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7" r:id="rId1"/>
  </p:sldMasterIdLst>
  <p:notesMasterIdLst>
    <p:notesMasterId r:id="rId16"/>
  </p:notesMasterIdLst>
  <p:handoutMasterIdLst>
    <p:handoutMasterId r:id="rId17"/>
  </p:handoutMasterIdLst>
  <p:sldIdLst>
    <p:sldId id="257" r:id="rId2"/>
    <p:sldId id="274" r:id="rId3"/>
    <p:sldId id="275" r:id="rId4"/>
    <p:sldId id="259" r:id="rId5"/>
    <p:sldId id="276" r:id="rId6"/>
    <p:sldId id="281" r:id="rId7"/>
    <p:sldId id="265" r:id="rId8"/>
    <p:sldId id="284" r:id="rId9"/>
    <p:sldId id="288" r:id="rId10"/>
    <p:sldId id="291" r:id="rId11"/>
    <p:sldId id="294" r:id="rId12"/>
    <p:sldId id="297" r:id="rId13"/>
    <p:sldId id="299" r:id="rId14"/>
    <p:sldId id="304" r:id="rId15"/>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70322" autoAdjust="0"/>
  </p:normalViewPr>
  <p:slideViewPr>
    <p:cSldViewPr snapToGrid="0">
      <p:cViewPr varScale="1">
        <p:scale>
          <a:sx n="192" d="100"/>
          <a:sy n="192" d="100"/>
        </p:scale>
        <p:origin x="130" y="274"/>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5" d="100"/>
          <a:sy n="85" d="100"/>
        </p:scale>
        <p:origin x="3168"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F13A9B51-1391-411F-B10F-48E3CD450E1C}" type="datetimeFigureOut">
              <a:rPr lang="en-AU" smtClean="0"/>
              <a:t>13/07/2020</a:t>
            </a:fld>
            <a:endParaRPr lang="en-AU"/>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151633DB-8C8F-4C13-98B2-03E316C290E7}" type="slidenum">
              <a:rPr lang="en-AU" smtClean="0"/>
              <a:t>‹#›</a:t>
            </a:fld>
            <a:endParaRPr lang="en-AU"/>
          </a:p>
        </p:txBody>
      </p:sp>
    </p:spTree>
    <p:extLst>
      <p:ext uri="{BB962C8B-B14F-4D97-AF65-F5344CB8AC3E}">
        <p14:creationId xmlns:p14="http://schemas.microsoft.com/office/powerpoint/2010/main" val="22144609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7E32B78D-E362-4863-B413-E2F017BE13FF}" type="datetimeFigureOut">
              <a:rPr lang="en-AU" smtClean="0"/>
              <a:t>13/07/2020</a:t>
            </a:fld>
            <a:endParaRPr lang="en-AU"/>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48283EF1-005E-4DA3-B2EC-372F51B777DC}" type="slidenum">
              <a:rPr lang="en-AU" smtClean="0"/>
              <a:t>‹#›</a:t>
            </a:fld>
            <a:endParaRPr lang="en-AU"/>
          </a:p>
        </p:txBody>
      </p:sp>
    </p:spTree>
    <p:extLst>
      <p:ext uri="{BB962C8B-B14F-4D97-AF65-F5344CB8AC3E}">
        <p14:creationId xmlns:p14="http://schemas.microsoft.com/office/powerpoint/2010/main" val="1247857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8283EF1-005E-4DA3-B2EC-372F51B777DC}" type="slidenum">
              <a:rPr lang="en-AU" smtClean="0"/>
              <a:t>1</a:t>
            </a:fld>
            <a:endParaRPr lang="en-AU"/>
          </a:p>
        </p:txBody>
      </p:sp>
    </p:spTree>
    <p:extLst>
      <p:ext uri="{BB962C8B-B14F-4D97-AF65-F5344CB8AC3E}">
        <p14:creationId xmlns:p14="http://schemas.microsoft.com/office/powerpoint/2010/main" val="12376291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spcBef>
                <a:spcPct val="0"/>
              </a:spcBef>
            </a:pPr>
            <a:r>
              <a:rPr lang="en-AU" sz="1100" dirty="0">
                <a:latin typeface="Calibri" charset="0"/>
              </a:rPr>
              <a:t>Organisations should:</a:t>
            </a:r>
          </a:p>
          <a:p>
            <a:pPr marL="171450" indent="-171450" eaLnBrk="1" hangingPunct="1">
              <a:spcBef>
                <a:spcPct val="0"/>
              </a:spcBef>
            </a:pPr>
            <a:r>
              <a:rPr lang="en-AU" sz="1100" dirty="0">
                <a:latin typeface="Calibri" charset="0"/>
              </a:rPr>
              <a:t>•	Ensure a </a:t>
            </a:r>
            <a:r>
              <a:rPr lang="en-AU" sz="1100" b="1" dirty="0">
                <a:latin typeface="Calibri" charset="0"/>
              </a:rPr>
              <a:t>supportive environment to report </a:t>
            </a:r>
            <a:r>
              <a:rPr lang="en-AU" sz="1100" dirty="0">
                <a:latin typeface="Calibri" charset="0"/>
              </a:rPr>
              <a:t>child safety concerns.</a:t>
            </a:r>
          </a:p>
          <a:p>
            <a:pPr marL="171450" indent="-171450" eaLnBrk="1" hangingPunct="1">
              <a:spcBef>
                <a:spcPct val="0"/>
              </a:spcBef>
            </a:pPr>
            <a:r>
              <a:rPr lang="en-AU" sz="1100" dirty="0">
                <a:latin typeface="Calibri" charset="0"/>
              </a:rPr>
              <a:t>•	Ensure child safety is the </a:t>
            </a:r>
            <a:r>
              <a:rPr lang="en-AU" sz="1100" b="1" dirty="0">
                <a:latin typeface="Calibri" charset="0"/>
              </a:rPr>
              <a:t>priority</a:t>
            </a:r>
            <a:r>
              <a:rPr lang="en-AU" sz="1100" dirty="0">
                <a:latin typeface="Calibri" charset="0"/>
              </a:rPr>
              <a:t> and </a:t>
            </a:r>
            <a:r>
              <a:rPr lang="en-AU" sz="1100" b="1" dirty="0">
                <a:latin typeface="Calibri" charset="0"/>
              </a:rPr>
              <a:t>respond accordingly</a:t>
            </a:r>
            <a:r>
              <a:rPr lang="en-AU" sz="1100" dirty="0">
                <a:latin typeface="Calibri" charset="0"/>
              </a:rPr>
              <a:t>, for example, you can </a:t>
            </a:r>
            <a:r>
              <a:rPr lang="en-AU" sz="1100" b="1" dirty="0">
                <a:latin typeface="Calibri" charset="0"/>
              </a:rPr>
              <a:t>suspend</a:t>
            </a:r>
            <a:r>
              <a:rPr lang="en-AU" sz="1100" dirty="0">
                <a:latin typeface="Calibri" charset="0"/>
              </a:rPr>
              <a:t> the alleged perpetrator or arrange </a:t>
            </a:r>
            <a:r>
              <a:rPr lang="en-AU" sz="1100" b="1" dirty="0">
                <a:latin typeface="Calibri" charset="0"/>
              </a:rPr>
              <a:t>alternate duties </a:t>
            </a:r>
            <a:r>
              <a:rPr lang="en-AU" sz="1100" dirty="0">
                <a:latin typeface="Calibri" charset="0"/>
              </a:rPr>
              <a:t>with no contact to children</a:t>
            </a:r>
          </a:p>
          <a:p>
            <a:pPr marL="171450" indent="-171450" eaLnBrk="1" hangingPunct="1">
              <a:spcBef>
                <a:spcPct val="0"/>
              </a:spcBef>
            </a:pPr>
            <a:r>
              <a:rPr lang="en-AU" sz="1100" dirty="0">
                <a:latin typeface="Calibri" charset="0"/>
              </a:rPr>
              <a:t>•	Develop and implement clear policies and procedures to ensure staff, volunteers, families and children </a:t>
            </a:r>
            <a:r>
              <a:rPr lang="en-AU" sz="1100" b="1" dirty="0">
                <a:latin typeface="Calibri" charset="0"/>
              </a:rPr>
              <a:t>know how to report abuse </a:t>
            </a:r>
            <a:r>
              <a:rPr lang="en-AU" sz="1100" dirty="0">
                <a:latin typeface="Calibri" charset="0"/>
              </a:rPr>
              <a:t>allegations, and </a:t>
            </a:r>
            <a:r>
              <a:rPr lang="en-AU" sz="1100" b="1" dirty="0">
                <a:latin typeface="Calibri" charset="0"/>
              </a:rPr>
              <a:t>feel comfortable doing so</a:t>
            </a:r>
          </a:p>
          <a:p>
            <a:pPr marL="171450" indent="-171450" eaLnBrk="1" hangingPunct="1">
              <a:spcBef>
                <a:spcPct val="0"/>
              </a:spcBef>
            </a:pPr>
            <a:r>
              <a:rPr lang="en-AU" sz="1100" dirty="0">
                <a:latin typeface="Calibri" charset="0"/>
              </a:rPr>
              <a:t>•	Develop </a:t>
            </a:r>
            <a:r>
              <a:rPr lang="en-AU" sz="1100" b="1" dirty="0">
                <a:latin typeface="Calibri" charset="0"/>
              </a:rPr>
              <a:t>clear policies and procedures for notifying authorities</a:t>
            </a:r>
            <a:r>
              <a:rPr lang="en-AU" sz="1100" dirty="0">
                <a:latin typeface="Calibri" charset="0"/>
              </a:rPr>
              <a:t>, including the police and child protection and internal organisational processes, of suspected child abuse that comply with all legal requirements</a:t>
            </a:r>
          </a:p>
          <a:p>
            <a:pPr marL="171450" indent="-171450" eaLnBrk="1" hangingPunct="1">
              <a:spcBef>
                <a:spcPct val="0"/>
              </a:spcBef>
            </a:pPr>
            <a:r>
              <a:rPr lang="en-AU" sz="1100" dirty="0">
                <a:latin typeface="Calibri" charset="0"/>
              </a:rPr>
              <a:t>•	Be </a:t>
            </a:r>
            <a:r>
              <a:rPr lang="en-AU" sz="1100" b="1" dirty="0">
                <a:latin typeface="Calibri" charset="0"/>
              </a:rPr>
              <a:t>clear on the responsibility of personnel to report</a:t>
            </a:r>
            <a:r>
              <a:rPr lang="en-AU" sz="1100" dirty="0">
                <a:latin typeface="Calibri" charset="0"/>
              </a:rPr>
              <a:t>, and to whom they should report if a child discloses abuse or concerning behaviour.</a:t>
            </a:r>
          </a:p>
          <a:p>
            <a:pPr marL="171450" indent="-171450" eaLnBrk="1" hangingPunct="1">
              <a:spcBef>
                <a:spcPct val="0"/>
              </a:spcBef>
            </a:pPr>
            <a:r>
              <a:rPr lang="en-AU" sz="1100" dirty="0">
                <a:latin typeface="Calibri" charset="0"/>
              </a:rPr>
              <a:t>•	Leadership needs to be made aware of any allegations</a:t>
            </a:r>
          </a:p>
          <a:p>
            <a:pPr marL="171450" indent="-171450" eaLnBrk="1" hangingPunct="1">
              <a:spcBef>
                <a:spcPct val="0"/>
              </a:spcBef>
            </a:pPr>
            <a:r>
              <a:rPr lang="en-AU" sz="1100" dirty="0">
                <a:latin typeface="Calibri" charset="0"/>
              </a:rPr>
              <a:t>Emphasize that any internal reporting or responding process does not replace or negate the need to report allegations of child abuse to the police.</a:t>
            </a:r>
          </a:p>
          <a:p>
            <a:pPr marL="171450" indent="-171450" eaLnBrk="1" hangingPunct="1">
              <a:spcBef>
                <a:spcPct val="0"/>
              </a:spcBef>
            </a:pPr>
            <a:endParaRPr lang="en-US" sz="1100" dirty="0">
              <a:latin typeface="Calibri" charset="0"/>
            </a:endParaRPr>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ＭＳ Ｐゴシック" charset="0"/>
              </a:defRPr>
            </a:lvl1pPr>
            <a:lvl2pPr marL="738188" indent="-282575">
              <a:defRPr>
                <a:solidFill>
                  <a:schemeClr val="tx1"/>
                </a:solidFill>
                <a:latin typeface="Arial" charset="0"/>
                <a:ea typeface="ＭＳ Ｐゴシック" charset="0"/>
                <a:cs typeface="ＭＳ Ｐゴシック" charset="0"/>
              </a:defRPr>
            </a:lvl2pPr>
            <a:lvl3pPr marL="1135063" indent="-225425">
              <a:defRPr>
                <a:solidFill>
                  <a:schemeClr val="tx1"/>
                </a:solidFill>
                <a:latin typeface="Arial" charset="0"/>
                <a:ea typeface="ＭＳ Ｐゴシック" charset="0"/>
                <a:cs typeface="ＭＳ Ｐゴシック" charset="0"/>
              </a:defRPr>
            </a:lvl3pPr>
            <a:lvl4pPr marL="1595438" indent="-227013">
              <a:defRPr>
                <a:solidFill>
                  <a:schemeClr val="tx1"/>
                </a:solidFill>
                <a:latin typeface="Arial" charset="0"/>
                <a:ea typeface="ＭＳ Ｐゴシック" charset="0"/>
                <a:cs typeface="ＭＳ Ｐゴシック" charset="0"/>
              </a:defRPr>
            </a:lvl4pPr>
            <a:lvl5pPr marL="2046288" indent="-225425">
              <a:defRPr>
                <a:solidFill>
                  <a:schemeClr val="tx1"/>
                </a:solidFill>
                <a:latin typeface="Arial" charset="0"/>
                <a:ea typeface="ＭＳ Ｐゴシック" charset="0"/>
                <a:cs typeface="ＭＳ Ｐゴシック" charset="0"/>
              </a:defRPr>
            </a:lvl5pPr>
            <a:lvl6pPr marL="2503488" indent="-225425" eaLnBrk="0" fontAlgn="base" hangingPunct="0">
              <a:spcBef>
                <a:spcPct val="0"/>
              </a:spcBef>
              <a:spcAft>
                <a:spcPct val="0"/>
              </a:spcAft>
              <a:defRPr>
                <a:solidFill>
                  <a:schemeClr val="tx1"/>
                </a:solidFill>
                <a:latin typeface="Arial" charset="0"/>
                <a:ea typeface="ＭＳ Ｐゴシック" charset="0"/>
                <a:cs typeface="ＭＳ Ｐゴシック" charset="0"/>
              </a:defRPr>
            </a:lvl6pPr>
            <a:lvl7pPr marL="2960688" indent="-225425" eaLnBrk="0" fontAlgn="base" hangingPunct="0">
              <a:spcBef>
                <a:spcPct val="0"/>
              </a:spcBef>
              <a:spcAft>
                <a:spcPct val="0"/>
              </a:spcAft>
              <a:defRPr>
                <a:solidFill>
                  <a:schemeClr val="tx1"/>
                </a:solidFill>
                <a:latin typeface="Arial" charset="0"/>
                <a:ea typeface="ＭＳ Ｐゴシック" charset="0"/>
                <a:cs typeface="ＭＳ Ｐゴシック" charset="0"/>
              </a:defRPr>
            </a:lvl7pPr>
            <a:lvl8pPr marL="3417888" indent="-225425" eaLnBrk="0" fontAlgn="base" hangingPunct="0">
              <a:spcBef>
                <a:spcPct val="0"/>
              </a:spcBef>
              <a:spcAft>
                <a:spcPct val="0"/>
              </a:spcAft>
              <a:defRPr>
                <a:solidFill>
                  <a:schemeClr val="tx1"/>
                </a:solidFill>
                <a:latin typeface="Arial" charset="0"/>
                <a:ea typeface="ＭＳ Ｐゴシック" charset="0"/>
                <a:cs typeface="ＭＳ Ｐゴシック" charset="0"/>
              </a:defRPr>
            </a:lvl8pPr>
            <a:lvl9pPr marL="3875088" indent="-225425" eaLnBrk="0" fontAlgn="base" hangingPunct="0">
              <a:spcBef>
                <a:spcPct val="0"/>
              </a:spcBef>
              <a:spcAft>
                <a:spcPct val="0"/>
              </a:spcAft>
              <a:defRPr>
                <a:solidFill>
                  <a:schemeClr val="tx1"/>
                </a:solidFill>
                <a:latin typeface="Arial" charset="0"/>
                <a:ea typeface="ＭＳ Ｐゴシック" charset="0"/>
                <a:cs typeface="ＭＳ Ｐゴシック" charset="0"/>
              </a:defRPr>
            </a:lvl9pPr>
          </a:lstStyle>
          <a:p>
            <a:fld id="{3689C826-4D36-714B-93B7-D06DBA2FDFB8}" type="slidenum">
              <a:rPr lang="en-US"/>
              <a:pPr/>
              <a:t>10</a:t>
            </a:fld>
            <a:endParaRPr lang="en-US"/>
          </a:p>
        </p:txBody>
      </p:sp>
    </p:spTree>
    <p:extLst>
      <p:ext uri="{BB962C8B-B14F-4D97-AF65-F5344CB8AC3E}">
        <p14:creationId xmlns:p14="http://schemas.microsoft.com/office/powerpoint/2010/main" val="16938960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70659" name="Notes Placeholder 2"/>
          <p:cNvSpPr>
            <a:spLocks noGrp="1"/>
          </p:cNvSpPr>
          <p:nvPr>
            <p:ph type="body" idx="1"/>
          </p:nvPr>
        </p:nvSpPr>
        <p:spPr bwMode="auto">
          <a:xfrm>
            <a:off x="517526" y="4783139"/>
            <a:ext cx="5872163" cy="39131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 typeface="Arial" panose="020B0604020202020204" pitchFamily="34" charset="0"/>
              <a:buChar char="•"/>
            </a:pPr>
            <a:r>
              <a:rPr lang="en-US" sz="1100" kern="1200" dirty="0">
                <a:solidFill>
                  <a:schemeClr val="tx1"/>
                </a:solidFill>
                <a:effectLst/>
                <a:latin typeface="+mn-lt"/>
                <a:ea typeface="+mn-ea"/>
                <a:cs typeface="+mn-cs"/>
              </a:rPr>
              <a:t>Explain that organisations must have strategies to identify and reduce or remove the risk of child abuse.</a:t>
            </a:r>
            <a:endParaRPr lang="en-AU" sz="11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100" kern="1200" dirty="0">
                <a:solidFill>
                  <a:schemeClr val="tx1"/>
                </a:solidFill>
                <a:effectLst/>
                <a:latin typeface="+mn-lt"/>
                <a:ea typeface="+mn-ea"/>
                <a:cs typeface="+mn-cs"/>
              </a:rPr>
              <a:t>Adopt a </a:t>
            </a:r>
            <a:r>
              <a:rPr lang="en-US" sz="1100" b="1" kern="1200" dirty="0">
                <a:solidFill>
                  <a:schemeClr val="tx1"/>
                </a:solidFill>
                <a:effectLst/>
                <a:latin typeface="+mn-lt"/>
                <a:ea typeface="+mn-ea"/>
                <a:cs typeface="+mn-cs"/>
              </a:rPr>
              <a:t>risk management approach </a:t>
            </a:r>
            <a:r>
              <a:rPr lang="en-US" sz="1100" kern="1200" dirty="0">
                <a:solidFill>
                  <a:schemeClr val="tx1"/>
                </a:solidFill>
                <a:effectLst/>
                <a:latin typeface="+mn-lt"/>
                <a:ea typeface="+mn-ea"/>
                <a:cs typeface="+mn-cs"/>
              </a:rPr>
              <a:t>by considering their </a:t>
            </a:r>
            <a:r>
              <a:rPr lang="en-US" sz="1100" b="1" kern="1200" dirty="0">
                <a:solidFill>
                  <a:schemeClr val="tx1"/>
                </a:solidFill>
                <a:effectLst/>
                <a:latin typeface="+mn-lt"/>
                <a:ea typeface="+mn-ea"/>
                <a:cs typeface="+mn-cs"/>
              </a:rPr>
              <a:t>child safety risk(s) based on the nature of their activities with children, physical and online environments and the characteristics of children </a:t>
            </a:r>
            <a:r>
              <a:rPr lang="en-US" sz="1100" kern="1200" dirty="0">
                <a:solidFill>
                  <a:schemeClr val="tx1"/>
                </a:solidFill>
                <a:effectLst/>
                <a:latin typeface="+mn-lt"/>
                <a:ea typeface="+mn-ea"/>
                <a:cs typeface="+mn-cs"/>
              </a:rPr>
              <a:t>to whom they provide services.</a:t>
            </a:r>
            <a:endParaRPr lang="en-AU" sz="11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100" kern="1200" dirty="0">
                <a:solidFill>
                  <a:schemeClr val="tx1"/>
                </a:solidFill>
                <a:effectLst/>
                <a:latin typeface="+mn-lt"/>
                <a:ea typeface="+mn-ea"/>
                <a:cs typeface="+mn-cs"/>
              </a:rPr>
              <a:t>This covers both ‘</a:t>
            </a:r>
            <a:r>
              <a:rPr lang="en-US" sz="1100" b="1" kern="1200" dirty="0">
                <a:solidFill>
                  <a:schemeClr val="tx1"/>
                </a:solidFill>
                <a:effectLst/>
                <a:latin typeface="+mn-lt"/>
                <a:ea typeface="+mn-ea"/>
                <a:cs typeface="+mn-cs"/>
              </a:rPr>
              <a:t>business as usual</a:t>
            </a:r>
            <a:r>
              <a:rPr lang="en-US" sz="1100" kern="1200" dirty="0">
                <a:solidFill>
                  <a:schemeClr val="tx1"/>
                </a:solidFill>
                <a:effectLst/>
                <a:latin typeface="+mn-lt"/>
                <a:ea typeface="+mn-ea"/>
                <a:cs typeface="+mn-cs"/>
              </a:rPr>
              <a:t>’ risks (day to day work) and risks posed by specific activities such as excursions, overnight trips, festivals, fund raising events, etc. Where risks are identified, organisations are required to reduce or remove them to help ensure the safety of children.</a:t>
            </a:r>
            <a:endParaRPr lang="en-AU" sz="1100" kern="1200" dirty="0">
              <a:solidFill>
                <a:schemeClr val="tx1"/>
              </a:solidFill>
              <a:effectLst/>
              <a:latin typeface="+mn-lt"/>
              <a:ea typeface="+mn-ea"/>
              <a:cs typeface="+mn-cs"/>
            </a:endParaRPr>
          </a:p>
          <a:p>
            <a:pPr marL="171450" indent="-171450">
              <a:buFont typeface="Arial" panose="020B0604020202020204" pitchFamily="34" charset="0"/>
              <a:buChar char="•"/>
            </a:pPr>
            <a:r>
              <a:rPr lang="en-AU" altLang="en-US" sz="1100" kern="1200" dirty="0">
                <a:solidFill>
                  <a:schemeClr val="tx1"/>
                </a:solidFill>
                <a:latin typeface="+mn-lt"/>
                <a:ea typeface="+mn-ea"/>
                <a:cs typeface="+mn-cs"/>
              </a:rPr>
              <a:t>Commitment to </a:t>
            </a:r>
            <a:r>
              <a:rPr lang="en-AU" altLang="en-US" sz="1100" b="1" kern="1200" dirty="0">
                <a:solidFill>
                  <a:schemeClr val="tx1"/>
                </a:solidFill>
                <a:latin typeface="+mn-lt"/>
                <a:ea typeface="+mn-ea"/>
                <a:cs typeface="+mn-cs"/>
              </a:rPr>
              <a:t>continuous improvement </a:t>
            </a:r>
            <a:r>
              <a:rPr lang="en-AU" altLang="en-US" sz="1100" kern="1200" dirty="0">
                <a:solidFill>
                  <a:schemeClr val="tx1"/>
                </a:solidFill>
                <a:latin typeface="+mn-lt"/>
                <a:ea typeface="+mn-ea"/>
                <a:cs typeface="+mn-cs"/>
              </a:rPr>
              <a:t>is part of your legal responsibility to ensure the safety of children. </a:t>
            </a:r>
          </a:p>
          <a:p>
            <a:pPr marL="168275" indent="-168275" eaLnBrk="1" hangingPunct="1">
              <a:spcBef>
                <a:spcPct val="0"/>
              </a:spcBef>
            </a:pPr>
            <a:endParaRPr lang="en-AU" dirty="0">
              <a:latin typeface="Calibri" charset="0"/>
            </a:endParaRPr>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ＭＳ Ｐゴシック" charset="0"/>
              </a:defRPr>
            </a:lvl1pPr>
            <a:lvl2pPr marL="738188" indent="-282575">
              <a:defRPr>
                <a:solidFill>
                  <a:schemeClr val="tx1"/>
                </a:solidFill>
                <a:latin typeface="Arial" charset="0"/>
                <a:ea typeface="ＭＳ Ｐゴシック" charset="0"/>
                <a:cs typeface="ＭＳ Ｐゴシック" charset="0"/>
              </a:defRPr>
            </a:lvl2pPr>
            <a:lvl3pPr marL="1135063" indent="-225425">
              <a:defRPr>
                <a:solidFill>
                  <a:schemeClr val="tx1"/>
                </a:solidFill>
                <a:latin typeface="Arial" charset="0"/>
                <a:ea typeface="ＭＳ Ｐゴシック" charset="0"/>
                <a:cs typeface="ＭＳ Ｐゴシック" charset="0"/>
              </a:defRPr>
            </a:lvl3pPr>
            <a:lvl4pPr marL="1595438" indent="-227013">
              <a:defRPr>
                <a:solidFill>
                  <a:schemeClr val="tx1"/>
                </a:solidFill>
                <a:latin typeface="Arial" charset="0"/>
                <a:ea typeface="ＭＳ Ｐゴシック" charset="0"/>
                <a:cs typeface="ＭＳ Ｐゴシック" charset="0"/>
              </a:defRPr>
            </a:lvl4pPr>
            <a:lvl5pPr marL="2046288" indent="-225425">
              <a:defRPr>
                <a:solidFill>
                  <a:schemeClr val="tx1"/>
                </a:solidFill>
                <a:latin typeface="Arial" charset="0"/>
                <a:ea typeface="ＭＳ Ｐゴシック" charset="0"/>
                <a:cs typeface="ＭＳ Ｐゴシック" charset="0"/>
              </a:defRPr>
            </a:lvl5pPr>
            <a:lvl6pPr marL="2503488" indent="-225425" eaLnBrk="0" fontAlgn="base" hangingPunct="0">
              <a:spcBef>
                <a:spcPct val="0"/>
              </a:spcBef>
              <a:spcAft>
                <a:spcPct val="0"/>
              </a:spcAft>
              <a:defRPr>
                <a:solidFill>
                  <a:schemeClr val="tx1"/>
                </a:solidFill>
                <a:latin typeface="Arial" charset="0"/>
                <a:ea typeface="ＭＳ Ｐゴシック" charset="0"/>
                <a:cs typeface="ＭＳ Ｐゴシック" charset="0"/>
              </a:defRPr>
            </a:lvl6pPr>
            <a:lvl7pPr marL="2960688" indent="-225425" eaLnBrk="0" fontAlgn="base" hangingPunct="0">
              <a:spcBef>
                <a:spcPct val="0"/>
              </a:spcBef>
              <a:spcAft>
                <a:spcPct val="0"/>
              </a:spcAft>
              <a:defRPr>
                <a:solidFill>
                  <a:schemeClr val="tx1"/>
                </a:solidFill>
                <a:latin typeface="Arial" charset="0"/>
                <a:ea typeface="ＭＳ Ｐゴシック" charset="0"/>
                <a:cs typeface="ＭＳ Ｐゴシック" charset="0"/>
              </a:defRPr>
            </a:lvl7pPr>
            <a:lvl8pPr marL="3417888" indent="-225425" eaLnBrk="0" fontAlgn="base" hangingPunct="0">
              <a:spcBef>
                <a:spcPct val="0"/>
              </a:spcBef>
              <a:spcAft>
                <a:spcPct val="0"/>
              </a:spcAft>
              <a:defRPr>
                <a:solidFill>
                  <a:schemeClr val="tx1"/>
                </a:solidFill>
                <a:latin typeface="Arial" charset="0"/>
                <a:ea typeface="ＭＳ Ｐゴシック" charset="0"/>
                <a:cs typeface="ＭＳ Ｐゴシック" charset="0"/>
              </a:defRPr>
            </a:lvl8pPr>
            <a:lvl9pPr marL="3875088" indent="-225425" eaLnBrk="0" fontAlgn="base" hangingPunct="0">
              <a:spcBef>
                <a:spcPct val="0"/>
              </a:spcBef>
              <a:spcAft>
                <a:spcPct val="0"/>
              </a:spcAft>
              <a:defRPr>
                <a:solidFill>
                  <a:schemeClr val="tx1"/>
                </a:solidFill>
                <a:latin typeface="Arial" charset="0"/>
                <a:ea typeface="ＭＳ Ｐゴシック" charset="0"/>
                <a:cs typeface="ＭＳ Ｐゴシック" charset="0"/>
              </a:defRPr>
            </a:lvl9pPr>
          </a:lstStyle>
          <a:p>
            <a:fld id="{53D706E5-42DC-B34F-9972-1DA1904782CF}" type="slidenum">
              <a:rPr lang="en-US"/>
              <a:pPr/>
              <a:t>11</a:t>
            </a:fld>
            <a:endParaRPr lang="en-US"/>
          </a:p>
        </p:txBody>
      </p:sp>
    </p:spTree>
    <p:extLst>
      <p:ext uri="{BB962C8B-B14F-4D97-AF65-F5344CB8AC3E}">
        <p14:creationId xmlns:p14="http://schemas.microsoft.com/office/powerpoint/2010/main" val="26191297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727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spcBef>
                <a:spcPct val="0"/>
              </a:spcBef>
              <a:buFontTx/>
              <a:buChar char="•"/>
            </a:pPr>
            <a:r>
              <a:rPr lang="en-AU" altLang="en-US" sz="1100" dirty="0">
                <a:latin typeface="+mn-lt"/>
              </a:rPr>
              <a:t>Use </a:t>
            </a:r>
            <a:r>
              <a:rPr lang="en-AU" altLang="en-US" sz="1100" b="1" dirty="0">
                <a:latin typeface="+mn-lt"/>
              </a:rPr>
              <a:t>child friendly language and environments</a:t>
            </a:r>
            <a:r>
              <a:rPr lang="en-AU" altLang="en-US" sz="1100" dirty="0">
                <a:latin typeface="+mn-lt"/>
              </a:rPr>
              <a:t>.</a:t>
            </a:r>
          </a:p>
          <a:p>
            <a:pPr marL="171450" indent="-171450" eaLnBrk="1" hangingPunct="1">
              <a:spcBef>
                <a:spcPct val="0"/>
              </a:spcBef>
              <a:buFontTx/>
              <a:buChar char="•"/>
            </a:pPr>
            <a:r>
              <a:rPr lang="en-AU" altLang="en-US" sz="1100" dirty="0">
                <a:latin typeface="+mn-lt"/>
              </a:rPr>
              <a:t>Make children feel </a:t>
            </a:r>
            <a:r>
              <a:rPr lang="en-AU" altLang="en-US" sz="1100" b="1" dirty="0">
                <a:latin typeface="+mn-lt"/>
              </a:rPr>
              <a:t>comfortable</a:t>
            </a:r>
            <a:r>
              <a:rPr lang="en-AU" altLang="en-US" sz="1100" b="0" dirty="0">
                <a:latin typeface="+mn-lt"/>
              </a:rPr>
              <a:t>,</a:t>
            </a:r>
            <a:r>
              <a:rPr lang="en-AU" altLang="en-US" sz="1100" b="0" baseline="0" dirty="0">
                <a:latin typeface="+mn-lt"/>
              </a:rPr>
              <a:t> to report any concerns and know how to </a:t>
            </a:r>
            <a:endParaRPr lang="en-AU" altLang="en-US" sz="1100" dirty="0">
              <a:latin typeface="+mn-lt"/>
            </a:endParaRPr>
          </a:p>
          <a:p>
            <a:pPr marL="171450" indent="-171450" eaLnBrk="1" hangingPunct="1">
              <a:spcBef>
                <a:spcPct val="0"/>
              </a:spcBef>
              <a:buFontTx/>
              <a:buChar char="•"/>
            </a:pPr>
            <a:r>
              <a:rPr lang="en-AU" altLang="en-US" sz="1100" b="1" dirty="0">
                <a:latin typeface="+mn-lt"/>
              </a:rPr>
              <a:t>Listen to children</a:t>
            </a:r>
            <a:r>
              <a:rPr lang="en-AU" altLang="en-US" sz="1100" dirty="0">
                <a:latin typeface="+mn-lt"/>
              </a:rPr>
              <a:t>, have a respectful attitude.</a:t>
            </a:r>
          </a:p>
          <a:p>
            <a:pPr marL="171450" indent="-171450" eaLnBrk="1" hangingPunct="1">
              <a:spcBef>
                <a:spcPct val="0"/>
              </a:spcBef>
              <a:buFontTx/>
              <a:buChar char="•"/>
            </a:pPr>
            <a:r>
              <a:rPr lang="en-AU" altLang="en-US" sz="1100" dirty="0">
                <a:latin typeface="+mn-lt"/>
              </a:rPr>
              <a:t>Take note of </a:t>
            </a:r>
            <a:r>
              <a:rPr lang="en-AU" altLang="en-US" sz="1100" b="1" dirty="0">
                <a:latin typeface="+mn-lt"/>
              </a:rPr>
              <a:t>what they are saying not how as they may not have the maturity or words to express the concerning behaviours </a:t>
            </a:r>
            <a:r>
              <a:rPr lang="en-AU" altLang="en-US" sz="1100" dirty="0">
                <a:latin typeface="+mn-lt"/>
              </a:rPr>
              <a:t>and culturally maybe inappropriate to use such words with adults</a:t>
            </a:r>
          </a:p>
          <a:p>
            <a:pPr marL="171450" indent="-171450" eaLnBrk="1" hangingPunct="1">
              <a:spcBef>
                <a:spcPct val="0"/>
              </a:spcBef>
              <a:buFontTx/>
              <a:buChar char="•"/>
            </a:pPr>
            <a:r>
              <a:rPr lang="en-AU" altLang="en-US" sz="1100" b="1" dirty="0">
                <a:latin typeface="+mn-lt"/>
              </a:rPr>
              <a:t>RC research into children</a:t>
            </a:r>
          </a:p>
          <a:p>
            <a:pPr marL="171450" indent="-171450" eaLnBrk="1" hangingPunct="1">
              <a:spcBef>
                <a:spcPct val="0"/>
              </a:spcBef>
              <a:buFont typeface="Arial" panose="020B0604020202020204" pitchFamily="34" charset="0"/>
              <a:buChar char="•"/>
            </a:pPr>
            <a:r>
              <a:rPr lang="en-AU" sz="1100" dirty="0">
                <a:latin typeface="+mn-lt"/>
              </a:rPr>
              <a:t>Simple and accessible processes that help </a:t>
            </a:r>
            <a:r>
              <a:rPr lang="en-AU" sz="1100" b="1" dirty="0">
                <a:latin typeface="+mn-lt"/>
              </a:rPr>
              <a:t>children understand their rights</a:t>
            </a:r>
            <a:endParaRPr lang="en-US" dirty="0">
              <a:latin typeface="Calibri" charset="0"/>
            </a:endParaRPr>
          </a:p>
        </p:txBody>
      </p:sp>
      <p:sp>
        <p:nvSpPr>
          <p:cNvPr id="727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ＭＳ Ｐゴシック" charset="0"/>
              </a:defRPr>
            </a:lvl1pPr>
            <a:lvl2pPr marL="738188" indent="-282575">
              <a:defRPr>
                <a:solidFill>
                  <a:schemeClr val="tx1"/>
                </a:solidFill>
                <a:latin typeface="Arial" charset="0"/>
                <a:ea typeface="ＭＳ Ｐゴシック" charset="0"/>
                <a:cs typeface="ＭＳ Ｐゴシック" charset="0"/>
              </a:defRPr>
            </a:lvl2pPr>
            <a:lvl3pPr marL="1135063" indent="-225425">
              <a:defRPr>
                <a:solidFill>
                  <a:schemeClr val="tx1"/>
                </a:solidFill>
                <a:latin typeface="Arial" charset="0"/>
                <a:ea typeface="ＭＳ Ｐゴシック" charset="0"/>
                <a:cs typeface="ＭＳ Ｐゴシック" charset="0"/>
              </a:defRPr>
            </a:lvl3pPr>
            <a:lvl4pPr marL="1595438" indent="-227013">
              <a:defRPr>
                <a:solidFill>
                  <a:schemeClr val="tx1"/>
                </a:solidFill>
                <a:latin typeface="Arial" charset="0"/>
                <a:ea typeface="ＭＳ Ｐゴシック" charset="0"/>
                <a:cs typeface="ＭＳ Ｐゴシック" charset="0"/>
              </a:defRPr>
            </a:lvl4pPr>
            <a:lvl5pPr marL="2046288" indent="-225425">
              <a:defRPr>
                <a:solidFill>
                  <a:schemeClr val="tx1"/>
                </a:solidFill>
                <a:latin typeface="Arial" charset="0"/>
                <a:ea typeface="ＭＳ Ｐゴシック" charset="0"/>
                <a:cs typeface="ＭＳ Ｐゴシック" charset="0"/>
              </a:defRPr>
            </a:lvl5pPr>
            <a:lvl6pPr marL="2503488" indent="-225425" eaLnBrk="0" fontAlgn="base" hangingPunct="0">
              <a:spcBef>
                <a:spcPct val="0"/>
              </a:spcBef>
              <a:spcAft>
                <a:spcPct val="0"/>
              </a:spcAft>
              <a:defRPr>
                <a:solidFill>
                  <a:schemeClr val="tx1"/>
                </a:solidFill>
                <a:latin typeface="Arial" charset="0"/>
                <a:ea typeface="ＭＳ Ｐゴシック" charset="0"/>
                <a:cs typeface="ＭＳ Ｐゴシック" charset="0"/>
              </a:defRPr>
            </a:lvl6pPr>
            <a:lvl7pPr marL="2960688" indent="-225425" eaLnBrk="0" fontAlgn="base" hangingPunct="0">
              <a:spcBef>
                <a:spcPct val="0"/>
              </a:spcBef>
              <a:spcAft>
                <a:spcPct val="0"/>
              </a:spcAft>
              <a:defRPr>
                <a:solidFill>
                  <a:schemeClr val="tx1"/>
                </a:solidFill>
                <a:latin typeface="Arial" charset="0"/>
                <a:ea typeface="ＭＳ Ｐゴシック" charset="0"/>
                <a:cs typeface="ＭＳ Ｐゴシック" charset="0"/>
              </a:defRPr>
            </a:lvl7pPr>
            <a:lvl8pPr marL="3417888" indent="-225425" eaLnBrk="0" fontAlgn="base" hangingPunct="0">
              <a:spcBef>
                <a:spcPct val="0"/>
              </a:spcBef>
              <a:spcAft>
                <a:spcPct val="0"/>
              </a:spcAft>
              <a:defRPr>
                <a:solidFill>
                  <a:schemeClr val="tx1"/>
                </a:solidFill>
                <a:latin typeface="Arial" charset="0"/>
                <a:ea typeface="ＭＳ Ｐゴシック" charset="0"/>
                <a:cs typeface="ＭＳ Ｐゴシック" charset="0"/>
              </a:defRPr>
            </a:lvl8pPr>
            <a:lvl9pPr marL="3875088" indent="-225425" eaLnBrk="0" fontAlgn="base" hangingPunct="0">
              <a:spcBef>
                <a:spcPct val="0"/>
              </a:spcBef>
              <a:spcAft>
                <a:spcPct val="0"/>
              </a:spcAft>
              <a:defRPr>
                <a:solidFill>
                  <a:schemeClr val="tx1"/>
                </a:solidFill>
                <a:latin typeface="Arial" charset="0"/>
                <a:ea typeface="ＭＳ Ｐゴシック" charset="0"/>
                <a:cs typeface="ＭＳ Ｐゴシック" charset="0"/>
              </a:defRPr>
            </a:lvl9pPr>
          </a:lstStyle>
          <a:p>
            <a:fld id="{7D9B0AB5-6DAE-914B-9FD3-A2DECF5B98B6}" type="slidenum">
              <a:rPr lang="en-US"/>
              <a:pPr/>
              <a:t>12</a:t>
            </a:fld>
            <a:endParaRPr lang="en-US"/>
          </a:p>
        </p:txBody>
      </p:sp>
    </p:spTree>
    <p:extLst>
      <p:ext uri="{BB962C8B-B14F-4D97-AF65-F5344CB8AC3E}">
        <p14:creationId xmlns:p14="http://schemas.microsoft.com/office/powerpoint/2010/main" val="33979660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marL="171450" indent="-171450" eaLnBrk="1" hangingPunct="1">
              <a:spcBef>
                <a:spcPct val="0"/>
              </a:spcBef>
            </a:pPr>
            <a:r>
              <a:rPr lang="en-US" dirty="0">
                <a:latin typeface="Calibri" charset="0"/>
              </a:rPr>
              <a:t>You can either do this as a group/ team or individually – need honest and open responses because that how we will make improvements.</a:t>
            </a:r>
          </a:p>
          <a:p>
            <a:pPr marL="171450" indent="-171450" eaLnBrk="1" hangingPunct="1">
              <a:spcBef>
                <a:spcPct val="0"/>
              </a:spcBef>
            </a:pPr>
            <a:r>
              <a:rPr lang="en-US" dirty="0">
                <a:latin typeface="Calibri" charset="0"/>
              </a:rPr>
              <a:t>Going to use this to guide some of the discussions after the</a:t>
            </a:r>
            <a:r>
              <a:rPr lang="en-US" baseline="0" dirty="0">
                <a:latin typeface="Calibri" charset="0"/>
              </a:rPr>
              <a:t> break – when we will look a little more at reporting and disclosures.</a:t>
            </a:r>
            <a:r>
              <a:rPr lang="en-US" dirty="0">
                <a:latin typeface="Calibri" charset="0"/>
              </a:rPr>
              <a:t> </a:t>
            </a:r>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ＭＳ Ｐゴシック" charset="0"/>
              </a:defRPr>
            </a:lvl1pPr>
            <a:lvl2pPr marL="738188" indent="-282575">
              <a:defRPr>
                <a:solidFill>
                  <a:schemeClr val="tx1"/>
                </a:solidFill>
                <a:latin typeface="Arial" charset="0"/>
                <a:ea typeface="ＭＳ Ｐゴシック" charset="0"/>
                <a:cs typeface="ＭＳ Ｐゴシック" charset="0"/>
              </a:defRPr>
            </a:lvl2pPr>
            <a:lvl3pPr marL="1135063" indent="-225425">
              <a:defRPr>
                <a:solidFill>
                  <a:schemeClr val="tx1"/>
                </a:solidFill>
                <a:latin typeface="Arial" charset="0"/>
                <a:ea typeface="ＭＳ Ｐゴシック" charset="0"/>
                <a:cs typeface="ＭＳ Ｐゴシック" charset="0"/>
              </a:defRPr>
            </a:lvl3pPr>
            <a:lvl4pPr marL="1595438" indent="-227013">
              <a:defRPr>
                <a:solidFill>
                  <a:schemeClr val="tx1"/>
                </a:solidFill>
                <a:latin typeface="Arial" charset="0"/>
                <a:ea typeface="ＭＳ Ｐゴシック" charset="0"/>
                <a:cs typeface="ＭＳ Ｐゴシック" charset="0"/>
              </a:defRPr>
            </a:lvl4pPr>
            <a:lvl5pPr marL="2046288" indent="-225425">
              <a:defRPr>
                <a:solidFill>
                  <a:schemeClr val="tx1"/>
                </a:solidFill>
                <a:latin typeface="Arial" charset="0"/>
                <a:ea typeface="ＭＳ Ｐゴシック" charset="0"/>
                <a:cs typeface="ＭＳ Ｐゴシック" charset="0"/>
              </a:defRPr>
            </a:lvl5pPr>
            <a:lvl6pPr marL="2503488" indent="-225425" eaLnBrk="0" fontAlgn="base" hangingPunct="0">
              <a:spcBef>
                <a:spcPct val="0"/>
              </a:spcBef>
              <a:spcAft>
                <a:spcPct val="0"/>
              </a:spcAft>
              <a:defRPr>
                <a:solidFill>
                  <a:schemeClr val="tx1"/>
                </a:solidFill>
                <a:latin typeface="Arial" charset="0"/>
                <a:ea typeface="ＭＳ Ｐゴシック" charset="0"/>
                <a:cs typeface="ＭＳ Ｐゴシック" charset="0"/>
              </a:defRPr>
            </a:lvl6pPr>
            <a:lvl7pPr marL="2960688" indent="-225425" eaLnBrk="0" fontAlgn="base" hangingPunct="0">
              <a:spcBef>
                <a:spcPct val="0"/>
              </a:spcBef>
              <a:spcAft>
                <a:spcPct val="0"/>
              </a:spcAft>
              <a:defRPr>
                <a:solidFill>
                  <a:schemeClr val="tx1"/>
                </a:solidFill>
                <a:latin typeface="Arial" charset="0"/>
                <a:ea typeface="ＭＳ Ｐゴシック" charset="0"/>
                <a:cs typeface="ＭＳ Ｐゴシック" charset="0"/>
              </a:defRPr>
            </a:lvl7pPr>
            <a:lvl8pPr marL="3417888" indent="-225425" eaLnBrk="0" fontAlgn="base" hangingPunct="0">
              <a:spcBef>
                <a:spcPct val="0"/>
              </a:spcBef>
              <a:spcAft>
                <a:spcPct val="0"/>
              </a:spcAft>
              <a:defRPr>
                <a:solidFill>
                  <a:schemeClr val="tx1"/>
                </a:solidFill>
                <a:latin typeface="Arial" charset="0"/>
                <a:ea typeface="ＭＳ Ｐゴシック" charset="0"/>
                <a:cs typeface="ＭＳ Ｐゴシック" charset="0"/>
              </a:defRPr>
            </a:lvl8pPr>
            <a:lvl9pPr marL="3875088" indent="-225425" eaLnBrk="0" fontAlgn="base" hangingPunct="0">
              <a:spcBef>
                <a:spcPct val="0"/>
              </a:spcBef>
              <a:spcAft>
                <a:spcPct val="0"/>
              </a:spcAft>
              <a:defRPr>
                <a:solidFill>
                  <a:schemeClr val="tx1"/>
                </a:solidFill>
                <a:latin typeface="Arial" charset="0"/>
                <a:ea typeface="ＭＳ Ｐゴシック" charset="0"/>
                <a:cs typeface="ＭＳ Ｐゴシック" charset="0"/>
              </a:defRPr>
            </a:lvl9pPr>
          </a:lstStyle>
          <a:p>
            <a:fld id="{61E67F30-48F0-C942-BBC1-8AF0104DEED9}" type="slidenum">
              <a:rPr lang="en-US"/>
              <a:pPr/>
              <a:t>13</a:t>
            </a:fld>
            <a:endParaRPr lang="en-US"/>
          </a:p>
        </p:txBody>
      </p:sp>
    </p:spTree>
    <p:extLst>
      <p:ext uri="{BB962C8B-B14F-4D97-AF65-F5344CB8AC3E}">
        <p14:creationId xmlns:p14="http://schemas.microsoft.com/office/powerpoint/2010/main" val="2174400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Separate</a:t>
            </a:r>
            <a:r>
              <a:rPr lang="en-AU" baseline="0" dirty="0"/>
              <a:t> to the CoPP </a:t>
            </a:r>
            <a:r>
              <a:rPr lang="en-AU" baseline="0" dirty="0" err="1"/>
              <a:t>CoC</a:t>
            </a:r>
            <a:r>
              <a:rPr lang="en-AU" baseline="0" dirty="0"/>
              <a:t> that all staff sign when commencing – hands up who remembers what is in that </a:t>
            </a:r>
            <a:r>
              <a:rPr lang="en-AU" baseline="0" dirty="0" err="1"/>
              <a:t>CoC</a:t>
            </a:r>
            <a:r>
              <a:rPr lang="en-AU" baseline="0" dirty="0"/>
              <a:t>?</a:t>
            </a:r>
          </a:p>
          <a:p>
            <a:endParaRPr lang="en-AU" dirty="0"/>
          </a:p>
        </p:txBody>
      </p:sp>
      <p:sp>
        <p:nvSpPr>
          <p:cNvPr id="4" name="Slide Number Placeholder 3"/>
          <p:cNvSpPr>
            <a:spLocks noGrp="1"/>
          </p:cNvSpPr>
          <p:nvPr>
            <p:ph type="sldNum" sz="quarter" idx="10"/>
          </p:nvPr>
        </p:nvSpPr>
        <p:spPr/>
        <p:txBody>
          <a:bodyPr/>
          <a:lstStyle/>
          <a:p>
            <a:fld id="{48283EF1-005E-4DA3-B2EC-372F51B777DC}" type="slidenum">
              <a:rPr lang="en-AU" smtClean="0"/>
              <a:t>14</a:t>
            </a:fld>
            <a:endParaRPr lang="en-AU"/>
          </a:p>
        </p:txBody>
      </p:sp>
    </p:spTree>
    <p:extLst>
      <p:ext uri="{BB962C8B-B14F-4D97-AF65-F5344CB8AC3E}">
        <p14:creationId xmlns:p14="http://schemas.microsoft.com/office/powerpoint/2010/main" val="882455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Commonwealth Government appointed a Royal Commission to inquire into how institutions with a responsibility for children have managed and responded to allegations and instances of child sexual abuse. </a:t>
            </a:r>
          </a:p>
          <a:p>
            <a:r>
              <a:rPr lang="en-AU" dirty="0"/>
              <a:t>The Royal Commission  focus is</a:t>
            </a:r>
            <a:r>
              <a:rPr lang="en-AU" baseline="0" dirty="0"/>
              <a:t> on </a:t>
            </a:r>
            <a:r>
              <a:rPr lang="en-AU" dirty="0"/>
              <a:t>systems have failed to protect children and will make recommendations on how to improve laws, policies and practices to prevent and better respond to child sexual abuse in institutions.</a:t>
            </a:r>
          </a:p>
          <a:p>
            <a:endParaRPr lang="en-AU" dirty="0"/>
          </a:p>
        </p:txBody>
      </p:sp>
      <p:sp>
        <p:nvSpPr>
          <p:cNvPr id="4" name="Slide Number Placeholder 3"/>
          <p:cNvSpPr>
            <a:spLocks noGrp="1"/>
          </p:cNvSpPr>
          <p:nvPr>
            <p:ph type="sldNum" sz="quarter" idx="10"/>
          </p:nvPr>
        </p:nvSpPr>
        <p:spPr/>
        <p:txBody>
          <a:bodyPr/>
          <a:lstStyle/>
          <a:p>
            <a:fld id="{48283EF1-005E-4DA3-B2EC-372F51B777DC}" type="slidenum">
              <a:rPr lang="en-AU" smtClean="0"/>
              <a:t>2</a:t>
            </a:fld>
            <a:endParaRPr lang="en-AU"/>
          </a:p>
        </p:txBody>
      </p:sp>
    </p:spTree>
    <p:extLst>
      <p:ext uri="{BB962C8B-B14F-4D97-AF65-F5344CB8AC3E}">
        <p14:creationId xmlns:p14="http://schemas.microsoft.com/office/powerpoint/2010/main" val="25829209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Tx/>
              <a:buNone/>
            </a:pPr>
            <a:r>
              <a:rPr lang="en-AU" b="1" baseline="0" dirty="0"/>
              <a:t>Failure to protect:</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AU" baseline="0" dirty="0"/>
              <a:t>Position of authority – very broad – not necessarily in management role – if you had the power to prevent or reduce the risk this applies to you </a:t>
            </a:r>
            <a:endParaRPr lang="en-AU" dirty="0"/>
          </a:p>
          <a:p>
            <a:pPr marL="171450" indent="-171450">
              <a:buFontTx/>
              <a:buChar char="-"/>
            </a:pPr>
            <a:endParaRPr lang="en-AU" baseline="0" dirty="0"/>
          </a:p>
          <a:p>
            <a:pPr marL="171450" indent="-171450">
              <a:buFontTx/>
              <a:buChar char="-"/>
            </a:pPr>
            <a:r>
              <a:rPr lang="en-AU" baseline="0" dirty="0"/>
              <a:t>Knew something had happened/ is happening- someone that poses a substantial risk  - includes contractors, student placement, volunteers, visitors to the service</a:t>
            </a:r>
          </a:p>
          <a:p>
            <a:pPr marL="171450" indent="-171450">
              <a:buFontTx/>
              <a:buChar char="-"/>
            </a:pPr>
            <a:r>
              <a:rPr lang="en-AU" baseline="0" dirty="0"/>
              <a:t>Does nothing about it – remove to risk, prevent it happening in the first place </a:t>
            </a:r>
          </a:p>
          <a:p>
            <a:pPr marL="0" indent="0">
              <a:buFontTx/>
              <a:buNone/>
            </a:pPr>
            <a:r>
              <a:rPr lang="en-AU" b="1" baseline="0" dirty="0"/>
              <a:t>Failure to disclose:</a:t>
            </a:r>
          </a:p>
          <a:p>
            <a:pPr marL="171450" indent="-171450">
              <a:buFontTx/>
              <a:buChar char="-"/>
            </a:pPr>
            <a:r>
              <a:rPr lang="en-AU" baseline="0" dirty="0"/>
              <a:t>All adults </a:t>
            </a:r>
          </a:p>
          <a:p>
            <a:pPr marL="171450" indent="-171450">
              <a:buFontTx/>
              <a:buChar char="-"/>
            </a:pPr>
            <a:r>
              <a:rPr lang="en-AU" baseline="0" dirty="0"/>
              <a:t>Reasonable belief – not necessarily proof- reasonable person test</a:t>
            </a:r>
          </a:p>
          <a:p>
            <a:pPr marL="171450" indent="-171450">
              <a:buFontTx/>
              <a:buChar char="-"/>
            </a:pPr>
            <a:r>
              <a:rPr lang="en-AU" baseline="0" dirty="0"/>
              <a:t>Must report to police </a:t>
            </a:r>
          </a:p>
          <a:p>
            <a:r>
              <a:rPr lang="en-AU" b="1" dirty="0"/>
              <a:t>Grooming :</a:t>
            </a:r>
          </a:p>
          <a:p>
            <a:pPr marL="171450" indent="-171450">
              <a:buFontTx/>
              <a:buChar char="-"/>
            </a:pPr>
            <a:r>
              <a:rPr lang="en-AU" dirty="0"/>
              <a:t>Forming of a relationship – could be over many months and years with the intent of causing harm. This includes</a:t>
            </a:r>
            <a:r>
              <a:rPr lang="en-AU" baseline="0" dirty="0"/>
              <a:t> inappropriate relationships with families, carer, colleagues that will help them gain access to a child under the age of 16 </a:t>
            </a:r>
          </a:p>
          <a:p>
            <a:pPr marL="171450" indent="-171450">
              <a:buFontTx/>
              <a:buChar char="-"/>
            </a:pPr>
            <a:r>
              <a:rPr lang="en-AU" baseline="0" dirty="0"/>
              <a:t>This needs to be considered when we develop policies that can either provide access or place staff at risk</a:t>
            </a:r>
          </a:p>
          <a:p>
            <a:endParaRPr lang="en-AU" dirty="0"/>
          </a:p>
        </p:txBody>
      </p:sp>
      <p:sp>
        <p:nvSpPr>
          <p:cNvPr id="4" name="Slide Number Placeholder 3"/>
          <p:cNvSpPr>
            <a:spLocks noGrp="1"/>
          </p:cNvSpPr>
          <p:nvPr>
            <p:ph type="sldNum" sz="quarter" idx="10"/>
          </p:nvPr>
        </p:nvSpPr>
        <p:spPr/>
        <p:txBody>
          <a:bodyPr/>
          <a:lstStyle/>
          <a:p>
            <a:fld id="{48283EF1-005E-4DA3-B2EC-372F51B777DC}" type="slidenum">
              <a:rPr lang="en-AU" smtClean="0"/>
              <a:t>3</a:t>
            </a:fld>
            <a:endParaRPr lang="en-AU"/>
          </a:p>
        </p:txBody>
      </p:sp>
    </p:spTree>
    <p:extLst>
      <p:ext uri="{BB962C8B-B14F-4D97-AF65-F5344CB8AC3E}">
        <p14:creationId xmlns:p14="http://schemas.microsoft.com/office/powerpoint/2010/main" val="32190008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48283EF1-005E-4DA3-B2EC-372F51B777DC}" type="slidenum">
              <a:rPr lang="en-AU" smtClean="0"/>
              <a:t>4</a:t>
            </a:fld>
            <a:endParaRPr lang="en-AU"/>
          </a:p>
        </p:txBody>
      </p:sp>
    </p:spTree>
    <p:extLst>
      <p:ext uri="{BB962C8B-B14F-4D97-AF65-F5344CB8AC3E}">
        <p14:creationId xmlns:p14="http://schemas.microsoft.com/office/powerpoint/2010/main" val="42644137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spcBef>
                <a:spcPct val="0"/>
              </a:spcBef>
            </a:pPr>
            <a:r>
              <a:rPr lang="en-AU" sz="1100" dirty="0">
                <a:latin typeface="Calibri" charset="0"/>
              </a:rPr>
              <a:t>Recognise</a:t>
            </a:r>
            <a:r>
              <a:rPr lang="en-AU" sz="1100" baseline="0" dirty="0">
                <a:latin typeface="Calibri" charset="0"/>
              </a:rPr>
              <a:t> </a:t>
            </a:r>
            <a:r>
              <a:rPr lang="en-AU" sz="1100" dirty="0">
                <a:latin typeface="Calibri" charset="0"/>
              </a:rPr>
              <a:t>the importance of child safety at all levels of the organisation, including leadership (board, committees, CEO, director/executive), staff and volunteers. </a:t>
            </a:r>
          </a:p>
          <a:p>
            <a:pPr marL="171450" indent="-171450" eaLnBrk="1" hangingPunct="1">
              <a:spcBef>
                <a:spcPct val="0"/>
              </a:spcBef>
            </a:pPr>
            <a:r>
              <a:rPr lang="en-AU" sz="1100" dirty="0">
                <a:latin typeface="Calibri" charset="0"/>
              </a:rPr>
              <a:t>A culture of child safety </a:t>
            </a:r>
            <a:r>
              <a:rPr lang="en-AU" sz="1100" b="1" dirty="0">
                <a:latin typeface="Calibri" charset="0"/>
              </a:rPr>
              <a:t>starts from the top </a:t>
            </a:r>
            <a:r>
              <a:rPr lang="en-AU" sz="1100" dirty="0">
                <a:latin typeface="Calibri" charset="0"/>
              </a:rPr>
              <a:t>(for example, leaders, managers) down (for example, staff, volunteers). Consistent with the findings of the RC.</a:t>
            </a:r>
          </a:p>
          <a:p>
            <a:pPr marL="171450" indent="-171450" eaLnBrk="1" hangingPunct="1">
              <a:spcBef>
                <a:spcPct val="0"/>
              </a:spcBef>
            </a:pPr>
            <a:r>
              <a:rPr lang="en-AU" sz="1100" dirty="0">
                <a:latin typeface="Calibri" charset="0"/>
              </a:rPr>
              <a:t>A culture of child safety exists where:</a:t>
            </a:r>
          </a:p>
          <a:p>
            <a:pPr marL="171450" indent="-171450" eaLnBrk="1" hangingPunct="1">
              <a:spcBef>
                <a:spcPct val="0"/>
              </a:spcBef>
            </a:pPr>
            <a:r>
              <a:rPr lang="en-AU" sz="1100" dirty="0">
                <a:latin typeface="Calibri" charset="0"/>
              </a:rPr>
              <a:t>•	staff and volunteers know and understand the organisation’s commitment to child safety</a:t>
            </a:r>
          </a:p>
          <a:p>
            <a:pPr marL="171450" indent="-171450" eaLnBrk="1" hangingPunct="1">
              <a:spcBef>
                <a:spcPct val="0"/>
              </a:spcBef>
            </a:pPr>
            <a:r>
              <a:rPr lang="en-AU" sz="1100" dirty="0">
                <a:latin typeface="Calibri" charset="0"/>
              </a:rPr>
              <a:t>•	leadership is aware of allegations and substantiated cases of abuse and responds in ways that protect children from abuse, not the organisation’s reputation. Emphasize that organisations will be judged by inappropriate actions and inactions on child safety matters as evidenced in the Royal Commission.</a:t>
            </a:r>
          </a:p>
          <a:p>
            <a:pPr marL="171450" indent="-171450" eaLnBrk="1" hangingPunct="1">
              <a:spcBef>
                <a:spcPct val="0"/>
              </a:spcBef>
            </a:pPr>
            <a:r>
              <a:rPr lang="en-AU" sz="1100" dirty="0">
                <a:latin typeface="Calibri" charset="0"/>
              </a:rPr>
              <a:t>•	staff, volunteers, children and families feel comfortable and supported when talking about and reporting any child safety concerns.</a:t>
            </a:r>
          </a:p>
          <a:p>
            <a:pPr marL="171450" indent="-171450" eaLnBrk="1" hangingPunct="1">
              <a:spcBef>
                <a:spcPct val="0"/>
              </a:spcBef>
            </a:pPr>
            <a:r>
              <a:rPr lang="en-AU" sz="1100" dirty="0">
                <a:latin typeface="Calibri" charset="0"/>
              </a:rPr>
              <a:t>•	There is a commitment to continuous improvement through regular reviews of policies and practices</a:t>
            </a:r>
          </a:p>
          <a:p>
            <a:pPr marL="171450" indent="-171450" eaLnBrk="1" hangingPunct="1">
              <a:spcBef>
                <a:spcPct val="0"/>
              </a:spcBef>
            </a:pPr>
            <a:r>
              <a:rPr lang="en-AU" sz="1100" dirty="0">
                <a:latin typeface="Calibri" charset="0"/>
              </a:rPr>
              <a:t>•	Organisations are open to scrutiny.</a:t>
            </a:r>
          </a:p>
          <a:p>
            <a:pPr marL="171450" indent="-171450" eaLnBrk="1" hangingPunct="1">
              <a:spcBef>
                <a:spcPct val="0"/>
              </a:spcBef>
            </a:pPr>
            <a:endParaRPr lang="en-AU" dirty="0">
              <a:latin typeface="Calibri" charset="0"/>
            </a:endParaRPr>
          </a:p>
        </p:txBody>
      </p:sp>
      <p:sp>
        <p:nvSpPr>
          <p:cNvPr id="624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ＭＳ Ｐゴシック" charset="0"/>
              </a:defRPr>
            </a:lvl1pPr>
            <a:lvl2pPr marL="738188" indent="-282575">
              <a:defRPr>
                <a:solidFill>
                  <a:schemeClr val="tx1"/>
                </a:solidFill>
                <a:latin typeface="Arial" charset="0"/>
                <a:ea typeface="ＭＳ Ｐゴシック" charset="0"/>
                <a:cs typeface="ＭＳ Ｐゴシック" charset="0"/>
              </a:defRPr>
            </a:lvl2pPr>
            <a:lvl3pPr marL="1135063" indent="-225425">
              <a:defRPr>
                <a:solidFill>
                  <a:schemeClr val="tx1"/>
                </a:solidFill>
                <a:latin typeface="Arial" charset="0"/>
                <a:ea typeface="ＭＳ Ｐゴシック" charset="0"/>
                <a:cs typeface="ＭＳ Ｐゴシック" charset="0"/>
              </a:defRPr>
            </a:lvl3pPr>
            <a:lvl4pPr marL="1595438" indent="-227013">
              <a:defRPr>
                <a:solidFill>
                  <a:schemeClr val="tx1"/>
                </a:solidFill>
                <a:latin typeface="Arial" charset="0"/>
                <a:ea typeface="ＭＳ Ｐゴシック" charset="0"/>
                <a:cs typeface="ＭＳ Ｐゴシック" charset="0"/>
              </a:defRPr>
            </a:lvl4pPr>
            <a:lvl5pPr marL="2046288" indent="-225425">
              <a:defRPr>
                <a:solidFill>
                  <a:schemeClr val="tx1"/>
                </a:solidFill>
                <a:latin typeface="Arial" charset="0"/>
                <a:ea typeface="ＭＳ Ｐゴシック" charset="0"/>
                <a:cs typeface="ＭＳ Ｐゴシック" charset="0"/>
              </a:defRPr>
            </a:lvl5pPr>
            <a:lvl6pPr marL="2503488" indent="-225425" eaLnBrk="0" fontAlgn="base" hangingPunct="0">
              <a:spcBef>
                <a:spcPct val="0"/>
              </a:spcBef>
              <a:spcAft>
                <a:spcPct val="0"/>
              </a:spcAft>
              <a:defRPr>
                <a:solidFill>
                  <a:schemeClr val="tx1"/>
                </a:solidFill>
                <a:latin typeface="Arial" charset="0"/>
                <a:ea typeface="ＭＳ Ｐゴシック" charset="0"/>
                <a:cs typeface="ＭＳ Ｐゴシック" charset="0"/>
              </a:defRPr>
            </a:lvl6pPr>
            <a:lvl7pPr marL="2960688" indent="-225425" eaLnBrk="0" fontAlgn="base" hangingPunct="0">
              <a:spcBef>
                <a:spcPct val="0"/>
              </a:spcBef>
              <a:spcAft>
                <a:spcPct val="0"/>
              </a:spcAft>
              <a:defRPr>
                <a:solidFill>
                  <a:schemeClr val="tx1"/>
                </a:solidFill>
                <a:latin typeface="Arial" charset="0"/>
                <a:ea typeface="ＭＳ Ｐゴシック" charset="0"/>
                <a:cs typeface="ＭＳ Ｐゴシック" charset="0"/>
              </a:defRPr>
            </a:lvl7pPr>
            <a:lvl8pPr marL="3417888" indent="-225425" eaLnBrk="0" fontAlgn="base" hangingPunct="0">
              <a:spcBef>
                <a:spcPct val="0"/>
              </a:spcBef>
              <a:spcAft>
                <a:spcPct val="0"/>
              </a:spcAft>
              <a:defRPr>
                <a:solidFill>
                  <a:schemeClr val="tx1"/>
                </a:solidFill>
                <a:latin typeface="Arial" charset="0"/>
                <a:ea typeface="ＭＳ Ｐゴシック" charset="0"/>
                <a:cs typeface="ＭＳ Ｐゴシック" charset="0"/>
              </a:defRPr>
            </a:lvl8pPr>
            <a:lvl9pPr marL="3875088" indent="-225425" eaLnBrk="0" fontAlgn="base" hangingPunct="0">
              <a:spcBef>
                <a:spcPct val="0"/>
              </a:spcBef>
              <a:spcAft>
                <a:spcPct val="0"/>
              </a:spcAft>
              <a:defRPr>
                <a:solidFill>
                  <a:schemeClr val="tx1"/>
                </a:solidFill>
                <a:latin typeface="Arial" charset="0"/>
                <a:ea typeface="ＭＳ Ｐゴシック" charset="0"/>
                <a:cs typeface="ＭＳ Ｐゴシック" charset="0"/>
              </a:defRPr>
            </a:lvl9pPr>
          </a:lstStyle>
          <a:p>
            <a:fld id="{36C7510F-F232-F548-85A8-84B9CF6FEF86}" type="slidenum">
              <a:rPr lang="en-US">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20758936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spcBef>
                <a:spcPct val="0"/>
              </a:spcBef>
              <a:buFontTx/>
              <a:buChar char="•"/>
            </a:pPr>
            <a:r>
              <a:rPr lang="en-AU" altLang="en-US" sz="1100" b="1" dirty="0">
                <a:latin typeface="+mn-lt"/>
              </a:rPr>
              <a:t>A child safe policy</a:t>
            </a:r>
            <a:r>
              <a:rPr lang="en-AU" altLang="en-US" sz="1100" dirty="0">
                <a:latin typeface="+mn-lt"/>
              </a:rPr>
              <a:t> is appropriate for organisations that have a higher level of responsibility for children</a:t>
            </a:r>
          </a:p>
          <a:p>
            <a:pPr marL="628650" lvl="1" indent="-171450" eaLnBrk="1" hangingPunct="1">
              <a:spcBef>
                <a:spcPct val="0"/>
              </a:spcBef>
              <a:buFont typeface="Courier New" pitchFamily="49" charset="0"/>
              <a:buChar char="o"/>
            </a:pPr>
            <a:r>
              <a:rPr lang="en-AU" altLang="en-US" sz="1100" dirty="0">
                <a:latin typeface="+mn-lt"/>
              </a:rPr>
              <a:t>sets out the processes for reporting and responding to concerns and allegations </a:t>
            </a:r>
          </a:p>
          <a:p>
            <a:pPr marL="628650" lvl="1" indent="-171450" eaLnBrk="1" hangingPunct="1">
              <a:spcBef>
                <a:spcPct val="0"/>
              </a:spcBef>
              <a:buFont typeface="Courier New" pitchFamily="49" charset="0"/>
              <a:buChar char="o"/>
            </a:pPr>
            <a:r>
              <a:rPr lang="en-AU" altLang="en-US" sz="1100" dirty="0">
                <a:latin typeface="+mn-lt"/>
              </a:rPr>
              <a:t>clearly refers people to where these processes can be found</a:t>
            </a:r>
          </a:p>
          <a:p>
            <a:pPr marL="628650" lvl="1" indent="-171450" eaLnBrk="1" hangingPunct="1">
              <a:spcBef>
                <a:spcPct val="0"/>
              </a:spcBef>
              <a:buFont typeface="Courier New" pitchFamily="49" charset="0"/>
              <a:buChar char="o"/>
            </a:pPr>
            <a:r>
              <a:rPr lang="en-AU" altLang="en-US" sz="1100" dirty="0">
                <a:latin typeface="+mn-lt"/>
              </a:rPr>
              <a:t>refers to the code of conduct which should provide specific guidelines on appropriate behaviour with children </a:t>
            </a:r>
          </a:p>
          <a:p>
            <a:pPr marL="171450" indent="-171450" eaLnBrk="1" hangingPunct="1">
              <a:spcBef>
                <a:spcPct val="0"/>
              </a:spcBef>
              <a:buFontTx/>
              <a:buChar char="•"/>
            </a:pPr>
            <a:r>
              <a:rPr lang="en-AU" altLang="en-US" sz="1100" b="1" dirty="0">
                <a:latin typeface="+mn-lt"/>
              </a:rPr>
              <a:t>A statement of commitment to child safety:</a:t>
            </a:r>
          </a:p>
          <a:p>
            <a:pPr marL="628650" lvl="1" indent="-171450" eaLnBrk="1" hangingPunct="1">
              <a:spcBef>
                <a:spcPct val="0"/>
              </a:spcBef>
              <a:buFont typeface="Courier New" pitchFamily="49" charset="0"/>
              <a:buChar char="o"/>
            </a:pPr>
            <a:r>
              <a:rPr lang="en-AU" altLang="en-US" sz="1100" dirty="0">
                <a:latin typeface="+mn-lt"/>
              </a:rPr>
              <a:t>committed to acting in children’s best interests </a:t>
            </a:r>
          </a:p>
          <a:p>
            <a:pPr marL="628650" lvl="1" indent="-171450" eaLnBrk="1" hangingPunct="1">
              <a:spcBef>
                <a:spcPct val="0"/>
              </a:spcBef>
              <a:buFont typeface="Courier New" pitchFamily="49" charset="0"/>
              <a:buChar char="o"/>
            </a:pPr>
            <a:r>
              <a:rPr lang="en-AU" altLang="en-US" sz="1100" dirty="0">
                <a:latin typeface="+mn-lt"/>
              </a:rPr>
              <a:t>keeping them safe</a:t>
            </a:r>
          </a:p>
          <a:p>
            <a:pPr marL="628650" lvl="1" indent="-171450" eaLnBrk="1" hangingPunct="1">
              <a:spcBef>
                <a:spcPct val="0"/>
              </a:spcBef>
              <a:buFont typeface="Courier New" pitchFamily="49" charset="0"/>
              <a:buChar char="o"/>
            </a:pPr>
            <a:r>
              <a:rPr lang="en-AU" altLang="en-US" sz="1100" dirty="0">
                <a:latin typeface="+mn-lt"/>
              </a:rPr>
              <a:t>actively works to empower children. </a:t>
            </a:r>
          </a:p>
          <a:p>
            <a:pPr marL="171450" indent="-171450" eaLnBrk="1" hangingPunct="1">
              <a:spcBef>
                <a:spcPct val="0"/>
              </a:spcBef>
              <a:buFontTx/>
              <a:buChar char="•"/>
            </a:pPr>
            <a:r>
              <a:rPr lang="en-AU" altLang="en-US" sz="1100" dirty="0">
                <a:latin typeface="+mn-lt"/>
              </a:rPr>
              <a:t>This may mean you develop new policies or review existing policies.</a:t>
            </a:r>
          </a:p>
          <a:p>
            <a:pPr marL="171450" indent="-171450" eaLnBrk="1" hangingPunct="1">
              <a:spcBef>
                <a:spcPct val="0"/>
              </a:spcBef>
              <a:buFontTx/>
              <a:buChar char="•"/>
            </a:pPr>
            <a:r>
              <a:rPr lang="en-US" altLang="en-US" sz="1100" b="1" dirty="0">
                <a:latin typeface="+mn-lt"/>
              </a:rPr>
              <a:t>YMCA </a:t>
            </a:r>
            <a:r>
              <a:rPr lang="en-US" altLang="en-US" sz="1100" dirty="0">
                <a:latin typeface="+mn-lt"/>
              </a:rPr>
              <a:t>– 30 policies</a:t>
            </a:r>
          </a:p>
          <a:p>
            <a:pPr marL="171450" indent="-171450" eaLnBrk="1" hangingPunct="1">
              <a:spcBef>
                <a:spcPct val="0"/>
              </a:spcBef>
              <a:buFontTx/>
              <a:buChar char="•"/>
            </a:pPr>
            <a:r>
              <a:rPr lang="en-US" altLang="en-US" sz="1100" b="1" dirty="0">
                <a:latin typeface="+mn-lt"/>
              </a:rPr>
              <a:t>UCVT </a:t>
            </a:r>
            <a:r>
              <a:rPr lang="en-US" altLang="en-US" sz="1100" dirty="0">
                <a:latin typeface="+mn-lt"/>
              </a:rPr>
              <a:t>developed a whole of church policy and each service adds to this policy matters specific to their service</a:t>
            </a:r>
          </a:p>
          <a:p>
            <a:pPr marL="171450" indent="-171450" eaLnBrk="1" hangingPunct="1">
              <a:spcBef>
                <a:spcPct val="0"/>
              </a:spcBef>
            </a:pPr>
            <a:endParaRPr lang="en-AU" dirty="0">
              <a:latin typeface="Calibri" charset="0"/>
            </a:endParaRPr>
          </a:p>
        </p:txBody>
      </p:sp>
      <p:sp>
        <p:nvSpPr>
          <p:cNvPr id="624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ＭＳ Ｐゴシック" charset="0"/>
              </a:defRPr>
            </a:lvl1pPr>
            <a:lvl2pPr marL="738188" indent="-282575">
              <a:defRPr>
                <a:solidFill>
                  <a:schemeClr val="tx1"/>
                </a:solidFill>
                <a:latin typeface="Arial" charset="0"/>
                <a:ea typeface="ＭＳ Ｐゴシック" charset="0"/>
                <a:cs typeface="ＭＳ Ｐゴシック" charset="0"/>
              </a:defRPr>
            </a:lvl2pPr>
            <a:lvl3pPr marL="1135063" indent="-225425">
              <a:defRPr>
                <a:solidFill>
                  <a:schemeClr val="tx1"/>
                </a:solidFill>
                <a:latin typeface="Arial" charset="0"/>
                <a:ea typeface="ＭＳ Ｐゴシック" charset="0"/>
                <a:cs typeface="ＭＳ Ｐゴシック" charset="0"/>
              </a:defRPr>
            </a:lvl3pPr>
            <a:lvl4pPr marL="1595438" indent="-227013">
              <a:defRPr>
                <a:solidFill>
                  <a:schemeClr val="tx1"/>
                </a:solidFill>
                <a:latin typeface="Arial" charset="0"/>
                <a:ea typeface="ＭＳ Ｐゴシック" charset="0"/>
                <a:cs typeface="ＭＳ Ｐゴシック" charset="0"/>
              </a:defRPr>
            </a:lvl4pPr>
            <a:lvl5pPr marL="2046288" indent="-225425">
              <a:defRPr>
                <a:solidFill>
                  <a:schemeClr val="tx1"/>
                </a:solidFill>
                <a:latin typeface="Arial" charset="0"/>
                <a:ea typeface="ＭＳ Ｐゴシック" charset="0"/>
                <a:cs typeface="ＭＳ Ｐゴシック" charset="0"/>
              </a:defRPr>
            </a:lvl5pPr>
            <a:lvl6pPr marL="2503488" indent="-225425" eaLnBrk="0" fontAlgn="base" hangingPunct="0">
              <a:spcBef>
                <a:spcPct val="0"/>
              </a:spcBef>
              <a:spcAft>
                <a:spcPct val="0"/>
              </a:spcAft>
              <a:defRPr>
                <a:solidFill>
                  <a:schemeClr val="tx1"/>
                </a:solidFill>
                <a:latin typeface="Arial" charset="0"/>
                <a:ea typeface="ＭＳ Ｐゴシック" charset="0"/>
                <a:cs typeface="ＭＳ Ｐゴシック" charset="0"/>
              </a:defRPr>
            </a:lvl6pPr>
            <a:lvl7pPr marL="2960688" indent="-225425" eaLnBrk="0" fontAlgn="base" hangingPunct="0">
              <a:spcBef>
                <a:spcPct val="0"/>
              </a:spcBef>
              <a:spcAft>
                <a:spcPct val="0"/>
              </a:spcAft>
              <a:defRPr>
                <a:solidFill>
                  <a:schemeClr val="tx1"/>
                </a:solidFill>
                <a:latin typeface="Arial" charset="0"/>
                <a:ea typeface="ＭＳ Ｐゴシック" charset="0"/>
                <a:cs typeface="ＭＳ Ｐゴシック" charset="0"/>
              </a:defRPr>
            </a:lvl7pPr>
            <a:lvl8pPr marL="3417888" indent="-225425" eaLnBrk="0" fontAlgn="base" hangingPunct="0">
              <a:spcBef>
                <a:spcPct val="0"/>
              </a:spcBef>
              <a:spcAft>
                <a:spcPct val="0"/>
              </a:spcAft>
              <a:defRPr>
                <a:solidFill>
                  <a:schemeClr val="tx1"/>
                </a:solidFill>
                <a:latin typeface="Arial" charset="0"/>
                <a:ea typeface="ＭＳ Ｐゴシック" charset="0"/>
                <a:cs typeface="ＭＳ Ｐゴシック" charset="0"/>
              </a:defRPr>
            </a:lvl8pPr>
            <a:lvl9pPr marL="3875088" indent="-225425" eaLnBrk="0" fontAlgn="base" hangingPunct="0">
              <a:spcBef>
                <a:spcPct val="0"/>
              </a:spcBef>
              <a:spcAft>
                <a:spcPct val="0"/>
              </a:spcAft>
              <a:defRPr>
                <a:solidFill>
                  <a:schemeClr val="tx1"/>
                </a:solidFill>
                <a:latin typeface="Arial" charset="0"/>
                <a:ea typeface="ＭＳ Ｐゴシック" charset="0"/>
                <a:cs typeface="ＭＳ Ｐゴシック" charset="0"/>
              </a:defRPr>
            </a:lvl9pPr>
          </a:lstStyle>
          <a:p>
            <a:fld id="{36C7510F-F232-F548-85A8-84B9CF6FEF86}" type="slidenum">
              <a:rPr lang="en-US"/>
              <a:pPr/>
              <a:t>6</a:t>
            </a:fld>
            <a:endParaRPr lang="en-US"/>
          </a:p>
        </p:txBody>
      </p:sp>
    </p:spTree>
    <p:extLst>
      <p:ext uri="{BB962C8B-B14F-4D97-AF65-F5344CB8AC3E}">
        <p14:creationId xmlns:p14="http://schemas.microsoft.com/office/powerpoint/2010/main" val="11317223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48283EF1-005E-4DA3-B2EC-372F51B777DC}" type="slidenum">
              <a:rPr lang="en-AU" smtClean="0"/>
              <a:t>7</a:t>
            </a:fld>
            <a:endParaRPr lang="en-AU"/>
          </a:p>
        </p:txBody>
      </p:sp>
    </p:spTree>
    <p:extLst>
      <p:ext uri="{BB962C8B-B14F-4D97-AF65-F5344CB8AC3E}">
        <p14:creationId xmlns:p14="http://schemas.microsoft.com/office/powerpoint/2010/main" val="23255168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 typeface="Arial" panose="020B0604020202020204" pitchFamily="34" charset="0"/>
              <a:buChar char="•"/>
            </a:pPr>
            <a:r>
              <a:rPr lang="en-US" sz="1100" kern="1200" dirty="0">
                <a:solidFill>
                  <a:schemeClr val="tx1"/>
                </a:solidFill>
                <a:effectLst/>
                <a:latin typeface="+mn-lt"/>
                <a:ea typeface="+mn-ea"/>
                <a:cs typeface="+mn-cs"/>
              </a:rPr>
              <a:t>Explain that organisations must have a code of conduct that establishes </a:t>
            </a:r>
            <a:r>
              <a:rPr lang="en-US" sz="1100" b="1" kern="1200" dirty="0">
                <a:solidFill>
                  <a:schemeClr val="tx1"/>
                </a:solidFill>
                <a:effectLst/>
                <a:latin typeface="+mn-lt"/>
                <a:ea typeface="+mn-ea"/>
                <a:cs typeface="+mn-cs"/>
              </a:rPr>
              <a:t>clear expectations for appropriate behaviour </a:t>
            </a:r>
            <a:r>
              <a:rPr lang="en-US" sz="1100" kern="1200" dirty="0">
                <a:solidFill>
                  <a:schemeClr val="tx1"/>
                </a:solidFill>
                <a:effectLst/>
                <a:latin typeface="+mn-lt"/>
                <a:ea typeface="+mn-ea"/>
                <a:cs typeface="+mn-cs"/>
              </a:rPr>
              <a:t>with children.</a:t>
            </a:r>
            <a:endParaRPr lang="en-AU" sz="11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100" kern="1200" dirty="0">
                <a:solidFill>
                  <a:schemeClr val="tx1"/>
                </a:solidFill>
                <a:effectLst/>
                <a:latin typeface="+mn-lt"/>
                <a:ea typeface="+mn-ea"/>
                <a:cs typeface="+mn-cs"/>
              </a:rPr>
              <a:t>A clear and specific code of conduct provides all staff and volunteers with a set of </a:t>
            </a:r>
            <a:r>
              <a:rPr lang="en-US" sz="1100" b="1" kern="1200" dirty="0">
                <a:solidFill>
                  <a:schemeClr val="tx1"/>
                </a:solidFill>
                <a:effectLst/>
                <a:latin typeface="+mn-lt"/>
                <a:ea typeface="+mn-ea"/>
                <a:cs typeface="+mn-cs"/>
              </a:rPr>
              <a:t>clear principles about how they should behave </a:t>
            </a:r>
            <a:r>
              <a:rPr lang="en-US" sz="1100" kern="1200" dirty="0">
                <a:solidFill>
                  <a:schemeClr val="tx1"/>
                </a:solidFill>
                <a:effectLst/>
                <a:latin typeface="+mn-lt"/>
                <a:ea typeface="+mn-ea"/>
                <a:cs typeface="+mn-cs"/>
              </a:rPr>
              <a:t>in a child-safe environment.</a:t>
            </a:r>
            <a:endParaRPr lang="en-AU" sz="11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100" kern="1200" dirty="0">
                <a:solidFill>
                  <a:schemeClr val="tx1"/>
                </a:solidFill>
                <a:effectLst/>
                <a:latin typeface="+mn-lt"/>
                <a:ea typeface="+mn-ea"/>
                <a:cs typeface="+mn-cs"/>
              </a:rPr>
              <a:t>Some codes </a:t>
            </a:r>
            <a:r>
              <a:rPr lang="en-US" sz="1100" b="1" kern="1200" dirty="0">
                <a:solidFill>
                  <a:schemeClr val="tx1"/>
                </a:solidFill>
                <a:effectLst/>
                <a:latin typeface="+mn-lt"/>
                <a:ea typeface="+mn-ea"/>
                <a:cs typeface="+mn-cs"/>
              </a:rPr>
              <a:t>vary in clarity and how they translate into practice</a:t>
            </a:r>
            <a:r>
              <a:rPr lang="en-US" sz="1100" kern="1200" dirty="0">
                <a:solidFill>
                  <a:schemeClr val="tx1"/>
                </a:solidFill>
                <a:effectLst/>
                <a:latin typeface="+mn-lt"/>
                <a:ea typeface="+mn-ea"/>
                <a:cs typeface="+mn-cs"/>
              </a:rPr>
              <a:t>, </a:t>
            </a:r>
            <a:r>
              <a:rPr lang="en-US" sz="1100" kern="1200" dirty="0" err="1">
                <a:solidFill>
                  <a:schemeClr val="tx1"/>
                </a:solidFill>
                <a:effectLst/>
                <a:latin typeface="+mn-lt"/>
                <a:ea typeface="+mn-ea"/>
                <a:cs typeface="+mn-cs"/>
              </a:rPr>
              <a:t>ie</a:t>
            </a:r>
            <a:r>
              <a:rPr lang="en-US" sz="1100" kern="1200" dirty="0">
                <a:solidFill>
                  <a:schemeClr val="tx1"/>
                </a:solidFill>
                <a:effectLst/>
                <a:latin typeface="+mn-lt"/>
                <a:ea typeface="+mn-ea"/>
                <a:cs typeface="+mn-cs"/>
              </a:rPr>
              <a:t>: are not clear about what is appropriate contact with children.</a:t>
            </a:r>
            <a:endParaRPr lang="en-AU" sz="1100" kern="1200" dirty="0">
              <a:solidFill>
                <a:schemeClr val="tx1"/>
              </a:solidFill>
              <a:effectLst/>
              <a:latin typeface="+mn-lt"/>
              <a:ea typeface="+mn-ea"/>
              <a:cs typeface="+mn-cs"/>
            </a:endParaRPr>
          </a:p>
          <a:p>
            <a:pPr marL="171450" indent="-171450" eaLnBrk="1" hangingPunct="1">
              <a:spcBef>
                <a:spcPct val="0"/>
              </a:spcBef>
              <a:buFont typeface="Arial" panose="020B0604020202020204" pitchFamily="34" charset="0"/>
              <a:buChar char="•"/>
            </a:pPr>
            <a:r>
              <a:rPr lang="en-AU" sz="1100" kern="1200" dirty="0">
                <a:solidFill>
                  <a:schemeClr val="tx1"/>
                </a:solidFill>
                <a:latin typeface="+mn-lt"/>
                <a:ea typeface="+mn-ea"/>
                <a:cs typeface="+mn-cs"/>
              </a:rPr>
              <a:t>Highlight the </a:t>
            </a:r>
            <a:r>
              <a:rPr lang="en-AU" sz="1100" b="1" kern="1200" dirty="0">
                <a:solidFill>
                  <a:schemeClr val="tx1"/>
                </a:solidFill>
                <a:latin typeface="+mn-lt"/>
                <a:ea typeface="+mn-ea"/>
                <a:cs typeface="+mn-cs"/>
              </a:rPr>
              <a:t>benefits of a code of conduc</a:t>
            </a:r>
            <a:r>
              <a:rPr lang="en-AU" sz="1100" kern="1200" dirty="0">
                <a:solidFill>
                  <a:schemeClr val="tx1"/>
                </a:solidFill>
                <a:latin typeface="+mn-lt"/>
                <a:ea typeface="+mn-ea"/>
                <a:cs typeface="+mn-cs"/>
              </a:rPr>
              <a:t>t, for example:</a:t>
            </a:r>
          </a:p>
          <a:p>
            <a:pPr marL="526669" lvl="2" indent="-171450" eaLnBrk="1" hangingPunct="1">
              <a:spcBef>
                <a:spcPct val="0"/>
              </a:spcBef>
              <a:buFont typeface="Arial" panose="020B0604020202020204" pitchFamily="34" charset="0"/>
              <a:buChar char="•"/>
            </a:pPr>
            <a:r>
              <a:rPr lang="en-AU" sz="1100" kern="1200" dirty="0">
                <a:solidFill>
                  <a:schemeClr val="tx1"/>
                </a:solidFill>
                <a:latin typeface="+mn-lt"/>
                <a:ea typeface="+mn-ea"/>
                <a:cs typeface="+mn-cs"/>
              </a:rPr>
              <a:t>	staff, volunteers, parents,</a:t>
            </a:r>
            <a:r>
              <a:rPr lang="en-AU" sz="1100" kern="1200" baseline="0" dirty="0">
                <a:solidFill>
                  <a:schemeClr val="tx1"/>
                </a:solidFill>
                <a:latin typeface="+mn-lt"/>
                <a:ea typeface="+mn-ea"/>
                <a:cs typeface="+mn-cs"/>
              </a:rPr>
              <a:t> </a:t>
            </a:r>
            <a:r>
              <a:rPr lang="en-AU" sz="1100" kern="1200" dirty="0">
                <a:solidFill>
                  <a:schemeClr val="tx1"/>
                </a:solidFill>
                <a:latin typeface="+mn-lt"/>
                <a:ea typeface="+mn-ea"/>
                <a:cs typeface="+mn-cs"/>
              </a:rPr>
              <a:t>children are </a:t>
            </a:r>
            <a:r>
              <a:rPr lang="en-AU" sz="1100" b="1" kern="1200" dirty="0">
                <a:solidFill>
                  <a:schemeClr val="tx1"/>
                </a:solidFill>
                <a:latin typeface="+mn-lt"/>
                <a:ea typeface="+mn-ea"/>
                <a:cs typeface="+mn-cs"/>
              </a:rPr>
              <a:t>aware of acceptable and unacceptable conduct</a:t>
            </a:r>
          </a:p>
          <a:p>
            <a:pPr marL="526669" lvl="2" indent="-171450" eaLnBrk="1" hangingPunct="1">
              <a:spcBef>
                <a:spcPct val="0"/>
              </a:spcBef>
              <a:buFont typeface="Arial" panose="020B0604020202020204" pitchFamily="34" charset="0"/>
              <a:buChar char="•"/>
            </a:pPr>
            <a:r>
              <a:rPr lang="en-AU" sz="1100" kern="1200" dirty="0">
                <a:solidFill>
                  <a:schemeClr val="tx1"/>
                </a:solidFill>
                <a:latin typeface="+mn-lt"/>
                <a:ea typeface="+mn-ea"/>
                <a:cs typeface="+mn-cs"/>
              </a:rPr>
              <a:t>	staff, volunteers, parents,</a:t>
            </a:r>
            <a:r>
              <a:rPr lang="en-AU" sz="1100" kern="1200" baseline="0" dirty="0">
                <a:solidFill>
                  <a:schemeClr val="tx1"/>
                </a:solidFill>
                <a:latin typeface="+mn-lt"/>
                <a:ea typeface="+mn-ea"/>
                <a:cs typeface="+mn-cs"/>
              </a:rPr>
              <a:t> </a:t>
            </a:r>
            <a:r>
              <a:rPr lang="en-AU" sz="1100" kern="1200" dirty="0">
                <a:solidFill>
                  <a:schemeClr val="tx1"/>
                </a:solidFill>
                <a:latin typeface="+mn-lt"/>
                <a:ea typeface="+mn-ea"/>
                <a:cs typeface="+mn-cs"/>
              </a:rPr>
              <a:t>children are </a:t>
            </a:r>
            <a:r>
              <a:rPr lang="en-AU" sz="1100" b="1" kern="1200" dirty="0">
                <a:solidFill>
                  <a:schemeClr val="tx1"/>
                </a:solidFill>
                <a:latin typeface="+mn-lt"/>
                <a:ea typeface="+mn-ea"/>
                <a:cs typeface="+mn-cs"/>
              </a:rPr>
              <a:t>more likely to interact appropriately </a:t>
            </a:r>
            <a:r>
              <a:rPr lang="en-AU" sz="1100" kern="1200" dirty="0">
                <a:solidFill>
                  <a:schemeClr val="tx1"/>
                </a:solidFill>
                <a:latin typeface="+mn-lt"/>
                <a:ea typeface="+mn-ea"/>
                <a:cs typeface="+mn-cs"/>
              </a:rPr>
              <a:t>with each other</a:t>
            </a:r>
          </a:p>
          <a:p>
            <a:pPr marL="526669" lvl="2" indent="-171450" eaLnBrk="1" hangingPunct="1">
              <a:spcBef>
                <a:spcPct val="0"/>
              </a:spcBef>
              <a:buFont typeface="Arial" panose="020B0604020202020204" pitchFamily="34" charset="0"/>
              <a:buChar char="•"/>
            </a:pPr>
            <a:r>
              <a:rPr lang="en-AU" sz="1100" b="1" kern="1200" dirty="0">
                <a:solidFill>
                  <a:schemeClr val="tx1"/>
                </a:solidFill>
                <a:latin typeface="+mn-lt"/>
                <a:ea typeface="+mn-ea"/>
                <a:cs typeface="+mn-cs"/>
              </a:rPr>
              <a:t>easier to raise issues on inappropriate conduct </a:t>
            </a:r>
            <a:r>
              <a:rPr lang="en-AU" sz="1100" kern="1200" dirty="0">
                <a:solidFill>
                  <a:schemeClr val="tx1"/>
                </a:solidFill>
                <a:latin typeface="+mn-lt"/>
                <a:ea typeface="+mn-ea"/>
                <a:cs typeface="+mn-cs"/>
              </a:rPr>
              <a:t>with staff and volunteers</a:t>
            </a:r>
          </a:p>
          <a:p>
            <a:pPr marL="526669" lvl="2" indent="-171450" eaLnBrk="1" hangingPunct="1">
              <a:spcBef>
                <a:spcPct val="0"/>
              </a:spcBef>
              <a:buFont typeface="Arial" panose="020B0604020202020204" pitchFamily="34" charset="0"/>
              <a:buChar char="•"/>
            </a:pPr>
            <a:r>
              <a:rPr lang="en-AU" sz="1100" kern="1200" dirty="0">
                <a:solidFill>
                  <a:schemeClr val="tx1"/>
                </a:solidFill>
                <a:latin typeface="+mn-lt"/>
                <a:ea typeface="+mn-ea"/>
                <a:cs typeface="+mn-cs"/>
              </a:rPr>
              <a:t>	protects </a:t>
            </a:r>
            <a:r>
              <a:rPr lang="en-AU" sz="1100" b="1" kern="1200" dirty="0">
                <a:solidFill>
                  <a:schemeClr val="tx1"/>
                </a:solidFill>
                <a:latin typeface="+mn-lt"/>
                <a:ea typeface="+mn-ea"/>
                <a:cs typeface="+mn-cs"/>
              </a:rPr>
              <a:t>staff and volunteers as much as it does children</a:t>
            </a:r>
          </a:p>
          <a:p>
            <a:pPr marL="526669" lvl="2" indent="-171450" eaLnBrk="1" hangingPunct="1">
              <a:spcBef>
                <a:spcPct val="0"/>
              </a:spcBef>
              <a:buFont typeface="Arial" panose="020B0604020202020204" pitchFamily="34" charset="0"/>
              <a:buChar char="•"/>
            </a:pPr>
            <a:r>
              <a:rPr lang="en-AU" sz="1100" kern="1200" dirty="0">
                <a:solidFill>
                  <a:schemeClr val="tx1"/>
                </a:solidFill>
                <a:latin typeface="+mn-lt"/>
                <a:ea typeface="+mn-ea"/>
                <a:cs typeface="+mn-cs"/>
              </a:rPr>
              <a:t>	a code is </a:t>
            </a:r>
            <a:r>
              <a:rPr lang="en-AU" sz="1100" b="1" kern="1200" dirty="0">
                <a:solidFill>
                  <a:schemeClr val="tx1"/>
                </a:solidFill>
                <a:latin typeface="+mn-lt"/>
                <a:ea typeface="+mn-ea"/>
                <a:cs typeface="+mn-cs"/>
              </a:rPr>
              <a:t>not designed to stop you from having physical contact </a:t>
            </a:r>
            <a:r>
              <a:rPr lang="en-AU" sz="1100" kern="1200" dirty="0">
                <a:solidFill>
                  <a:schemeClr val="tx1"/>
                </a:solidFill>
                <a:latin typeface="+mn-lt"/>
                <a:ea typeface="+mn-ea"/>
                <a:cs typeface="+mn-cs"/>
              </a:rPr>
              <a:t>with children, it is to ensure that contact is appropriate and not harmful to children</a:t>
            </a:r>
          </a:p>
          <a:p>
            <a:pPr marL="171450" indent="-171450" eaLnBrk="1" hangingPunct="1">
              <a:spcBef>
                <a:spcPct val="0"/>
              </a:spcBef>
              <a:buFont typeface="Arial" panose="020B0604020202020204" pitchFamily="34" charset="0"/>
              <a:buChar char="•"/>
            </a:pPr>
            <a:r>
              <a:rPr lang="en-AU" sz="1100" dirty="0">
                <a:latin typeface="+mn-lt"/>
              </a:rPr>
              <a:t>Emphasize that an organisation must have a clear code of conduct that outlines </a:t>
            </a:r>
            <a:r>
              <a:rPr lang="en-AU" sz="1100" b="1" dirty="0">
                <a:latin typeface="+mn-lt"/>
              </a:rPr>
              <a:t>appropriate physical and behavioural interactions </a:t>
            </a:r>
            <a:r>
              <a:rPr lang="en-AU" sz="1100" dirty="0">
                <a:latin typeface="+mn-lt"/>
              </a:rPr>
              <a:t>between staff, volunteers and contractors with children. Organisations must </a:t>
            </a:r>
            <a:r>
              <a:rPr lang="en-AU" sz="1100" b="1" dirty="0">
                <a:latin typeface="+mn-lt"/>
              </a:rPr>
              <a:t>follow up and act on any breaches </a:t>
            </a:r>
            <a:r>
              <a:rPr lang="en-AU" sz="1100" dirty="0">
                <a:latin typeface="+mn-lt"/>
              </a:rPr>
              <a:t>to the code of conduct.</a:t>
            </a:r>
          </a:p>
          <a:p>
            <a:pPr marL="171450" lvl="0" indent="-171450">
              <a:buFont typeface="Arial" panose="020B0604020202020204" pitchFamily="34" charset="0"/>
              <a:buChar char="•"/>
            </a:pPr>
            <a:r>
              <a:rPr lang="en-US" sz="1100" kern="1200" dirty="0">
                <a:solidFill>
                  <a:schemeClr val="tx1"/>
                </a:solidFill>
                <a:effectLst/>
                <a:latin typeface="+mn-lt"/>
                <a:ea typeface="+mn-ea"/>
                <a:cs typeface="+mn-cs"/>
              </a:rPr>
              <a:t>Require all staff, volunteers and contractors to </a:t>
            </a:r>
            <a:r>
              <a:rPr lang="en-US" sz="1100" b="1" kern="1200" dirty="0">
                <a:solidFill>
                  <a:schemeClr val="tx1"/>
                </a:solidFill>
                <a:effectLst/>
                <a:latin typeface="+mn-lt"/>
                <a:ea typeface="+mn-ea"/>
                <a:cs typeface="+mn-cs"/>
              </a:rPr>
              <a:t>sign the code </a:t>
            </a:r>
            <a:r>
              <a:rPr lang="en-US" sz="1100" kern="1200" dirty="0">
                <a:solidFill>
                  <a:schemeClr val="tx1"/>
                </a:solidFill>
                <a:effectLst/>
                <a:latin typeface="+mn-lt"/>
                <a:ea typeface="+mn-ea"/>
                <a:cs typeface="+mn-cs"/>
              </a:rPr>
              <a:t>of conduct.</a:t>
            </a:r>
            <a:endParaRPr lang="en-AU" sz="11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100" kern="1200" dirty="0">
                <a:solidFill>
                  <a:schemeClr val="tx1"/>
                </a:solidFill>
                <a:effectLst/>
                <a:latin typeface="+mn-lt"/>
                <a:ea typeface="+mn-ea"/>
                <a:cs typeface="+mn-cs"/>
              </a:rPr>
              <a:t>Ensure all staff, volunteers and contractors </a:t>
            </a:r>
            <a:r>
              <a:rPr lang="en-US" sz="1100" b="1" kern="1200" dirty="0">
                <a:solidFill>
                  <a:schemeClr val="tx1"/>
                </a:solidFill>
                <a:effectLst/>
                <a:latin typeface="+mn-lt"/>
                <a:ea typeface="+mn-ea"/>
                <a:cs typeface="+mn-cs"/>
              </a:rPr>
              <a:t>are aware of the code </a:t>
            </a:r>
            <a:r>
              <a:rPr lang="en-US" sz="1100" kern="1200" dirty="0">
                <a:solidFill>
                  <a:schemeClr val="tx1"/>
                </a:solidFill>
                <a:effectLst/>
                <a:latin typeface="+mn-lt"/>
                <a:ea typeface="+mn-ea"/>
                <a:cs typeface="+mn-cs"/>
              </a:rPr>
              <a:t>of conduct through ongoing reminders.</a:t>
            </a:r>
            <a:endParaRPr lang="en-AU" sz="11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100" kern="1200" dirty="0">
                <a:solidFill>
                  <a:schemeClr val="tx1"/>
                </a:solidFill>
                <a:effectLst/>
                <a:latin typeface="+mn-lt"/>
                <a:ea typeface="+mn-ea"/>
                <a:cs typeface="+mn-cs"/>
              </a:rPr>
              <a:t>Code of conduct is in </a:t>
            </a:r>
            <a:r>
              <a:rPr lang="en-US" sz="1100" b="1" kern="1200" dirty="0">
                <a:solidFill>
                  <a:schemeClr val="tx1"/>
                </a:solidFill>
                <a:effectLst/>
                <a:latin typeface="+mn-lt"/>
                <a:ea typeface="+mn-ea"/>
                <a:cs typeface="+mn-cs"/>
              </a:rPr>
              <a:t>accessible language </a:t>
            </a:r>
            <a:r>
              <a:rPr lang="en-US" sz="1100" kern="1200" dirty="0">
                <a:solidFill>
                  <a:schemeClr val="tx1"/>
                </a:solidFill>
                <a:effectLst/>
                <a:latin typeface="+mn-lt"/>
                <a:ea typeface="+mn-ea"/>
                <a:cs typeface="+mn-cs"/>
              </a:rPr>
              <a:t>outlining expected </a:t>
            </a:r>
            <a:r>
              <a:rPr lang="en-US" sz="1100" kern="1200" dirty="0" err="1">
                <a:solidFill>
                  <a:schemeClr val="tx1"/>
                </a:solidFill>
                <a:effectLst/>
                <a:latin typeface="+mn-lt"/>
                <a:ea typeface="+mn-ea"/>
                <a:cs typeface="+mn-cs"/>
              </a:rPr>
              <a:t>behaviour</a:t>
            </a:r>
            <a:r>
              <a:rPr lang="en-US" sz="1100" kern="1200" dirty="0">
                <a:solidFill>
                  <a:schemeClr val="tx1"/>
                </a:solidFill>
                <a:effectLst/>
                <a:latin typeface="+mn-lt"/>
                <a:ea typeface="+mn-ea"/>
                <a:cs typeface="+mn-cs"/>
              </a:rPr>
              <a:t> of children and young people, including zero tolerance of abuse between children and adults to children.</a:t>
            </a:r>
            <a:endParaRPr lang="en-AU" sz="1100" kern="1200" dirty="0">
              <a:solidFill>
                <a:schemeClr val="tx1"/>
              </a:solidFill>
              <a:effectLst/>
              <a:latin typeface="+mn-lt"/>
              <a:ea typeface="+mn-ea"/>
              <a:cs typeface="+mn-cs"/>
            </a:endParaRPr>
          </a:p>
          <a:p>
            <a:pPr marL="171450" marR="0" indent="-171450" algn="l" defTabSz="177609" rtl="0" eaLnBrk="1" fontAlgn="auto" latinLnBrk="0" hangingPunct="1">
              <a:lnSpc>
                <a:spcPct val="100000"/>
              </a:lnSpc>
              <a:spcBef>
                <a:spcPct val="0"/>
              </a:spcBef>
              <a:spcAft>
                <a:spcPts val="0"/>
              </a:spcAft>
              <a:buClrTx/>
              <a:buSzTx/>
              <a:buFont typeface="Arial" panose="020B0604020202020204" pitchFamily="34" charset="0"/>
              <a:buChar char="•"/>
              <a:tabLst/>
              <a:defRPr/>
            </a:pPr>
            <a:r>
              <a:rPr lang="en-US" sz="1100" kern="1200" dirty="0">
                <a:solidFill>
                  <a:schemeClr val="tx1"/>
                </a:solidFill>
                <a:effectLst/>
                <a:latin typeface="Open Sans Light"/>
                <a:ea typeface="+mn-ea"/>
                <a:cs typeface="+mn-cs"/>
              </a:rPr>
              <a:t>Where applicable, the code could </a:t>
            </a:r>
            <a:r>
              <a:rPr lang="en-US" sz="1100" b="1" kern="1200" dirty="0">
                <a:solidFill>
                  <a:schemeClr val="tx1"/>
                </a:solidFill>
                <a:effectLst/>
                <a:latin typeface="Open Sans Light"/>
                <a:ea typeface="+mn-ea"/>
                <a:cs typeface="+mn-cs"/>
              </a:rPr>
              <a:t>reference professional codes </a:t>
            </a:r>
            <a:r>
              <a:rPr lang="en-US" sz="1100" kern="1200" dirty="0">
                <a:solidFill>
                  <a:schemeClr val="tx1"/>
                </a:solidFill>
                <a:effectLst/>
                <a:latin typeface="Open Sans Light"/>
                <a:ea typeface="+mn-ea"/>
                <a:cs typeface="+mn-cs"/>
              </a:rPr>
              <a:t>of conduct that clearly outline appropriate </a:t>
            </a:r>
            <a:r>
              <a:rPr lang="en-US" sz="1100" kern="1200" dirty="0" err="1">
                <a:solidFill>
                  <a:schemeClr val="tx1"/>
                </a:solidFill>
                <a:effectLst/>
                <a:latin typeface="Open Sans Light"/>
                <a:ea typeface="+mn-ea"/>
                <a:cs typeface="+mn-cs"/>
              </a:rPr>
              <a:t>behaviour</a:t>
            </a:r>
            <a:r>
              <a:rPr lang="en-US" sz="1100" kern="1200" dirty="0">
                <a:solidFill>
                  <a:schemeClr val="tx1"/>
                </a:solidFill>
                <a:effectLst/>
                <a:latin typeface="Open Sans Light"/>
                <a:ea typeface="+mn-ea"/>
                <a:cs typeface="+mn-cs"/>
              </a:rPr>
              <a:t> with children.</a:t>
            </a:r>
            <a:endParaRPr lang="en-AU" sz="1100" kern="1200" dirty="0">
              <a:solidFill>
                <a:schemeClr val="tx1"/>
              </a:solidFill>
              <a:effectLst/>
              <a:latin typeface="Open Sans Light"/>
              <a:ea typeface="+mn-ea"/>
              <a:cs typeface="+mn-cs"/>
            </a:endParaRPr>
          </a:p>
          <a:p>
            <a:pPr marL="171450" indent="-171450">
              <a:buFont typeface="Arial" panose="020B0604020202020204" pitchFamily="34" charset="0"/>
              <a:buChar char="•"/>
            </a:pPr>
            <a:r>
              <a:rPr lang="en-US" sz="1100" kern="1200" dirty="0">
                <a:solidFill>
                  <a:schemeClr val="tx1"/>
                </a:solidFill>
                <a:effectLst/>
                <a:latin typeface="Open Sans Light"/>
                <a:ea typeface="+mn-ea"/>
                <a:cs typeface="+mn-cs"/>
              </a:rPr>
              <a:t>Explain that </a:t>
            </a:r>
            <a:r>
              <a:rPr lang="en-US" sz="1100" b="1" kern="1200" dirty="0">
                <a:solidFill>
                  <a:schemeClr val="tx1"/>
                </a:solidFill>
                <a:effectLst/>
                <a:latin typeface="Open Sans Light"/>
                <a:ea typeface="+mn-ea"/>
                <a:cs typeface="+mn-cs"/>
              </a:rPr>
              <a:t>children often meet offenders in organisational settings, however, the abuse often occurs outside of the organisation</a:t>
            </a:r>
            <a:r>
              <a:rPr lang="en-US" sz="1100" kern="1200" dirty="0">
                <a:solidFill>
                  <a:schemeClr val="tx1"/>
                </a:solidFill>
                <a:effectLst/>
                <a:latin typeface="Open Sans Light"/>
                <a:ea typeface="+mn-ea"/>
                <a:cs typeface="+mn-cs"/>
              </a:rPr>
              <a:t>. That’s why organisations need to have very clear policies about contact between children and staff/volunteers within and outside of the organisation.</a:t>
            </a:r>
            <a:endParaRPr lang="en-AU" sz="1100" kern="1200" dirty="0">
              <a:solidFill>
                <a:schemeClr val="tx1"/>
              </a:solidFill>
              <a:effectLst/>
              <a:latin typeface="Open Sans Light"/>
              <a:ea typeface="+mn-ea"/>
              <a:cs typeface="+mn-cs"/>
            </a:endParaRPr>
          </a:p>
          <a:p>
            <a:pPr marL="171450" indent="-171450" eaLnBrk="1" hangingPunct="1">
              <a:spcBef>
                <a:spcPct val="0"/>
              </a:spcBef>
              <a:buFontTx/>
              <a:buChar char="•"/>
            </a:pPr>
            <a:r>
              <a:rPr lang="en-US" altLang="en-US" sz="1100" kern="1200" dirty="0">
                <a:solidFill>
                  <a:schemeClr val="tx1"/>
                </a:solidFill>
                <a:latin typeface="Open Sans Light"/>
                <a:ea typeface="+mn-ea"/>
                <a:cs typeface="+mn-cs"/>
              </a:rPr>
              <a:t>Especially important where an incident may not meet the </a:t>
            </a:r>
            <a:r>
              <a:rPr lang="en-US" altLang="en-US" sz="1100" b="1" kern="1200" dirty="0">
                <a:solidFill>
                  <a:schemeClr val="tx1"/>
                </a:solidFill>
                <a:latin typeface="Open Sans Light"/>
                <a:ea typeface="+mn-ea"/>
                <a:cs typeface="+mn-cs"/>
              </a:rPr>
              <a:t>criminal law threshold </a:t>
            </a:r>
            <a:r>
              <a:rPr lang="en-US" altLang="en-US" sz="1100" kern="1200" dirty="0">
                <a:solidFill>
                  <a:schemeClr val="tx1"/>
                </a:solidFill>
                <a:latin typeface="Open Sans Light"/>
                <a:ea typeface="+mn-ea"/>
                <a:cs typeface="+mn-cs"/>
              </a:rPr>
              <a:t>but is considered inappropriate conduct. </a:t>
            </a:r>
            <a:r>
              <a:rPr lang="en-US" altLang="en-US" sz="1100" b="1" kern="1200" dirty="0">
                <a:solidFill>
                  <a:schemeClr val="tx1"/>
                </a:solidFill>
                <a:latin typeface="Open Sans Light"/>
                <a:ea typeface="+mn-ea"/>
                <a:cs typeface="+mn-cs"/>
              </a:rPr>
              <a:t>LWB Code </a:t>
            </a:r>
          </a:p>
          <a:p>
            <a:pPr marL="171450" indent="-171450" eaLnBrk="1" hangingPunct="1">
              <a:spcBef>
                <a:spcPct val="0"/>
              </a:spcBef>
              <a:buFontTx/>
              <a:buChar char="•"/>
            </a:pPr>
            <a:r>
              <a:rPr lang="en-US" altLang="en-US" sz="1100" kern="1200" dirty="0">
                <a:solidFill>
                  <a:schemeClr val="tx1"/>
                </a:solidFill>
                <a:latin typeface="Open Sans Light"/>
                <a:ea typeface="+mn-ea"/>
                <a:cs typeface="+mn-cs"/>
              </a:rPr>
              <a:t>Consider </a:t>
            </a:r>
            <a:r>
              <a:rPr lang="en-US" altLang="en-US" sz="1100" b="1" kern="1200" dirty="0">
                <a:solidFill>
                  <a:schemeClr val="tx1"/>
                </a:solidFill>
                <a:latin typeface="Open Sans Light"/>
                <a:ea typeface="+mn-ea"/>
                <a:cs typeface="+mn-cs"/>
              </a:rPr>
              <a:t>child to child issues</a:t>
            </a:r>
            <a:r>
              <a:rPr lang="en-US" altLang="en-US" sz="1100" kern="1200" dirty="0">
                <a:solidFill>
                  <a:schemeClr val="tx1"/>
                </a:solidFill>
                <a:latin typeface="Open Sans Light"/>
                <a:ea typeface="+mn-ea"/>
                <a:cs typeface="+mn-cs"/>
              </a:rPr>
              <a:t>, how you manage younger/older children or contact with adults</a:t>
            </a:r>
          </a:p>
          <a:p>
            <a:pPr marL="171450" indent="-171450" eaLnBrk="1" hangingPunct="1">
              <a:spcBef>
                <a:spcPct val="0"/>
              </a:spcBef>
              <a:buFontTx/>
              <a:buChar char="•"/>
            </a:pPr>
            <a:r>
              <a:rPr lang="en-US" altLang="en-US" sz="1100" b="1" kern="1200" dirty="0">
                <a:solidFill>
                  <a:schemeClr val="tx1"/>
                </a:solidFill>
                <a:latin typeface="Open Sans Light"/>
                <a:ea typeface="+mn-ea"/>
                <a:cs typeface="+mn-cs"/>
              </a:rPr>
              <a:t>Failure to protect </a:t>
            </a:r>
            <a:r>
              <a:rPr lang="en-US" altLang="en-US" sz="1100" kern="1200" dirty="0">
                <a:solidFill>
                  <a:schemeClr val="tx1"/>
                </a:solidFill>
                <a:latin typeface="Open Sans Light"/>
                <a:ea typeface="+mn-ea"/>
                <a:cs typeface="+mn-cs"/>
              </a:rPr>
              <a:t>criminal offence for under 16s and over 18s</a:t>
            </a:r>
          </a:p>
          <a:p>
            <a:pPr marL="171450" indent="-171450" eaLnBrk="1" hangingPunct="1">
              <a:spcBef>
                <a:spcPct val="0"/>
              </a:spcBef>
              <a:buFontTx/>
              <a:buChar char="•"/>
            </a:pPr>
            <a:endParaRPr lang="en-AU" sz="1100" dirty="0">
              <a:latin typeface="+mn-lt"/>
            </a:endParaRPr>
          </a:p>
        </p:txBody>
      </p:sp>
      <p:sp>
        <p:nvSpPr>
          <p:cNvPr id="624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ＭＳ Ｐゴシック" charset="0"/>
              </a:defRPr>
            </a:lvl1pPr>
            <a:lvl2pPr marL="738188" indent="-282575">
              <a:defRPr>
                <a:solidFill>
                  <a:schemeClr val="tx1"/>
                </a:solidFill>
                <a:latin typeface="Arial" charset="0"/>
                <a:ea typeface="ＭＳ Ｐゴシック" charset="0"/>
                <a:cs typeface="ＭＳ Ｐゴシック" charset="0"/>
              </a:defRPr>
            </a:lvl2pPr>
            <a:lvl3pPr marL="1135063" indent="-225425">
              <a:defRPr>
                <a:solidFill>
                  <a:schemeClr val="tx1"/>
                </a:solidFill>
                <a:latin typeface="Arial" charset="0"/>
                <a:ea typeface="ＭＳ Ｐゴシック" charset="0"/>
                <a:cs typeface="ＭＳ Ｐゴシック" charset="0"/>
              </a:defRPr>
            </a:lvl3pPr>
            <a:lvl4pPr marL="1595438" indent="-227013">
              <a:defRPr>
                <a:solidFill>
                  <a:schemeClr val="tx1"/>
                </a:solidFill>
                <a:latin typeface="Arial" charset="0"/>
                <a:ea typeface="ＭＳ Ｐゴシック" charset="0"/>
                <a:cs typeface="ＭＳ Ｐゴシック" charset="0"/>
              </a:defRPr>
            </a:lvl4pPr>
            <a:lvl5pPr marL="2046288" indent="-225425">
              <a:defRPr>
                <a:solidFill>
                  <a:schemeClr val="tx1"/>
                </a:solidFill>
                <a:latin typeface="Arial" charset="0"/>
                <a:ea typeface="ＭＳ Ｐゴシック" charset="0"/>
                <a:cs typeface="ＭＳ Ｐゴシック" charset="0"/>
              </a:defRPr>
            </a:lvl5pPr>
            <a:lvl6pPr marL="2503488" indent="-225425" eaLnBrk="0" fontAlgn="base" hangingPunct="0">
              <a:spcBef>
                <a:spcPct val="0"/>
              </a:spcBef>
              <a:spcAft>
                <a:spcPct val="0"/>
              </a:spcAft>
              <a:defRPr>
                <a:solidFill>
                  <a:schemeClr val="tx1"/>
                </a:solidFill>
                <a:latin typeface="Arial" charset="0"/>
                <a:ea typeface="ＭＳ Ｐゴシック" charset="0"/>
                <a:cs typeface="ＭＳ Ｐゴシック" charset="0"/>
              </a:defRPr>
            </a:lvl6pPr>
            <a:lvl7pPr marL="2960688" indent="-225425" eaLnBrk="0" fontAlgn="base" hangingPunct="0">
              <a:spcBef>
                <a:spcPct val="0"/>
              </a:spcBef>
              <a:spcAft>
                <a:spcPct val="0"/>
              </a:spcAft>
              <a:defRPr>
                <a:solidFill>
                  <a:schemeClr val="tx1"/>
                </a:solidFill>
                <a:latin typeface="Arial" charset="0"/>
                <a:ea typeface="ＭＳ Ｐゴシック" charset="0"/>
                <a:cs typeface="ＭＳ Ｐゴシック" charset="0"/>
              </a:defRPr>
            </a:lvl7pPr>
            <a:lvl8pPr marL="3417888" indent="-225425" eaLnBrk="0" fontAlgn="base" hangingPunct="0">
              <a:spcBef>
                <a:spcPct val="0"/>
              </a:spcBef>
              <a:spcAft>
                <a:spcPct val="0"/>
              </a:spcAft>
              <a:defRPr>
                <a:solidFill>
                  <a:schemeClr val="tx1"/>
                </a:solidFill>
                <a:latin typeface="Arial" charset="0"/>
                <a:ea typeface="ＭＳ Ｐゴシック" charset="0"/>
                <a:cs typeface="ＭＳ Ｐゴシック" charset="0"/>
              </a:defRPr>
            </a:lvl8pPr>
            <a:lvl9pPr marL="3875088" indent="-225425" eaLnBrk="0" fontAlgn="base" hangingPunct="0">
              <a:spcBef>
                <a:spcPct val="0"/>
              </a:spcBef>
              <a:spcAft>
                <a:spcPct val="0"/>
              </a:spcAft>
              <a:defRPr>
                <a:solidFill>
                  <a:schemeClr val="tx1"/>
                </a:solidFill>
                <a:latin typeface="Arial" charset="0"/>
                <a:ea typeface="ＭＳ Ｐゴシック" charset="0"/>
                <a:cs typeface="ＭＳ Ｐゴシック" charset="0"/>
              </a:defRPr>
            </a:lvl9pPr>
          </a:lstStyle>
          <a:p>
            <a:fld id="{36C7510F-F232-F548-85A8-84B9CF6FEF86}" type="slidenum">
              <a:rPr lang="en-US"/>
              <a:pPr/>
              <a:t>8</a:t>
            </a:fld>
            <a:endParaRPr lang="en-US"/>
          </a:p>
        </p:txBody>
      </p:sp>
    </p:spTree>
    <p:extLst>
      <p:ext uri="{BB962C8B-B14F-4D97-AF65-F5344CB8AC3E}">
        <p14:creationId xmlns:p14="http://schemas.microsoft.com/office/powerpoint/2010/main" val="17845967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66563" name="Notes Placeholder 2"/>
          <p:cNvSpPr>
            <a:spLocks noGrp="1"/>
          </p:cNvSpPr>
          <p:nvPr>
            <p:ph type="body" idx="1"/>
          </p:nvPr>
        </p:nvSpPr>
        <p:spPr bwMode="auto">
          <a:xfrm>
            <a:off x="946150" y="4783138"/>
            <a:ext cx="5305425" cy="3746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eaLnBrk="1" hangingPunct="1">
              <a:spcBef>
                <a:spcPct val="0"/>
              </a:spcBef>
              <a:buFont typeface="Arial" panose="020B0604020202020204" pitchFamily="34" charset="0"/>
              <a:buChar char="•"/>
            </a:pPr>
            <a:r>
              <a:rPr lang="en-AU" sz="1100" dirty="0">
                <a:latin typeface="Calibri" charset="0"/>
              </a:rPr>
              <a:t>Explain that organisations must have screening, supervision, training and other human </a:t>
            </a:r>
            <a:r>
              <a:rPr lang="en-AU" sz="1100" b="1" dirty="0">
                <a:latin typeface="Calibri" charset="0"/>
              </a:rPr>
              <a:t>resources practices that reduce the risk </a:t>
            </a:r>
            <a:r>
              <a:rPr lang="en-AU" sz="1100" dirty="0">
                <a:latin typeface="Calibri" charset="0"/>
              </a:rPr>
              <a:t>of child abuse by new and existing personnel.</a:t>
            </a:r>
          </a:p>
          <a:p>
            <a:pPr marL="171450" indent="-171450" eaLnBrk="1" hangingPunct="1">
              <a:spcBef>
                <a:spcPct val="0"/>
              </a:spcBef>
              <a:buFont typeface="Arial" panose="020B0604020202020204" pitchFamily="34" charset="0"/>
              <a:buChar char="•"/>
            </a:pPr>
            <a:r>
              <a:rPr lang="en-AU" sz="1100" dirty="0">
                <a:latin typeface="Calibri" charset="0"/>
              </a:rPr>
              <a:t>Organisations are required to implement a range of human resources tools in recruiting and screening staff and </a:t>
            </a:r>
            <a:r>
              <a:rPr lang="en-AU" sz="1100" b="1" dirty="0">
                <a:latin typeface="Calibri" charset="0"/>
              </a:rPr>
              <a:t>not just rely on WWCC</a:t>
            </a:r>
            <a:r>
              <a:rPr lang="en-AU" sz="1100" dirty="0">
                <a:latin typeface="Calibri" charset="0"/>
              </a:rPr>
              <a:t>. </a:t>
            </a:r>
          </a:p>
          <a:p>
            <a:pPr marL="171450" indent="-171450" eaLnBrk="1" hangingPunct="1">
              <a:spcBef>
                <a:spcPct val="0"/>
              </a:spcBef>
              <a:buFont typeface="Arial" panose="020B0604020202020204" pitchFamily="34" charset="0"/>
              <a:buChar char="•"/>
            </a:pPr>
            <a:r>
              <a:rPr lang="en-AU" sz="1100" dirty="0">
                <a:latin typeface="Calibri" charset="0"/>
              </a:rPr>
              <a:t>The WWCC is an </a:t>
            </a:r>
            <a:r>
              <a:rPr lang="en-AU" sz="1100" b="1" dirty="0">
                <a:latin typeface="Calibri" charset="0"/>
              </a:rPr>
              <a:t>effective monitoring tool</a:t>
            </a:r>
            <a:r>
              <a:rPr lang="en-AU" sz="1100" dirty="0">
                <a:latin typeface="Calibri" charset="0"/>
              </a:rPr>
              <a:t> on an ongoing basis for relevant personnel. However, Betrayal of Trust and the Royal Commission have found that </a:t>
            </a:r>
            <a:r>
              <a:rPr lang="en-AU" sz="1100" b="1" dirty="0">
                <a:latin typeface="Calibri" charset="0"/>
              </a:rPr>
              <a:t>organisations can over-rely </a:t>
            </a:r>
            <a:r>
              <a:rPr lang="en-AU" sz="1100" dirty="0">
                <a:latin typeface="Calibri" charset="0"/>
              </a:rPr>
              <a:t>on the WWCC </a:t>
            </a:r>
            <a:r>
              <a:rPr lang="en-AU" sz="1100" b="1" dirty="0">
                <a:latin typeface="Calibri" charset="0"/>
              </a:rPr>
              <a:t>at the expense of other essential recruitment processes such as reference checks, interviews, as well as ongoing support, supervision and training,</a:t>
            </a:r>
            <a:r>
              <a:rPr lang="en-AU" sz="1100" dirty="0">
                <a:latin typeface="Calibri" charset="0"/>
              </a:rPr>
              <a:t> all critical to managing and reducing the risk of child abuse.</a:t>
            </a:r>
          </a:p>
          <a:p>
            <a:pPr marL="171450" indent="-171450" eaLnBrk="1" hangingPunct="1">
              <a:spcBef>
                <a:spcPct val="0"/>
              </a:spcBef>
              <a:buFont typeface="Arial" panose="020B0604020202020204" pitchFamily="34" charset="0"/>
              <a:buChar char="•"/>
            </a:pPr>
            <a:r>
              <a:rPr lang="en-AU" sz="1100" dirty="0">
                <a:latin typeface="Calibri" charset="0"/>
              </a:rPr>
              <a:t>Explain that </a:t>
            </a:r>
            <a:r>
              <a:rPr lang="en-AU" sz="1100" b="1" dirty="0">
                <a:latin typeface="Calibri" charset="0"/>
              </a:rPr>
              <a:t>few offenders have charges and convictions </a:t>
            </a:r>
            <a:r>
              <a:rPr lang="en-AU" sz="1100" dirty="0">
                <a:latin typeface="Calibri" charset="0"/>
              </a:rPr>
              <a:t>in relation to children and as such relying on just the WWCC is not sufficient.</a:t>
            </a:r>
          </a:p>
          <a:p>
            <a:pPr marL="171450" indent="-171450" eaLnBrk="1" hangingPunct="1">
              <a:spcBef>
                <a:spcPct val="0"/>
              </a:spcBef>
            </a:pPr>
            <a:endParaRPr lang="en-US" dirty="0">
              <a:latin typeface="Calibri" charset="0"/>
            </a:endParaRPr>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ＭＳ Ｐゴシック" charset="0"/>
                <a:cs typeface="ＭＳ Ｐゴシック" charset="0"/>
              </a:defRPr>
            </a:lvl1pPr>
            <a:lvl2pPr marL="738188" indent="-282575">
              <a:defRPr>
                <a:solidFill>
                  <a:schemeClr val="tx1"/>
                </a:solidFill>
                <a:latin typeface="Arial" charset="0"/>
                <a:ea typeface="ＭＳ Ｐゴシック" charset="0"/>
                <a:cs typeface="ＭＳ Ｐゴシック" charset="0"/>
              </a:defRPr>
            </a:lvl2pPr>
            <a:lvl3pPr marL="1135063" indent="-225425">
              <a:defRPr>
                <a:solidFill>
                  <a:schemeClr val="tx1"/>
                </a:solidFill>
                <a:latin typeface="Arial" charset="0"/>
                <a:ea typeface="ＭＳ Ｐゴシック" charset="0"/>
                <a:cs typeface="ＭＳ Ｐゴシック" charset="0"/>
              </a:defRPr>
            </a:lvl3pPr>
            <a:lvl4pPr marL="1595438" indent="-227013">
              <a:defRPr>
                <a:solidFill>
                  <a:schemeClr val="tx1"/>
                </a:solidFill>
                <a:latin typeface="Arial" charset="0"/>
                <a:ea typeface="ＭＳ Ｐゴシック" charset="0"/>
                <a:cs typeface="ＭＳ Ｐゴシック" charset="0"/>
              </a:defRPr>
            </a:lvl4pPr>
            <a:lvl5pPr marL="2046288" indent="-225425">
              <a:defRPr>
                <a:solidFill>
                  <a:schemeClr val="tx1"/>
                </a:solidFill>
                <a:latin typeface="Arial" charset="0"/>
                <a:ea typeface="ＭＳ Ｐゴシック" charset="0"/>
                <a:cs typeface="ＭＳ Ｐゴシック" charset="0"/>
              </a:defRPr>
            </a:lvl5pPr>
            <a:lvl6pPr marL="2503488" indent="-225425" eaLnBrk="0" fontAlgn="base" hangingPunct="0">
              <a:spcBef>
                <a:spcPct val="0"/>
              </a:spcBef>
              <a:spcAft>
                <a:spcPct val="0"/>
              </a:spcAft>
              <a:defRPr>
                <a:solidFill>
                  <a:schemeClr val="tx1"/>
                </a:solidFill>
                <a:latin typeface="Arial" charset="0"/>
                <a:ea typeface="ＭＳ Ｐゴシック" charset="0"/>
                <a:cs typeface="ＭＳ Ｐゴシック" charset="0"/>
              </a:defRPr>
            </a:lvl6pPr>
            <a:lvl7pPr marL="2960688" indent="-225425" eaLnBrk="0" fontAlgn="base" hangingPunct="0">
              <a:spcBef>
                <a:spcPct val="0"/>
              </a:spcBef>
              <a:spcAft>
                <a:spcPct val="0"/>
              </a:spcAft>
              <a:defRPr>
                <a:solidFill>
                  <a:schemeClr val="tx1"/>
                </a:solidFill>
                <a:latin typeface="Arial" charset="0"/>
                <a:ea typeface="ＭＳ Ｐゴシック" charset="0"/>
                <a:cs typeface="ＭＳ Ｐゴシック" charset="0"/>
              </a:defRPr>
            </a:lvl7pPr>
            <a:lvl8pPr marL="3417888" indent="-225425" eaLnBrk="0" fontAlgn="base" hangingPunct="0">
              <a:spcBef>
                <a:spcPct val="0"/>
              </a:spcBef>
              <a:spcAft>
                <a:spcPct val="0"/>
              </a:spcAft>
              <a:defRPr>
                <a:solidFill>
                  <a:schemeClr val="tx1"/>
                </a:solidFill>
                <a:latin typeface="Arial" charset="0"/>
                <a:ea typeface="ＭＳ Ｐゴシック" charset="0"/>
                <a:cs typeface="ＭＳ Ｐゴシック" charset="0"/>
              </a:defRPr>
            </a:lvl8pPr>
            <a:lvl9pPr marL="3875088" indent="-225425" eaLnBrk="0" fontAlgn="base" hangingPunct="0">
              <a:spcBef>
                <a:spcPct val="0"/>
              </a:spcBef>
              <a:spcAft>
                <a:spcPct val="0"/>
              </a:spcAft>
              <a:defRPr>
                <a:solidFill>
                  <a:schemeClr val="tx1"/>
                </a:solidFill>
                <a:latin typeface="Arial" charset="0"/>
                <a:ea typeface="ＭＳ Ｐゴシック" charset="0"/>
                <a:cs typeface="ＭＳ Ｐゴシック" charset="0"/>
              </a:defRPr>
            </a:lvl9pPr>
          </a:lstStyle>
          <a:p>
            <a:fld id="{015AE852-3B06-DC4F-979C-646B6E5D84F3}" type="slidenum">
              <a:rPr lang="en-US"/>
              <a:pPr/>
              <a:t>9</a:t>
            </a:fld>
            <a:endParaRPr lang="en-US" dirty="0"/>
          </a:p>
        </p:txBody>
      </p:sp>
    </p:spTree>
    <p:extLst>
      <p:ext uri="{BB962C8B-B14F-4D97-AF65-F5344CB8AC3E}">
        <p14:creationId xmlns:p14="http://schemas.microsoft.com/office/powerpoint/2010/main" val="35180336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B80EC60-00CF-4992-BC92-86D1B8191FF0}" type="datetimeFigureOut">
              <a:rPr lang="en-AU" smtClean="0"/>
              <a:t>13/07/2020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A9CDC5B-E24F-4BCE-BA16-20409948B551}" type="slidenum">
              <a:rPr lang="en-AU" smtClean="0"/>
              <a:t>‹#›</a:t>
            </a:fld>
            <a:endParaRPr lang="en-AU"/>
          </a:p>
        </p:txBody>
      </p:sp>
    </p:spTree>
    <p:extLst>
      <p:ext uri="{BB962C8B-B14F-4D97-AF65-F5344CB8AC3E}">
        <p14:creationId xmlns:p14="http://schemas.microsoft.com/office/powerpoint/2010/main" val="975781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80EC60-00CF-4992-BC92-86D1B8191FF0}" type="datetimeFigureOut">
              <a:rPr lang="en-AU" smtClean="0"/>
              <a:t>13/07/2020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A9CDC5B-E24F-4BCE-BA16-20409948B551}" type="slidenum">
              <a:rPr lang="en-AU" smtClean="0"/>
              <a:t>‹#›</a:t>
            </a:fld>
            <a:endParaRPr lang="en-AU"/>
          </a:p>
        </p:txBody>
      </p:sp>
    </p:spTree>
    <p:extLst>
      <p:ext uri="{BB962C8B-B14F-4D97-AF65-F5344CB8AC3E}">
        <p14:creationId xmlns:p14="http://schemas.microsoft.com/office/powerpoint/2010/main" val="3978457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80EC60-00CF-4992-BC92-86D1B8191FF0}" type="datetimeFigureOut">
              <a:rPr lang="en-AU" smtClean="0"/>
              <a:t>13/07/2020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A9CDC5B-E24F-4BCE-BA16-20409948B551}" type="slidenum">
              <a:rPr lang="en-AU" smtClean="0"/>
              <a:t>‹#›</a:t>
            </a:fld>
            <a:endParaRPr lang="en-AU"/>
          </a:p>
        </p:txBody>
      </p:sp>
    </p:spTree>
    <p:extLst>
      <p:ext uri="{BB962C8B-B14F-4D97-AF65-F5344CB8AC3E}">
        <p14:creationId xmlns:p14="http://schemas.microsoft.com/office/powerpoint/2010/main" val="3456169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ext Slide">
    <p:spTree>
      <p:nvGrpSpPr>
        <p:cNvPr id="1" name=""/>
        <p:cNvGrpSpPr/>
        <p:nvPr/>
      </p:nvGrpSpPr>
      <p:grpSpPr>
        <a:xfrm>
          <a:off x="0" y="0"/>
          <a:ext cx="0" cy="0"/>
          <a:chOff x="0" y="0"/>
          <a:chExt cx="0" cy="0"/>
        </a:xfrm>
      </p:grpSpPr>
      <p:grpSp>
        <p:nvGrpSpPr>
          <p:cNvPr id="4" name="Group 4"/>
          <p:cNvGrpSpPr>
            <a:grpSpLocks/>
          </p:cNvGrpSpPr>
          <p:nvPr userDrawn="1"/>
        </p:nvGrpSpPr>
        <p:grpSpPr bwMode="auto">
          <a:xfrm>
            <a:off x="-12700" y="1"/>
            <a:ext cx="12251267" cy="1513417"/>
            <a:chOff x="-9148" y="0"/>
            <a:chExt cx="9187953" cy="1135349"/>
          </a:xfrm>
        </p:grpSpPr>
        <p:sp>
          <p:nvSpPr>
            <p:cNvPr id="5" name="Rectangle 4"/>
            <p:cNvSpPr/>
            <p:nvPr userDrawn="1"/>
          </p:nvSpPr>
          <p:spPr>
            <a:xfrm>
              <a:off x="376" y="0"/>
              <a:ext cx="9178429" cy="944801"/>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lIns="35561" tIns="17781" rIns="35561" bIns="17781" anchor="ctr"/>
            <a:lstStyle/>
            <a:p>
              <a:pPr algn="ctr" defTabSz="563862" fontAlgn="auto">
                <a:spcBef>
                  <a:spcPts val="0"/>
                </a:spcBef>
                <a:spcAft>
                  <a:spcPts val="0"/>
                </a:spcAft>
                <a:defRPr/>
              </a:pPr>
              <a:endParaRPr lang="en-US" sz="2400" dirty="0">
                <a:latin typeface="Open Sans Light"/>
              </a:endParaRPr>
            </a:p>
          </p:txBody>
        </p:sp>
        <p:grpSp>
          <p:nvGrpSpPr>
            <p:cNvPr id="6" name="Group 7"/>
            <p:cNvGrpSpPr>
              <a:grpSpLocks/>
            </p:cNvGrpSpPr>
            <p:nvPr userDrawn="1"/>
          </p:nvGrpSpPr>
          <p:grpSpPr bwMode="auto">
            <a:xfrm>
              <a:off x="-9148" y="932849"/>
              <a:ext cx="9178805" cy="202500"/>
              <a:chOff x="-46412" y="2333863"/>
              <a:chExt cx="24310670" cy="630000"/>
            </a:xfrm>
          </p:grpSpPr>
          <p:sp>
            <p:nvSpPr>
              <p:cNvPr id="7" name="Rectangle 6"/>
              <p:cNvSpPr/>
              <p:nvPr userDrawn="1"/>
            </p:nvSpPr>
            <p:spPr>
              <a:xfrm>
                <a:off x="9669890" y="2331526"/>
                <a:ext cx="2446944" cy="632337"/>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63862" fontAlgn="auto">
                  <a:spcBef>
                    <a:spcPts val="0"/>
                  </a:spcBef>
                  <a:spcAft>
                    <a:spcPts val="0"/>
                  </a:spcAft>
                  <a:defRPr/>
                </a:pPr>
                <a:endParaRPr lang="en-US" sz="2400" dirty="0">
                  <a:latin typeface="Open Sans Light"/>
                </a:endParaRPr>
              </a:p>
            </p:txBody>
          </p:sp>
          <p:sp>
            <p:nvSpPr>
              <p:cNvPr id="8" name="Rectangle 7"/>
              <p:cNvSpPr/>
              <p:nvPr userDrawn="1"/>
            </p:nvSpPr>
            <p:spPr>
              <a:xfrm>
                <a:off x="-46412" y="2331526"/>
                <a:ext cx="2446944" cy="632337"/>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63862" fontAlgn="auto">
                  <a:spcBef>
                    <a:spcPts val="0"/>
                  </a:spcBef>
                  <a:spcAft>
                    <a:spcPts val="0"/>
                  </a:spcAft>
                  <a:defRPr/>
                </a:pPr>
                <a:endParaRPr lang="en-US" sz="2400" dirty="0">
                  <a:latin typeface="Open Sans Light"/>
                </a:endParaRPr>
              </a:p>
            </p:txBody>
          </p:sp>
          <p:sp>
            <p:nvSpPr>
              <p:cNvPr id="9" name="Rectangle 8"/>
              <p:cNvSpPr/>
              <p:nvPr userDrawn="1"/>
            </p:nvSpPr>
            <p:spPr>
              <a:xfrm>
                <a:off x="2383714" y="2331526"/>
                <a:ext cx="2446944" cy="632337"/>
              </a:xfrm>
              <a:prstGeom prst="rect">
                <a:avLst/>
              </a:prstGeom>
              <a:solidFill>
                <a:srgbClr val="F6B97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63862" fontAlgn="auto">
                  <a:spcBef>
                    <a:spcPts val="0"/>
                  </a:spcBef>
                  <a:spcAft>
                    <a:spcPts val="0"/>
                  </a:spcAft>
                  <a:defRPr/>
                </a:pPr>
                <a:endParaRPr lang="en-US" sz="2400" dirty="0">
                  <a:latin typeface="Open Sans Light"/>
                </a:endParaRPr>
              </a:p>
            </p:txBody>
          </p:sp>
          <p:sp>
            <p:nvSpPr>
              <p:cNvPr id="10" name="Rectangle 9"/>
              <p:cNvSpPr/>
              <p:nvPr userDrawn="1"/>
            </p:nvSpPr>
            <p:spPr>
              <a:xfrm>
                <a:off x="4813841" y="2331526"/>
                <a:ext cx="2446944" cy="632337"/>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63862" fontAlgn="auto">
                  <a:spcBef>
                    <a:spcPts val="0"/>
                  </a:spcBef>
                  <a:spcAft>
                    <a:spcPts val="0"/>
                  </a:spcAft>
                  <a:defRPr/>
                </a:pPr>
                <a:endParaRPr lang="en-US" sz="2400" dirty="0">
                  <a:latin typeface="Open Sans Light"/>
                </a:endParaRPr>
              </a:p>
            </p:txBody>
          </p:sp>
          <p:sp>
            <p:nvSpPr>
              <p:cNvPr id="11" name="Rectangle 10"/>
              <p:cNvSpPr/>
              <p:nvPr userDrawn="1"/>
            </p:nvSpPr>
            <p:spPr>
              <a:xfrm>
                <a:off x="7239764" y="2331526"/>
                <a:ext cx="2446944" cy="632337"/>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63862" fontAlgn="auto">
                  <a:spcBef>
                    <a:spcPts val="0"/>
                  </a:spcBef>
                  <a:spcAft>
                    <a:spcPts val="0"/>
                  </a:spcAft>
                  <a:defRPr/>
                </a:pPr>
                <a:endParaRPr lang="en-US" sz="2400" dirty="0">
                  <a:latin typeface="Open Sans Light"/>
                </a:endParaRPr>
              </a:p>
            </p:txBody>
          </p:sp>
          <p:sp>
            <p:nvSpPr>
              <p:cNvPr id="12" name="Rectangle 11"/>
              <p:cNvSpPr/>
              <p:nvPr userDrawn="1"/>
            </p:nvSpPr>
            <p:spPr>
              <a:xfrm>
                <a:off x="21816316" y="2331526"/>
                <a:ext cx="2446944" cy="632337"/>
              </a:xfrm>
              <a:prstGeom prst="rect">
                <a:avLst/>
              </a:prstGeom>
              <a:solidFill>
                <a:srgbClr val="F29E1D"/>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63862" fontAlgn="auto">
                  <a:spcBef>
                    <a:spcPts val="0"/>
                  </a:spcBef>
                  <a:spcAft>
                    <a:spcPts val="0"/>
                  </a:spcAft>
                  <a:defRPr/>
                </a:pPr>
                <a:endParaRPr lang="en-US" sz="2400" dirty="0">
                  <a:latin typeface="Open Sans Light"/>
                </a:endParaRPr>
              </a:p>
            </p:txBody>
          </p:sp>
          <p:sp>
            <p:nvSpPr>
              <p:cNvPr id="13" name="Rectangle 12"/>
              <p:cNvSpPr/>
              <p:nvPr userDrawn="1"/>
            </p:nvSpPr>
            <p:spPr>
              <a:xfrm>
                <a:off x="12100016" y="2331526"/>
                <a:ext cx="2446944" cy="632337"/>
              </a:xfrm>
              <a:prstGeom prst="rect">
                <a:avLst/>
              </a:prstGeom>
              <a:solidFill>
                <a:srgbClr val="0D75B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63862" fontAlgn="auto">
                  <a:spcBef>
                    <a:spcPts val="0"/>
                  </a:spcBef>
                  <a:spcAft>
                    <a:spcPts val="0"/>
                  </a:spcAft>
                  <a:defRPr/>
                </a:pPr>
                <a:endParaRPr lang="en-US" sz="2400" dirty="0">
                  <a:latin typeface="Open Sans Light"/>
                </a:endParaRPr>
              </a:p>
            </p:txBody>
          </p:sp>
          <p:sp>
            <p:nvSpPr>
              <p:cNvPr id="14" name="Rectangle 13"/>
              <p:cNvSpPr/>
              <p:nvPr userDrawn="1"/>
            </p:nvSpPr>
            <p:spPr>
              <a:xfrm>
                <a:off x="14530143" y="2331526"/>
                <a:ext cx="2446944" cy="632337"/>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63862" fontAlgn="auto">
                  <a:spcBef>
                    <a:spcPts val="0"/>
                  </a:spcBef>
                  <a:spcAft>
                    <a:spcPts val="0"/>
                  </a:spcAft>
                  <a:defRPr/>
                </a:pPr>
                <a:endParaRPr lang="en-US" sz="2400" dirty="0">
                  <a:latin typeface="Open Sans Light"/>
                </a:endParaRPr>
              </a:p>
            </p:txBody>
          </p:sp>
          <p:sp>
            <p:nvSpPr>
              <p:cNvPr id="15" name="Rectangle 14"/>
              <p:cNvSpPr/>
              <p:nvPr userDrawn="1"/>
            </p:nvSpPr>
            <p:spPr>
              <a:xfrm>
                <a:off x="16956063" y="2331526"/>
                <a:ext cx="2446944" cy="63233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63862" fontAlgn="auto">
                  <a:spcBef>
                    <a:spcPts val="0"/>
                  </a:spcBef>
                  <a:spcAft>
                    <a:spcPts val="0"/>
                  </a:spcAft>
                  <a:defRPr/>
                </a:pPr>
                <a:endParaRPr lang="en-US" sz="2400" dirty="0">
                  <a:latin typeface="Open Sans Light"/>
                </a:endParaRPr>
              </a:p>
            </p:txBody>
          </p:sp>
          <p:sp>
            <p:nvSpPr>
              <p:cNvPr id="16" name="Rectangle 15"/>
              <p:cNvSpPr/>
              <p:nvPr userDrawn="1"/>
            </p:nvSpPr>
            <p:spPr>
              <a:xfrm>
                <a:off x="19386190" y="2331526"/>
                <a:ext cx="2446944" cy="632337"/>
              </a:xfrm>
              <a:prstGeom prst="rect">
                <a:avLst/>
              </a:prstGeom>
              <a:solidFill>
                <a:srgbClr val="FDCD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563862" fontAlgn="auto">
                  <a:spcBef>
                    <a:spcPts val="0"/>
                  </a:spcBef>
                  <a:spcAft>
                    <a:spcPts val="0"/>
                  </a:spcAft>
                  <a:defRPr/>
                </a:pPr>
                <a:endParaRPr lang="en-US" sz="2400" dirty="0">
                  <a:latin typeface="Open Sans Light"/>
                </a:endParaRPr>
              </a:p>
            </p:txBody>
          </p:sp>
        </p:grpSp>
      </p:grpSp>
      <p:sp>
        <p:nvSpPr>
          <p:cNvPr id="26" name="Title 25"/>
          <p:cNvSpPr>
            <a:spLocks noGrp="1"/>
          </p:cNvSpPr>
          <p:nvPr>
            <p:ph type="title"/>
          </p:nvPr>
        </p:nvSpPr>
        <p:spPr/>
        <p:txBody>
          <a:bodyPr/>
          <a:lstStyle>
            <a:lvl1pPr>
              <a:defRPr sz="3200"/>
            </a:lvl1pPr>
          </a:lstStyle>
          <a:p>
            <a:r>
              <a:rPr lang="en-AU" dirty="0"/>
              <a:t>Click to edit Master title style</a:t>
            </a:r>
            <a:endParaRPr lang="en-US" dirty="0"/>
          </a:p>
        </p:txBody>
      </p:sp>
      <p:sp>
        <p:nvSpPr>
          <p:cNvPr id="31" name="Text Placeholder 30"/>
          <p:cNvSpPr>
            <a:spLocks noGrp="1"/>
          </p:cNvSpPr>
          <p:nvPr>
            <p:ph type="body" sz="quarter" idx="10"/>
          </p:nvPr>
        </p:nvSpPr>
        <p:spPr>
          <a:xfrm>
            <a:off x="835712" y="1989933"/>
            <a:ext cx="8145729" cy="4487068"/>
          </a:xfrm>
        </p:spPr>
        <p:txBody>
          <a:bodyPr/>
          <a:lstStyle/>
          <a:p>
            <a:pPr lvl="0"/>
            <a:r>
              <a:rPr lang="en-AU" dirty="0"/>
              <a:t>Click to edit Master text styles</a:t>
            </a:r>
          </a:p>
          <a:p>
            <a:pPr lvl="1"/>
            <a:r>
              <a:rPr lang="en-AU" dirty="0"/>
              <a:t>Second level</a:t>
            </a:r>
          </a:p>
          <a:p>
            <a:pPr lvl="2"/>
            <a:r>
              <a:rPr lang="en-AU" dirty="0"/>
              <a:t>Third level</a:t>
            </a:r>
          </a:p>
          <a:p>
            <a:pPr lvl="3"/>
            <a:r>
              <a:rPr lang="en-AU" dirty="0"/>
              <a:t>Fourth level</a:t>
            </a:r>
          </a:p>
          <a:p>
            <a:pPr lvl="4"/>
            <a:r>
              <a:rPr lang="en-AU" dirty="0"/>
              <a:t>Fifth level</a:t>
            </a:r>
            <a:endParaRPr lang="en-US" dirty="0"/>
          </a:p>
        </p:txBody>
      </p:sp>
    </p:spTree>
    <p:extLst>
      <p:ext uri="{BB962C8B-B14F-4D97-AF65-F5344CB8AC3E}">
        <p14:creationId xmlns:p14="http://schemas.microsoft.com/office/powerpoint/2010/main" val="1047091570"/>
      </p:ext>
    </p:extLst>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Contents Slide">
    <p:spTree>
      <p:nvGrpSpPr>
        <p:cNvPr id="1" name=""/>
        <p:cNvGrpSpPr/>
        <p:nvPr/>
      </p:nvGrpSpPr>
      <p:grpSpPr>
        <a:xfrm>
          <a:off x="0" y="0"/>
          <a:ext cx="0" cy="0"/>
          <a:chOff x="0" y="0"/>
          <a:chExt cx="0" cy="0"/>
        </a:xfrm>
      </p:grpSpPr>
      <p:sp>
        <p:nvSpPr>
          <p:cNvPr id="42" name="Rectangle 41"/>
          <p:cNvSpPr/>
          <p:nvPr userDrawn="1"/>
        </p:nvSpPr>
        <p:spPr>
          <a:xfrm>
            <a:off x="1" y="0"/>
            <a:ext cx="12238407" cy="6874933"/>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lIns="47415" tIns="23708" rIns="47415" bIns="23708" spcCol="0" rtlCol="0" anchor="ctr"/>
          <a:lstStyle/>
          <a:p>
            <a:pPr algn="ctr" defTabSz="563862"/>
            <a:endParaRPr lang="en-US" sz="2267" dirty="0">
              <a:solidFill>
                <a:srgbClr val="D1DAE0"/>
              </a:solidFill>
              <a:latin typeface="Open Sans Light"/>
            </a:endParaRPr>
          </a:p>
        </p:txBody>
      </p:sp>
      <p:sp>
        <p:nvSpPr>
          <p:cNvPr id="2" name="Title 1"/>
          <p:cNvSpPr>
            <a:spLocks noGrp="1"/>
          </p:cNvSpPr>
          <p:nvPr>
            <p:ph type="ctrTitle"/>
          </p:nvPr>
        </p:nvSpPr>
        <p:spPr>
          <a:xfrm>
            <a:off x="810314" y="298027"/>
            <a:ext cx="10545183" cy="880533"/>
          </a:xfrm>
        </p:spPr>
        <p:txBody>
          <a:bodyPr/>
          <a:lstStyle>
            <a:lvl1pPr algn="l">
              <a:defRPr sz="3200">
                <a:solidFill>
                  <a:srgbClr val="FFFFFF"/>
                </a:solidFill>
              </a:defRPr>
            </a:lvl1pPr>
          </a:lstStyle>
          <a:p>
            <a:r>
              <a:rPr lang="en-US" dirty="0"/>
              <a:t>Click to edit Master title style</a:t>
            </a:r>
          </a:p>
        </p:txBody>
      </p:sp>
      <p:grpSp>
        <p:nvGrpSpPr>
          <p:cNvPr id="31" name="Group 30"/>
          <p:cNvGrpSpPr/>
          <p:nvPr userDrawn="1"/>
        </p:nvGrpSpPr>
        <p:grpSpPr>
          <a:xfrm>
            <a:off x="-12197" y="6604933"/>
            <a:ext cx="12238407" cy="270000"/>
            <a:chOff x="-46412" y="2333863"/>
            <a:chExt cx="24310670" cy="630000"/>
          </a:xfrm>
        </p:grpSpPr>
        <p:sp>
          <p:nvSpPr>
            <p:cNvPr id="32" name="Rectangle 31"/>
            <p:cNvSpPr/>
            <p:nvPr userDrawn="1"/>
          </p:nvSpPr>
          <p:spPr>
            <a:xfrm>
              <a:off x="9670332" y="2333863"/>
              <a:ext cx="2448000" cy="630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sp>
          <p:nvSpPr>
            <p:cNvPr id="33" name="Rectangle 32"/>
            <p:cNvSpPr/>
            <p:nvPr userDrawn="1"/>
          </p:nvSpPr>
          <p:spPr>
            <a:xfrm>
              <a:off x="-46412" y="2333863"/>
              <a:ext cx="2448000" cy="630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sp>
          <p:nvSpPr>
            <p:cNvPr id="34" name="Rectangle 33"/>
            <p:cNvSpPr/>
            <p:nvPr userDrawn="1"/>
          </p:nvSpPr>
          <p:spPr>
            <a:xfrm>
              <a:off x="2382774" y="2333863"/>
              <a:ext cx="2448000" cy="630000"/>
            </a:xfrm>
            <a:prstGeom prst="rect">
              <a:avLst/>
            </a:prstGeom>
            <a:solidFill>
              <a:srgbClr val="F6B97E"/>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sp>
          <p:nvSpPr>
            <p:cNvPr id="35" name="Rectangle 34"/>
            <p:cNvSpPr/>
            <p:nvPr userDrawn="1"/>
          </p:nvSpPr>
          <p:spPr>
            <a:xfrm>
              <a:off x="4811960" y="2333863"/>
              <a:ext cx="2448000" cy="630000"/>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sp>
          <p:nvSpPr>
            <p:cNvPr id="36" name="Rectangle 35"/>
            <p:cNvSpPr/>
            <p:nvPr userDrawn="1"/>
          </p:nvSpPr>
          <p:spPr>
            <a:xfrm>
              <a:off x="7241146" y="2333863"/>
              <a:ext cx="2448000" cy="630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sp>
          <p:nvSpPr>
            <p:cNvPr id="37" name="Rectangle 36"/>
            <p:cNvSpPr/>
            <p:nvPr userDrawn="1"/>
          </p:nvSpPr>
          <p:spPr>
            <a:xfrm>
              <a:off x="21816258" y="2333863"/>
              <a:ext cx="2448000" cy="630000"/>
            </a:xfrm>
            <a:prstGeom prst="rect">
              <a:avLst/>
            </a:prstGeom>
            <a:solidFill>
              <a:srgbClr val="F29E1D"/>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sp>
          <p:nvSpPr>
            <p:cNvPr id="38" name="Rectangle 37"/>
            <p:cNvSpPr/>
            <p:nvPr userDrawn="1"/>
          </p:nvSpPr>
          <p:spPr>
            <a:xfrm>
              <a:off x="12099518" y="2333863"/>
              <a:ext cx="2448000" cy="630000"/>
            </a:xfrm>
            <a:prstGeom prst="rect">
              <a:avLst/>
            </a:prstGeom>
            <a:solidFill>
              <a:srgbClr val="0D75B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sp>
          <p:nvSpPr>
            <p:cNvPr id="39" name="Rectangle 38"/>
            <p:cNvSpPr/>
            <p:nvPr userDrawn="1"/>
          </p:nvSpPr>
          <p:spPr>
            <a:xfrm>
              <a:off x="14528704" y="2333863"/>
              <a:ext cx="2448000" cy="630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sp>
          <p:nvSpPr>
            <p:cNvPr id="40" name="Rectangle 39"/>
            <p:cNvSpPr/>
            <p:nvPr userDrawn="1"/>
          </p:nvSpPr>
          <p:spPr>
            <a:xfrm>
              <a:off x="16957890" y="2333863"/>
              <a:ext cx="2448000" cy="630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sp>
          <p:nvSpPr>
            <p:cNvPr id="41" name="Rectangle 40"/>
            <p:cNvSpPr/>
            <p:nvPr userDrawn="1"/>
          </p:nvSpPr>
          <p:spPr>
            <a:xfrm>
              <a:off x="19387076" y="2333863"/>
              <a:ext cx="2448000" cy="630000"/>
            </a:xfrm>
            <a:prstGeom prst="rect">
              <a:avLst/>
            </a:prstGeom>
            <a:solidFill>
              <a:srgbClr val="FDCD00"/>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grpSp>
    </p:spTree>
    <p:extLst>
      <p:ext uri="{BB962C8B-B14F-4D97-AF65-F5344CB8AC3E}">
        <p14:creationId xmlns:p14="http://schemas.microsoft.com/office/powerpoint/2010/main" val="8878978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ver Slide">
    <p:spTree>
      <p:nvGrpSpPr>
        <p:cNvPr id="1" name=""/>
        <p:cNvGrpSpPr/>
        <p:nvPr/>
      </p:nvGrpSpPr>
      <p:grpSpPr>
        <a:xfrm>
          <a:off x="0" y="0"/>
          <a:ext cx="0" cy="0"/>
          <a:chOff x="0" y="0"/>
          <a:chExt cx="0" cy="0"/>
        </a:xfrm>
      </p:grpSpPr>
      <p:sp>
        <p:nvSpPr>
          <p:cNvPr id="30" name="Rectangle 29"/>
          <p:cNvSpPr/>
          <p:nvPr userDrawn="1"/>
        </p:nvSpPr>
        <p:spPr>
          <a:xfrm>
            <a:off x="-46407" y="3302001"/>
            <a:ext cx="12284813" cy="1480035"/>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lIns="47415" tIns="23708" rIns="47415" bIns="23708" spcCol="0" rtlCol="0" anchor="ctr"/>
          <a:lstStyle/>
          <a:p>
            <a:pPr algn="ctr" defTabSz="563862"/>
            <a:endParaRPr lang="en-US" sz="2267" dirty="0">
              <a:solidFill>
                <a:srgbClr val="D1DAE0"/>
              </a:solidFill>
              <a:latin typeface="Open Sans Light"/>
            </a:endParaRPr>
          </a:p>
        </p:txBody>
      </p:sp>
      <p:sp>
        <p:nvSpPr>
          <p:cNvPr id="29" name="Rectangle 28"/>
          <p:cNvSpPr/>
          <p:nvPr userDrawn="1"/>
        </p:nvSpPr>
        <p:spPr>
          <a:xfrm>
            <a:off x="1" y="0"/>
            <a:ext cx="12238407" cy="3302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lIns="47415" tIns="23708" rIns="47415" bIns="23708" spcCol="0" rtlCol="0" anchor="ctr"/>
          <a:lstStyle/>
          <a:p>
            <a:pPr algn="ctr" defTabSz="563862"/>
            <a:endParaRPr lang="en-US" sz="2267" dirty="0">
              <a:solidFill>
                <a:srgbClr val="D1DAE0"/>
              </a:solidFill>
              <a:latin typeface="Open Sans Light"/>
            </a:endParaRPr>
          </a:p>
        </p:txBody>
      </p:sp>
      <p:sp>
        <p:nvSpPr>
          <p:cNvPr id="2" name="Title 1"/>
          <p:cNvSpPr>
            <a:spLocks noGrp="1"/>
          </p:cNvSpPr>
          <p:nvPr>
            <p:ph type="ctrTitle"/>
          </p:nvPr>
        </p:nvSpPr>
        <p:spPr>
          <a:xfrm>
            <a:off x="810314" y="2046621"/>
            <a:ext cx="10545183" cy="912771"/>
          </a:xfrm>
        </p:spPr>
        <p:txBody>
          <a:bodyPr/>
          <a:lstStyle>
            <a:lvl1pPr algn="l">
              <a:defRPr sz="4533">
                <a:solidFill>
                  <a:srgbClr val="FFFFFF"/>
                </a:solidFill>
              </a:defRPr>
            </a:lvl1pPr>
          </a:lstStyle>
          <a:p>
            <a:r>
              <a:rPr lang="en-US" dirty="0"/>
              <a:t>Click to edit Master title style</a:t>
            </a:r>
          </a:p>
        </p:txBody>
      </p:sp>
      <p:sp>
        <p:nvSpPr>
          <p:cNvPr id="3" name="Subtitle 2"/>
          <p:cNvSpPr>
            <a:spLocks noGrp="1"/>
          </p:cNvSpPr>
          <p:nvPr>
            <p:ph type="subTitle" idx="1"/>
          </p:nvPr>
        </p:nvSpPr>
        <p:spPr>
          <a:xfrm>
            <a:off x="810313" y="3683001"/>
            <a:ext cx="8534400" cy="855865"/>
          </a:xfrm>
          <a:prstGeom prst="rect">
            <a:avLst/>
          </a:prstGeom>
        </p:spPr>
        <p:txBody>
          <a:bodyPr>
            <a:normAutofit/>
          </a:bodyPr>
          <a:lstStyle>
            <a:lvl1pPr marL="0" indent="0" algn="l">
              <a:lnSpc>
                <a:spcPct val="120000"/>
              </a:lnSpc>
              <a:buNone/>
              <a:defRPr sz="2400">
                <a:solidFill>
                  <a:schemeClr val="bg1"/>
                </a:solidFill>
              </a:defRPr>
            </a:lvl1pPr>
            <a:lvl2pPr marL="563862" indent="0" algn="ctr">
              <a:buNone/>
              <a:defRPr>
                <a:solidFill>
                  <a:schemeClr val="tx1">
                    <a:tint val="75000"/>
                  </a:schemeClr>
                </a:solidFill>
              </a:defRPr>
            </a:lvl2pPr>
            <a:lvl3pPr marL="1127724" indent="0" algn="ctr">
              <a:buNone/>
              <a:defRPr>
                <a:solidFill>
                  <a:schemeClr val="tx1">
                    <a:tint val="75000"/>
                  </a:schemeClr>
                </a:solidFill>
              </a:defRPr>
            </a:lvl3pPr>
            <a:lvl4pPr marL="1691588" indent="0" algn="ctr">
              <a:buNone/>
              <a:defRPr>
                <a:solidFill>
                  <a:schemeClr val="tx1">
                    <a:tint val="75000"/>
                  </a:schemeClr>
                </a:solidFill>
              </a:defRPr>
            </a:lvl4pPr>
            <a:lvl5pPr marL="2255449" indent="0" algn="ctr">
              <a:buNone/>
              <a:defRPr>
                <a:solidFill>
                  <a:schemeClr val="tx1">
                    <a:tint val="75000"/>
                  </a:schemeClr>
                </a:solidFill>
              </a:defRPr>
            </a:lvl5pPr>
            <a:lvl6pPr marL="2819312" indent="0" algn="ctr">
              <a:buNone/>
              <a:defRPr>
                <a:solidFill>
                  <a:schemeClr val="tx1">
                    <a:tint val="75000"/>
                  </a:schemeClr>
                </a:solidFill>
              </a:defRPr>
            </a:lvl6pPr>
            <a:lvl7pPr marL="3383175" indent="0" algn="ctr">
              <a:buNone/>
              <a:defRPr>
                <a:solidFill>
                  <a:schemeClr val="tx1">
                    <a:tint val="75000"/>
                  </a:schemeClr>
                </a:solidFill>
              </a:defRPr>
            </a:lvl7pPr>
            <a:lvl8pPr marL="3947037" indent="0" algn="ctr">
              <a:buNone/>
              <a:defRPr>
                <a:solidFill>
                  <a:schemeClr val="tx1">
                    <a:tint val="75000"/>
                  </a:schemeClr>
                </a:solidFill>
              </a:defRPr>
            </a:lvl8pPr>
            <a:lvl9pPr marL="4510898" indent="0" algn="ctr">
              <a:buNone/>
              <a:defRPr>
                <a:solidFill>
                  <a:schemeClr val="tx1">
                    <a:tint val="75000"/>
                  </a:schemeClr>
                </a:solidFill>
              </a:defRPr>
            </a:lvl9pPr>
          </a:lstStyle>
          <a:p>
            <a:r>
              <a:rPr lang="en-US" dirty="0"/>
              <a:t>Click to edit Master subtitle style</a:t>
            </a:r>
          </a:p>
        </p:txBody>
      </p:sp>
      <p:pic>
        <p:nvPicPr>
          <p:cNvPr id="5" name="Picture 4" descr="CFECFW_logo_white_MSW"/>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709512" y="536294"/>
            <a:ext cx="2663339" cy="1142929"/>
          </a:xfrm>
          <a:prstGeom prst="rect">
            <a:avLst/>
          </a:prstGeom>
          <a:noFill/>
          <a:ln>
            <a:noFill/>
          </a:ln>
          <a:extLst>
            <a:ext uri="{FAA26D3D-D897-4be2-8F04-BA451C77F1D7}">
              <ma14:placeholderFlag xmlns="" xmlns:ma14="http://schemas.microsoft.com/office/mac/drawingml/2011/main"/>
            </a:ext>
          </a:extLst>
        </p:spPr>
      </p:pic>
      <p:grpSp>
        <p:nvGrpSpPr>
          <p:cNvPr id="18" name="Group 17"/>
          <p:cNvGrpSpPr/>
          <p:nvPr userDrawn="1"/>
        </p:nvGrpSpPr>
        <p:grpSpPr>
          <a:xfrm>
            <a:off x="-12197" y="4742065"/>
            <a:ext cx="12238407" cy="270000"/>
            <a:chOff x="-46412" y="2333863"/>
            <a:chExt cx="24310670" cy="630000"/>
          </a:xfrm>
        </p:grpSpPr>
        <p:sp>
          <p:nvSpPr>
            <p:cNvPr id="19" name="Rectangle 18"/>
            <p:cNvSpPr/>
            <p:nvPr userDrawn="1"/>
          </p:nvSpPr>
          <p:spPr>
            <a:xfrm>
              <a:off x="9670332" y="2333863"/>
              <a:ext cx="2448000" cy="630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sp>
          <p:nvSpPr>
            <p:cNvPr id="20" name="Rectangle 19"/>
            <p:cNvSpPr/>
            <p:nvPr userDrawn="1"/>
          </p:nvSpPr>
          <p:spPr>
            <a:xfrm>
              <a:off x="-46412" y="2333863"/>
              <a:ext cx="2448000" cy="630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sp>
          <p:nvSpPr>
            <p:cNvPr id="21" name="Rectangle 20"/>
            <p:cNvSpPr/>
            <p:nvPr userDrawn="1"/>
          </p:nvSpPr>
          <p:spPr>
            <a:xfrm>
              <a:off x="2382774" y="2333863"/>
              <a:ext cx="2448000" cy="630000"/>
            </a:xfrm>
            <a:prstGeom prst="rect">
              <a:avLst/>
            </a:prstGeom>
            <a:solidFill>
              <a:srgbClr val="F6B97E"/>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sp>
          <p:nvSpPr>
            <p:cNvPr id="22" name="Rectangle 21"/>
            <p:cNvSpPr/>
            <p:nvPr userDrawn="1"/>
          </p:nvSpPr>
          <p:spPr>
            <a:xfrm>
              <a:off x="4811960" y="2333863"/>
              <a:ext cx="2448000" cy="630000"/>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sp>
          <p:nvSpPr>
            <p:cNvPr id="23" name="Rectangle 22"/>
            <p:cNvSpPr/>
            <p:nvPr userDrawn="1"/>
          </p:nvSpPr>
          <p:spPr>
            <a:xfrm>
              <a:off x="7241146" y="2333863"/>
              <a:ext cx="2448000" cy="630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sp>
          <p:nvSpPr>
            <p:cNvPr id="24" name="Rectangle 23"/>
            <p:cNvSpPr/>
            <p:nvPr userDrawn="1"/>
          </p:nvSpPr>
          <p:spPr>
            <a:xfrm>
              <a:off x="21816258" y="2333863"/>
              <a:ext cx="2448000" cy="630000"/>
            </a:xfrm>
            <a:prstGeom prst="rect">
              <a:avLst/>
            </a:prstGeom>
            <a:solidFill>
              <a:srgbClr val="F29E1D"/>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sp>
          <p:nvSpPr>
            <p:cNvPr id="25" name="Rectangle 24"/>
            <p:cNvSpPr/>
            <p:nvPr userDrawn="1"/>
          </p:nvSpPr>
          <p:spPr>
            <a:xfrm>
              <a:off x="12099518" y="2333863"/>
              <a:ext cx="2448000" cy="630000"/>
            </a:xfrm>
            <a:prstGeom prst="rect">
              <a:avLst/>
            </a:prstGeom>
            <a:solidFill>
              <a:srgbClr val="0D75B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sp>
          <p:nvSpPr>
            <p:cNvPr id="26" name="Rectangle 25"/>
            <p:cNvSpPr/>
            <p:nvPr userDrawn="1"/>
          </p:nvSpPr>
          <p:spPr>
            <a:xfrm>
              <a:off x="14528704" y="2333863"/>
              <a:ext cx="2448000" cy="630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sp>
          <p:nvSpPr>
            <p:cNvPr id="27" name="Rectangle 26"/>
            <p:cNvSpPr/>
            <p:nvPr userDrawn="1"/>
          </p:nvSpPr>
          <p:spPr>
            <a:xfrm>
              <a:off x="16957890" y="2333863"/>
              <a:ext cx="2448000" cy="630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sp>
          <p:nvSpPr>
            <p:cNvPr id="28" name="Rectangle 27"/>
            <p:cNvSpPr/>
            <p:nvPr userDrawn="1"/>
          </p:nvSpPr>
          <p:spPr>
            <a:xfrm>
              <a:off x="19387076" y="2333863"/>
              <a:ext cx="2448000" cy="630000"/>
            </a:xfrm>
            <a:prstGeom prst="rect">
              <a:avLst/>
            </a:prstGeom>
            <a:solidFill>
              <a:srgbClr val="FDCD00"/>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grpSp>
      <p:sp>
        <p:nvSpPr>
          <p:cNvPr id="6" name="Picture Placeholder 5"/>
          <p:cNvSpPr>
            <a:spLocks noGrp="1"/>
          </p:cNvSpPr>
          <p:nvPr>
            <p:ph type="pic" sz="quarter" idx="10" hasCustomPrompt="1"/>
          </p:nvPr>
        </p:nvSpPr>
        <p:spPr>
          <a:xfrm>
            <a:off x="789518" y="5418668"/>
            <a:ext cx="2609849" cy="776817"/>
          </a:xfrm>
        </p:spPr>
        <p:txBody>
          <a:bodyPr/>
          <a:lstStyle>
            <a:lvl1pPr>
              <a:defRPr/>
            </a:lvl1pPr>
          </a:lstStyle>
          <a:p>
            <a:r>
              <a:rPr lang="en-US" dirty="0"/>
              <a:t>Insert logo</a:t>
            </a:r>
          </a:p>
        </p:txBody>
      </p:sp>
    </p:spTree>
    <p:extLst>
      <p:ext uri="{BB962C8B-B14F-4D97-AF65-F5344CB8AC3E}">
        <p14:creationId xmlns:p14="http://schemas.microsoft.com/office/powerpoint/2010/main" val="10014385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Disclaimer">
    <p:spTree>
      <p:nvGrpSpPr>
        <p:cNvPr id="1" name=""/>
        <p:cNvGrpSpPr/>
        <p:nvPr/>
      </p:nvGrpSpPr>
      <p:grpSpPr>
        <a:xfrm>
          <a:off x="0" y="0"/>
          <a:ext cx="0" cy="0"/>
          <a:chOff x="0" y="0"/>
          <a:chExt cx="0" cy="0"/>
        </a:xfrm>
      </p:grpSpPr>
      <p:sp>
        <p:nvSpPr>
          <p:cNvPr id="12" name="Subtitle 2"/>
          <p:cNvSpPr txBox="1">
            <a:spLocks/>
          </p:cNvSpPr>
          <p:nvPr userDrawn="1"/>
        </p:nvSpPr>
        <p:spPr>
          <a:xfrm>
            <a:off x="932689" y="739437"/>
            <a:ext cx="10326624" cy="419559"/>
          </a:xfrm>
          <a:prstGeom prst="rect">
            <a:avLst/>
          </a:prstGeom>
        </p:spPr>
        <p:txBody>
          <a:bodyPr vert="horz" lIns="112776" tIns="56388" rIns="112776" bIns="56388" rtlCol="0">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endParaRPr lang="en-US" sz="1600" dirty="0">
              <a:solidFill>
                <a:srgbClr val="636363"/>
              </a:solidFill>
            </a:endParaRPr>
          </a:p>
        </p:txBody>
      </p:sp>
      <p:sp>
        <p:nvSpPr>
          <p:cNvPr id="13" name="Subtitle 2"/>
          <p:cNvSpPr txBox="1">
            <a:spLocks/>
          </p:cNvSpPr>
          <p:nvPr userDrawn="1"/>
        </p:nvSpPr>
        <p:spPr>
          <a:xfrm>
            <a:off x="932689" y="739437"/>
            <a:ext cx="10326624" cy="419559"/>
          </a:xfrm>
          <a:prstGeom prst="rect">
            <a:avLst/>
          </a:prstGeom>
        </p:spPr>
        <p:txBody>
          <a:bodyPr vert="horz" lIns="112776" tIns="56388" rIns="112776" bIns="56388" rtlCol="0">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endParaRPr lang="en-US" sz="1600" dirty="0">
              <a:solidFill>
                <a:srgbClr val="636363"/>
              </a:solidFill>
            </a:endParaRPr>
          </a:p>
        </p:txBody>
      </p:sp>
      <p:sp>
        <p:nvSpPr>
          <p:cNvPr id="2" name="TextBox 1"/>
          <p:cNvSpPr txBox="1"/>
          <p:nvPr userDrawn="1"/>
        </p:nvSpPr>
        <p:spPr>
          <a:xfrm>
            <a:off x="810685" y="639095"/>
            <a:ext cx="8502649" cy="5632311"/>
          </a:xfrm>
          <a:prstGeom prst="rect">
            <a:avLst/>
          </a:prstGeom>
          <a:noFill/>
        </p:spPr>
        <p:txBody>
          <a:bodyPr wrap="square" rtlCol="0">
            <a:spAutoFit/>
          </a:bodyPr>
          <a:lstStyle/>
          <a:p>
            <a:pPr defTabSz="563862">
              <a:spcBef>
                <a:spcPts val="800"/>
              </a:spcBef>
              <a:spcAft>
                <a:spcPts val="800"/>
              </a:spcAft>
            </a:pPr>
            <a:r>
              <a:rPr lang="en-US" sz="1600" b="1" dirty="0">
                <a:solidFill>
                  <a:srgbClr val="FFFFFF"/>
                </a:solidFill>
              </a:rPr>
              <a:t>Disclaimer: </a:t>
            </a:r>
            <a:r>
              <a:rPr lang="en-US" sz="1600" dirty="0">
                <a:solidFill>
                  <a:srgbClr val="FFFFFF"/>
                </a:solidFill>
              </a:rPr>
              <a:t>This guide provides general information only. It is intended to help a broad range of </a:t>
            </a:r>
            <a:r>
              <a:rPr lang="en-US" sz="1600" dirty="0" err="1">
                <a:solidFill>
                  <a:srgbClr val="FFFFFF"/>
                </a:solidFill>
              </a:rPr>
              <a:t>organisations</a:t>
            </a:r>
            <a:r>
              <a:rPr lang="en-US" sz="1600" dirty="0">
                <a:solidFill>
                  <a:srgbClr val="FFFFFF"/>
                </a:solidFill>
              </a:rPr>
              <a:t> become more child safe. Each </a:t>
            </a:r>
            <a:r>
              <a:rPr lang="en-US" sz="1600" dirty="0" err="1">
                <a:solidFill>
                  <a:srgbClr val="FFFFFF"/>
                </a:solidFill>
              </a:rPr>
              <a:t>organisation</a:t>
            </a:r>
            <a:r>
              <a:rPr lang="en-US" sz="1600" dirty="0">
                <a:solidFill>
                  <a:srgbClr val="FFFFFF"/>
                </a:solidFill>
              </a:rPr>
              <a:t> will need to tailor this information to meet its own specific needs, consistent with its duty of care. While all care has been taken in the production of this guide, it is not intended to be legal advice. Because legislation and legal requirements change over time, </a:t>
            </a:r>
            <a:r>
              <a:rPr lang="en-US" sz="1600" dirty="0" err="1">
                <a:solidFill>
                  <a:srgbClr val="FFFFFF"/>
                </a:solidFill>
              </a:rPr>
              <a:t>organisations</a:t>
            </a:r>
            <a:r>
              <a:rPr lang="en-US" sz="1600" dirty="0">
                <a:solidFill>
                  <a:srgbClr val="FFFFFF"/>
                </a:solidFill>
              </a:rPr>
              <a:t> should confirm the legal requirements that apply to them and seek legal advice about their specific situation. </a:t>
            </a:r>
            <a:endParaRPr lang="en-AU" sz="1600" dirty="0">
              <a:solidFill>
                <a:srgbClr val="FFFFFF"/>
              </a:solidFill>
            </a:endParaRPr>
          </a:p>
          <a:p>
            <a:pPr defTabSz="563862">
              <a:spcBef>
                <a:spcPts val="800"/>
              </a:spcBef>
              <a:spcAft>
                <a:spcPts val="800"/>
              </a:spcAft>
            </a:pPr>
            <a:r>
              <a:rPr lang="en-US" sz="1600" dirty="0">
                <a:solidFill>
                  <a:srgbClr val="FFFFFF"/>
                </a:solidFill>
              </a:rPr>
              <a:t>© Centre for Excellence in Child and Family Welfare 2016 </a:t>
            </a:r>
            <a:endParaRPr lang="en-AU" sz="1600" dirty="0">
              <a:solidFill>
                <a:srgbClr val="FFFFFF"/>
              </a:solidFill>
            </a:endParaRPr>
          </a:p>
          <a:p>
            <a:pPr defTabSz="563862"/>
            <a:r>
              <a:rPr lang="en-AU" sz="1600" dirty="0">
                <a:solidFill>
                  <a:srgbClr val="FFFFFE"/>
                </a:solidFill>
              </a:rPr>
              <a:t>The guide will remain the intellectual property of the Centre for Excellence in Child and Family Welfare (the Centre). The Centre will provide the Commission for Children and Young People with a licence to use these materials for the purpose of delivery of training, provided the training is not delivered for a commercial profit. The guide can be used by the Commission for Children and Young People and other organisations to provide training to their boards, executive/ management, staff and volunteers. Any other use of the materials will require approval in writing from the Centre for Excellence in Child and Family Welfare.</a:t>
            </a:r>
          </a:p>
          <a:p>
            <a:pPr defTabSz="563862">
              <a:spcBef>
                <a:spcPts val="800"/>
              </a:spcBef>
              <a:spcAft>
                <a:spcPts val="800"/>
              </a:spcAft>
            </a:pPr>
            <a:r>
              <a:rPr lang="en-US" sz="1600" dirty="0">
                <a:solidFill>
                  <a:srgbClr val="FFFFFF"/>
                </a:solidFill>
              </a:rPr>
              <a:t>The Centre for Excellence in Child and Family Welfare respectfully acknowledge the traditional owners of the land on which we work. We pay respects to their elders past and present and </a:t>
            </a:r>
            <a:r>
              <a:rPr lang="en-US" sz="1600" dirty="0" err="1">
                <a:solidFill>
                  <a:srgbClr val="FFFFFF"/>
                </a:solidFill>
              </a:rPr>
              <a:t>recognise</a:t>
            </a:r>
            <a:r>
              <a:rPr lang="en-US" sz="1600" dirty="0">
                <a:solidFill>
                  <a:srgbClr val="FFFFFF"/>
                </a:solidFill>
              </a:rPr>
              <a:t> that their sovereignty was never ceded and the structural inequality created by </a:t>
            </a:r>
            <a:r>
              <a:rPr lang="en-US" sz="1600" dirty="0" err="1">
                <a:solidFill>
                  <a:srgbClr val="FFFFFF"/>
                </a:solidFill>
              </a:rPr>
              <a:t>colonisation</a:t>
            </a:r>
            <a:r>
              <a:rPr lang="en-US" sz="1600" dirty="0">
                <a:solidFill>
                  <a:srgbClr val="FFFFFF"/>
                </a:solidFill>
              </a:rPr>
              <a:t> continues to this day.</a:t>
            </a:r>
            <a:endParaRPr lang="en-AU" sz="1600" dirty="0">
              <a:solidFill>
                <a:srgbClr val="FFFFFF"/>
              </a:solidFill>
            </a:endParaRPr>
          </a:p>
          <a:p>
            <a:pPr defTabSz="563862">
              <a:spcBef>
                <a:spcPts val="800"/>
              </a:spcBef>
              <a:spcAft>
                <a:spcPts val="800"/>
              </a:spcAft>
            </a:pPr>
            <a:r>
              <a:rPr lang="en-US" sz="1600" dirty="0">
                <a:solidFill>
                  <a:srgbClr val="FFFFFF"/>
                </a:solidFill>
              </a:rPr>
              <a:t>We appreciate and celebrate diversity in all its forms. We believe diversity of all kinds makes our teams, services and </a:t>
            </a:r>
            <a:r>
              <a:rPr lang="en-US" sz="1600" dirty="0" err="1">
                <a:solidFill>
                  <a:srgbClr val="FFFFFF"/>
                </a:solidFill>
              </a:rPr>
              <a:t>organisation</a:t>
            </a:r>
            <a:r>
              <a:rPr lang="en-US" sz="1600" dirty="0">
                <a:solidFill>
                  <a:srgbClr val="FFFFFF"/>
                </a:solidFill>
              </a:rPr>
              <a:t> stronger and more effective.</a:t>
            </a:r>
            <a:endParaRPr lang="en-AU" sz="1600" dirty="0">
              <a:solidFill>
                <a:srgbClr val="FFFFFF"/>
              </a:solidFill>
            </a:endParaRPr>
          </a:p>
        </p:txBody>
      </p:sp>
    </p:spTree>
    <p:extLst>
      <p:ext uri="{BB962C8B-B14F-4D97-AF65-F5344CB8AC3E}">
        <p14:creationId xmlns:p14="http://schemas.microsoft.com/office/powerpoint/2010/main" val="16539001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Appendix_Slide">
    <p:spTree>
      <p:nvGrpSpPr>
        <p:cNvPr id="1" name=""/>
        <p:cNvGrpSpPr/>
        <p:nvPr/>
      </p:nvGrpSpPr>
      <p:grpSpPr>
        <a:xfrm>
          <a:off x="0" y="0"/>
          <a:ext cx="0" cy="0"/>
          <a:chOff x="0" y="0"/>
          <a:chExt cx="0" cy="0"/>
        </a:xfrm>
      </p:grpSpPr>
      <p:sp>
        <p:nvSpPr>
          <p:cNvPr id="12" name="Subtitle 2"/>
          <p:cNvSpPr txBox="1">
            <a:spLocks/>
          </p:cNvSpPr>
          <p:nvPr userDrawn="1"/>
        </p:nvSpPr>
        <p:spPr>
          <a:xfrm>
            <a:off x="932689" y="739437"/>
            <a:ext cx="10326624" cy="419559"/>
          </a:xfrm>
          <a:prstGeom prst="rect">
            <a:avLst/>
          </a:prstGeom>
        </p:spPr>
        <p:txBody>
          <a:bodyPr vert="horz" lIns="112776" tIns="56388" rIns="112776" bIns="56388" rtlCol="0">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endParaRPr lang="en-US" sz="1600" dirty="0">
              <a:solidFill>
                <a:srgbClr val="636363"/>
              </a:solidFill>
            </a:endParaRPr>
          </a:p>
        </p:txBody>
      </p:sp>
      <p:sp>
        <p:nvSpPr>
          <p:cNvPr id="13" name="Subtitle 2"/>
          <p:cNvSpPr txBox="1">
            <a:spLocks/>
          </p:cNvSpPr>
          <p:nvPr userDrawn="1"/>
        </p:nvSpPr>
        <p:spPr>
          <a:xfrm>
            <a:off x="932689" y="739437"/>
            <a:ext cx="10326624" cy="419559"/>
          </a:xfrm>
          <a:prstGeom prst="rect">
            <a:avLst/>
          </a:prstGeom>
        </p:spPr>
        <p:txBody>
          <a:bodyPr vert="horz" lIns="112776" tIns="56388" rIns="112776" bIns="56388" rtlCol="0">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endParaRPr lang="en-US" sz="1600" dirty="0">
              <a:solidFill>
                <a:srgbClr val="636363"/>
              </a:solidFill>
            </a:endParaRPr>
          </a:p>
        </p:txBody>
      </p:sp>
    </p:spTree>
    <p:extLst>
      <p:ext uri="{BB962C8B-B14F-4D97-AF65-F5344CB8AC3E}">
        <p14:creationId xmlns:p14="http://schemas.microsoft.com/office/powerpoint/2010/main" val="10261696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ext Slide">
    <p:spTree>
      <p:nvGrpSpPr>
        <p:cNvPr id="1" name=""/>
        <p:cNvGrpSpPr/>
        <p:nvPr/>
      </p:nvGrpSpPr>
      <p:grpSpPr>
        <a:xfrm>
          <a:off x="0" y="0"/>
          <a:ext cx="0" cy="0"/>
          <a:chOff x="0" y="0"/>
          <a:chExt cx="0" cy="0"/>
        </a:xfrm>
      </p:grpSpPr>
      <p:grpSp>
        <p:nvGrpSpPr>
          <p:cNvPr id="32" name="Group 31"/>
          <p:cNvGrpSpPr/>
          <p:nvPr userDrawn="1"/>
        </p:nvGrpSpPr>
        <p:grpSpPr>
          <a:xfrm>
            <a:off x="-12197" y="1"/>
            <a:ext cx="12250604" cy="1513799"/>
            <a:chOff x="-9148" y="0"/>
            <a:chExt cx="9187953" cy="1135349"/>
          </a:xfrm>
        </p:grpSpPr>
        <p:sp>
          <p:nvSpPr>
            <p:cNvPr id="33" name="Rectangle 32"/>
            <p:cNvSpPr/>
            <p:nvPr userDrawn="1"/>
          </p:nvSpPr>
          <p:spPr>
            <a:xfrm>
              <a:off x="0" y="0"/>
              <a:ext cx="9178805" cy="945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lIns="35561" tIns="17781" rIns="35561" bIns="17781" spcCol="0" rtlCol="0" anchor="ctr"/>
            <a:lstStyle/>
            <a:p>
              <a:pPr algn="ctr" defTabSz="563862"/>
              <a:endParaRPr lang="en-US" sz="2267" dirty="0">
                <a:solidFill>
                  <a:srgbClr val="D1DAE0"/>
                </a:solidFill>
                <a:latin typeface="Open Sans Light"/>
              </a:endParaRPr>
            </a:p>
          </p:txBody>
        </p:sp>
        <p:grpSp>
          <p:nvGrpSpPr>
            <p:cNvPr id="34" name="Group 33"/>
            <p:cNvGrpSpPr/>
            <p:nvPr userDrawn="1"/>
          </p:nvGrpSpPr>
          <p:grpSpPr>
            <a:xfrm>
              <a:off x="-9148" y="932849"/>
              <a:ext cx="9178805" cy="202500"/>
              <a:chOff x="-46412" y="2333863"/>
              <a:chExt cx="24310670" cy="630000"/>
            </a:xfrm>
          </p:grpSpPr>
          <p:sp>
            <p:nvSpPr>
              <p:cNvPr id="35" name="Rectangle 34"/>
              <p:cNvSpPr/>
              <p:nvPr userDrawn="1"/>
            </p:nvSpPr>
            <p:spPr>
              <a:xfrm>
                <a:off x="9670332" y="2333863"/>
                <a:ext cx="2448000" cy="630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sp>
            <p:nvSpPr>
              <p:cNvPr id="36" name="Rectangle 35"/>
              <p:cNvSpPr/>
              <p:nvPr userDrawn="1"/>
            </p:nvSpPr>
            <p:spPr>
              <a:xfrm>
                <a:off x="-46412" y="2333863"/>
                <a:ext cx="2448000" cy="630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sp>
            <p:nvSpPr>
              <p:cNvPr id="37" name="Rectangle 36"/>
              <p:cNvSpPr/>
              <p:nvPr userDrawn="1"/>
            </p:nvSpPr>
            <p:spPr>
              <a:xfrm>
                <a:off x="2382774" y="2333863"/>
                <a:ext cx="2448000" cy="630000"/>
              </a:xfrm>
              <a:prstGeom prst="rect">
                <a:avLst/>
              </a:prstGeom>
              <a:solidFill>
                <a:srgbClr val="F6B97E"/>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sp>
            <p:nvSpPr>
              <p:cNvPr id="38" name="Rectangle 37"/>
              <p:cNvSpPr/>
              <p:nvPr userDrawn="1"/>
            </p:nvSpPr>
            <p:spPr>
              <a:xfrm>
                <a:off x="4811960" y="2333863"/>
                <a:ext cx="2448000" cy="630000"/>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sp>
            <p:nvSpPr>
              <p:cNvPr id="39" name="Rectangle 38"/>
              <p:cNvSpPr/>
              <p:nvPr userDrawn="1"/>
            </p:nvSpPr>
            <p:spPr>
              <a:xfrm>
                <a:off x="7241146" y="2333863"/>
                <a:ext cx="2448000" cy="630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sp>
            <p:nvSpPr>
              <p:cNvPr id="40" name="Rectangle 39"/>
              <p:cNvSpPr/>
              <p:nvPr userDrawn="1"/>
            </p:nvSpPr>
            <p:spPr>
              <a:xfrm>
                <a:off x="21816258" y="2333863"/>
                <a:ext cx="2448000" cy="630000"/>
              </a:xfrm>
              <a:prstGeom prst="rect">
                <a:avLst/>
              </a:prstGeom>
              <a:solidFill>
                <a:srgbClr val="F29E1D"/>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sp>
            <p:nvSpPr>
              <p:cNvPr id="41" name="Rectangle 40"/>
              <p:cNvSpPr/>
              <p:nvPr userDrawn="1"/>
            </p:nvSpPr>
            <p:spPr>
              <a:xfrm>
                <a:off x="12099518" y="2333863"/>
                <a:ext cx="2448000" cy="630000"/>
              </a:xfrm>
              <a:prstGeom prst="rect">
                <a:avLst/>
              </a:prstGeom>
              <a:solidFill>
                <a:srgbClr val="0D75B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sp>
            <p:nvSpPr>
              <p:cNvPr id="42" name="Rectangle 41"/>
              <p:cNvSpPr/>
              <p:nvPr userDrawn="1"/>
            </p:nvSpPr>
            <p:spPr>
              <a:xfrm>
                <a:off x="14528704" y="2333863"/>
                <a:ext cx="2448000" cy="630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sp>
            <p:nvSpPr>
              <p:cNvPr id="43" name="Rectangle 42"/>
              <p:cNvSpPr/>
              <p:nvPr userDrawn="1"/>
            </p:nvSpPr>
            <p:spPr>
              <a:xfrm>
                <a:off x="16957890" y="2333863"/>
                <a:ext cx="2448000" cy="630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sp>
            <p:nvSpPr>
              <p:cNvPr id="44" name="Rectangle 43"/>
              <p:cNvSpPr/>
              <p:nvPr userDrawn="1"/>
            </p:nvSpPr>
            <p:spPr>
              <a:xfrm>
                <a:off x="19387076" y="2333863"/>
                <a:ext cx="2448000" cy="630000"/>
              </a:xfrm>
              <a:prstGeom prst="rect">
                <a:avLst/>
              </a:prstGeom>
              <a:solidFill>
                <a:srgbClr val="FDCD00"/>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grpSp>
      </p:grpSp>
      <p:sp>
        <p:nvSpPr>
          <p:cNvPr id="26" name="Title 25"/>
          <p:cNvSpPr>
            <a:spLocks noGrp="1"/>
          </p:cNvSpPr>
          <p:nvPr>
            <p:ph type="title"/>
          </p:nvPr>
        </p:nvSpPr>
        <p:spPr/>
        <p:txBody>
          <a:bodyPr/>
          <a:lstStyle>
            <a:lvl1pPr>
              <a:defRPr sz="3200"/>
            </a:lvl1pPr>
          </a:lstStyle>
          <a:p>
            <a:r>
              <a:rPr lang="en-AU" dirty="0"/>
              <a:t>Click to edit Master title style</a:t>
            </a:r>
            <a:endParaRPr lang="en-US" dirty="0"/>
          </a:p>
        </p:txBody>
      </p:sp>
      <p:sp>
        <p:nvSpPr>
          <p:cNvPr id="31" name="Text Placeholder 30"/>
          <p:cNvSpPr>
            <a:spLocks noGrp="1"/>
          </p:cNvSpPr>
          <p:nvPr>
            <p:ph type="body" sz="quarter" idx="10"/>
          </p:nvPr>
        </p:nvSpPr>
        <p:spPr>
          <a:xfrm>
            <a:off x="835712" y="1989933"/>
            <a:ext cx="8145729" cy="4487068"/>
          </a:xfrm>
        </p:spPr>
        <p:txBody>
          <a:bodyPr/>
          <a:lstStyle/>
          <a:p>
            <a:pPr lvl="0"/>
            <a:r>
              <a:rPr lang="en-AU" dirty="0"/>
              <a:t>Click to edit Master text styles</a:t>
            </a:r>
          </a:p>
          <a:p>
            <a:pPr lvl="1"/>
            <a:r>
              <a:rPr lang="en-AU" dirty="0"/>
              <a:t>Second level</a:t>
            </a:r>
          </a:p>
          <a:p>
            <a:pPr lvl="2"/>
            <a:r>
              <a:rPr lang="en-AU" dirty="0"/>
              <a:t>Third level</a:t>
            </a:r>
          </a:p>
          <a:p>
            <a:pPr lvl="3"/>
            <a:r>
              <a:rPr lang="en-AU" dirty="0"/>
              <a:t>Fourth level</a:t>
            </a:r>
          </a:p>
          <a:p>
            <a:pPr lvl="4"/>
            <a:r>
              <a:rPr lang="en-AU" dirty="0"/>
              <a:t>Fifth level</a:t>
            </a:r>
            <a:endParaRPr lang="en-US" dirty="0"/>
          </a:p>
        </p:txBody>
      </p:sp>
    </p:spTree>
    <p:extLst>
      <p:ext uri="{BB962C8B-B14F-4D97-AF65-F5344CB8AC3E}">
        <p14:creationId xmlns:p14="http://schemas.microsoft.com/office/powerpoint/2010/main" val="6371626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ection Cover Page">
    <p:spTree>
      <p:nvGrpSpPr>
        <p:cNvPr id="1" name=""/>
        <p:cNvGrpSpPr/>
        <p:nvPr/>
      </p:nvGrpSpPr>
      <p:grpSpPr>
        <a:xfrm>
          <a:off x="0" y="0"/>
          <a:ext cx="0" cy="0"/>
          <a:chOff x="0" y="0"/>
          <a:chExt cx="0" cy="0"/>
        </a:xfrm>
      </p:grpSpPr>
      <p:sp>
        <p:nvSpPr>
          <p:cNvPr id="7" name="Rectangle 6"/>
          <p:cNvSpPr/>
          <p:nvPr userDrawn="1"/>
        </p:nvSpPr>
        <p:spPr>
          <a:xfrm>
            <a:off x="1" y="0"/>
            <a:ext cx="12238407" cy="6739467"/>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lIns="47415" tIns="23708" rIns="47415" bIns="23708" spcCol="0" rtlCol="0" anchor="ctr"/>
          <a:lstStyle/>
          <a:p>
            <a:pPr algn="ctr" defTabSz="563862"/>
            <a:endParaRPr lang="en-US" sz="2267" dirty="0">
              <a:solidFill>
                <a:srgbClr val="D1DAE0"/>
              </a:solidFill>
              <a:latin typeface="Open Sans Light"/>
            </a:endParaRPr>
          </a:p>
        </p:txBody>
      </p:sp>
      <p:sp>
        <p:nvSpPr>
          <p:cNvPr id="12" name="Subtitle 2"/>
          <p:cNvSpPr txBox="1">
            <a:spLocks/>
          </p:cNvSpPr>
          <p:nvPr userDrawn="1"/>
        </p:nvSpPr>
        <p:spPr>
          <a:xfrm>
            <a:off x="932689" y="739437"/>
            <a:ext cx="10326624" cy="419559"/>
          </a:xfrm>
          <a:prstGeom prst="rect">
            <a:avLst/>
          </a:prstGeom>
        </p:spPr>
        <p:txBody>
          <a:bodyPr vert="horz" lIns="112776" tIns="56388" rIns="112776" bIns="56388" rtlCol="0">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endParaRPr lang="en-US" sz="1600" dirty="0">
              <a:solidFill>
                <a:srgbClr val="636363"/>
              </a:solidFill>
            </a:endParaRPr>
          </a:p>
        </p:txBody>
      </p:sp>
      <p:sp>
        <p:nvSpPr>
          <p:cNvPr id="13" name="Subtitle 2"/>
          <p:cNvSpPr txBox="1">
            <a:spLocks/>
          </p:cNvSpPr>
          <p:nvPr userDrawn="1"/>
        </p:nvSpPr>
        <p:spPr>
          <a:xfrm>
            <a:off x="932689" y="739437"/>
            <a:ext cx="10326624" cy="419559"/>
          </a:xfrm>
          <a:prstGeom prst="rect">
            <a:avLst/>
          </a:prstGeom>
        </p:spPr>
        <p:txBody>
          <a:bodyPr vert="horz" lIns="112776" tIns="56388" rIns="112776" bIns="56388" rtlCol="0">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endParaRPr lang="en-US" sz="1600" dirty="0">
              <a:solidFill>
                <a:srgbClr val="636363"/>
              </a:solidFill>
            </a:endParaRPr>
          </a:p>
        </p:txBody>
      </p:sp>
      <p:grpSp>
        <p:nvGrpSpPr>
          <p:cNvPr id="8" name="Group 7"/>
          <p:cNvGrpSpPr/>
          <p:nvPr userDrawn="1"/>
        </p:nvGrpSpPr>
        <p:grpSpPr>
          <a:xfrm>
            <a:off x="-12197" y="6604933"/>
            <a:ext cx="12238407" cy="270000"/>
            <a:chOff x="-46412" y="2333863"/>
            <a:chExt cx="24310670" cy="630000"/>
          </a:xfrm>
        </p:grpSpPr>
        <p:sp>
          <p:nvSpPr>
            <p:cNvPr id="9" name="Rectangle 8"/>
            <p:cNvSpPr/>
            <p:nvPr userDrawn="1"/>
          </p:nvSpPr>
          <p:spPr>
            <a:xfrm>
              <a:off x="9670332" y="2333863"/>
              <a:ext cx="2448000" cy="630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sp>
          <p:nvSpPr>
            <p:cNvPr id="10" name="Rectangle 9"/>
            <p:cNvSpPr/>
            <p:nvPr userDrawn="1"/>
          </p:nvSpPr>
          <p:spPr>
            <a:xfrm>
              <a:off x="-46412" y="2333863"/>
              <a:ext cx="2448000" cy="630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sp>
          <p:nvSpPr>
            <p:cNvPr id="14" name="Rectangle 13"/>
            <p:cNvSpPr/>
            <p:nvPr userDrawn="1"/>
          </p:nvSpPr>
          <p:spPr>
            <a:xfrm>
              <a:off x="2382774" y="2333863"/>
              <a:ext cx="2448000" cy="630000"/>
            </a:xfrm>
            <a:prstGeom prst="rect">
              <a:avLst/>
            </a:prstGeom>
            <a:solidFill>
              <a:srgbClr val="F6B97E"/>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sp>
          <p:nvSpPr>
            <p:cNvPr id="16" name="Rectangle 15"/>
            <p:cNvSpPr/>
            <p:nvPr userDrawn="1"/>
          </p:nvSpPr>
          <p:spPr>
            <a:xfrm>
              <a:off x="4811960" y="2333863"/>
              <a:ext cx="2448000" cy="630000"/>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sp>
          <p:nvSpPr>
            <p:cNvPr id="17" name="Rectangle 16"/>
            <p:cNvSpPr/>
            <p:nvPr userDrawn="1"/>
          </p:nvSpPr>
          <p:spPr>
            <a:xfrm>
              <a:off x="7241146" y="2333863"/>
              <a:ext cx="2448000" cy="630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sp>
          <p:nvSpPr>
            <p:cNvPr id="18" name="Rectangle 17"/>
            <p:cNvSpPr/>
            <p:nvPr userDrawn="1"/>
          </p:nvSpPr>
          <p:spPr>
            <a:xfrm>
              <a:off x="21816258" y="2333863"/>
              <a:ext cx="2448000" cy="630000"/>
            </a:xfrm>
            <a:prstGeom prst="rect">
              <a:avLst/>
            </a:prstGeom>
            <a:solidFill>
              <a:srgbClr val="F29E1D"/>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sp>
          <p:nvSpPr>
            <p:cNvPr id="19" name="Rectangle 18"/>
            <p:cNvSpPr/>
            <p:nvPr userDrawn="1"/>
          </p:nvSpPr>
          <p:spPr>
            <a:xfrm>
              <a:off x="12099518" y="2333863"/>
              <a:ext cx="2448000" cy="630000"/>
            </a:xfrm>
            <a:prstGeom prst="rect">
              <a:avLst/>
            </a:prstGeom>
            <a:solidFill>
              <a:srgbClr val="0D75B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sp>
          <p:nvSpPr>
            <p:cNvPr id="20" name="Rectangle 19"/>
            <p:cNvSpPr/>
            <p:nvPr userDrawn="1"/>
          </p:nvSpPr>
          <p:spPr>
            <a:xfrm>
              <a:off x="14528704" y="2333863"/>
              <a:ext cx="2448000" cy="630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sp>
          <p:nvSpPr>
            <p:cNvPr id="21" name="Rectangle 20"/>
            <p:cNvSpPr/>
            <p:nvPr userDrawn="1"/>
          </p:nvSpPr>
          <p:spPr>
            <a:xfrm>
              <a:off x="16957890" y="2333863"/>
              <a:ext cx="2448000" cy="630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sp>
          <p:nvSpPr>
            <p:cNvPr id="22" name="Rectangle 21"/>
            <p:cNvSpPr/>
            <p:nvPr userDrawn="1"/>
          </p:nvSpPr>
          <p:spPr>
            <a:xfrm>
              <a:off x="19387076" y="2333863"/>
              <a:ext cx="2448000" cy="630000"/>
            </a:xfrm>
            <a:prstGeom prst="rect">
              <a:avLst/>
            </a:prstGeom>
            <a:solidFill>
              <a:srgbClr val="FDCD00"/>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grpSp>
    </p:spTree>
    <p:extLst>
      <p:ext uri="{BB962C8B-B14F-4D97-AF65-F5344CB8AC3E}">
        <p14:creationId xmlns:p14="http://schemas.microsoft.com/office/powerpoint/2010/main" val="29985185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Photo &amp; Quote Slide">
    <p:spTree>
      <p:nvGrpSpPr>
        <p:cNvPr id="1" name=""/>
        <p:cNvGrpSpPr/>
        <p:nvPr/>
      </p:nvGrpSpPr>
      <p:grpSpPr>
        <a:xfrm>
          <a:off x="0" y="0"/>
          <a:ext cx="0" cy="0"/>
          <a:chOff x="0" y="0"/>
          <a:chExt cx="0" cy="0"/>
        </a:xfrm>
      </p:grpSpPr>
      <p:sp>
        <p:nvSpPr>
          <p:cNvPr id="5" name="Picture Placeholder 4"/>
          <p:cNvSpPr>
            <a:spLocks noGrp="1"/>
          </p:cNvSpPr>
          <p:nvPr>
            <p:ph type="pic" sz="quarter" idx="13" hasCustomPrompt="1"/>
          </p:nvPr>
        </p:nvSpPr>
        <p:spPr>
          <a:xfrm>
            <a:off x="2" y="0"/>
            <a:ext cx="7799959" cy="6604933"/>
          </a:xfrm>
          <a:prstGeom prst="rect">
            <a:avLst/>
          </a:prstGeom>
        </p:spPr>
        <p:txBody>
          <a:bodyPr/>
          <a:lstStyle>
            <a:lvl1pPr>
              <a:defRPr baseline="0"/>
            </a:lvl1pPr>
          </a:lstStyle>
          <a:p>
            <a:r>
              <a:rPr lang="en-US" dirty="0"/>
              <a:t>Drag / Drop / Send to Back</a:t>
            </a:r>
          </a:p>
        </p:txBody>
      </p:sp>
      <p:grpSp>
        <p:nvGrpSpPr>
          <p:cNvPr id="17" name="Group 16"/>
          <p:cNvGrpSpPr/>
          <p:nvPr userDrawn="1"/>
        </p:nvGrpSpPr>
        <p:grpSpPr>
          <a:xfrm>
            <a:off x="-12197" y="6604933"/>
            <a:ext cx="12238407" cy="270000"/>
            <a:chOff x="-46412" y="2333863"/>
            <a:chExt cx="24310670" cy="630000"/>
          </a:xfrm>
        </p:grpSpPr>
        <p:sp>
          <p:nvSpPr>
            <p:cNvPr id="18" name="Rectangle 17"/>
            <p:cNvSpPr/>
            <p:nvPr userDrawn="1"/>
          </p:nvSpPr>
          <p:spPr>
            <a:xfrm>
              <a:off x="9670332" y="2333863"/>
              <a:ext cx="2448000" cy="630000"/>
            </a:xfrm>
            <a:prstGeom prst="rect">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sp>
          <p:nvSpPr>
            <p:cNvPr id="19" name="Rectangle 18"/>
            <p:cNvSpPr/>
            <p:nvPr userDrawn="1"/>
          </p:nvSpPr>
          <p:spPr>
            <a:xfrm>
              <a:off x="-46412" y="2333863"/>
              <a:ext cx="2448000" cy="630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sp>
          <p:nvSpPr>
            <p:cNvPr id="20" name="Rectangle 19"/>
            <p:cNvSpPr/>
            <p:nvPr userDrawn="1"/>
          </p:nvSpPr>
          <p:spPr>
            <a:xfrm>
              <a:off x="2382774" y="2333863"/>
              <a:ext cx="2448000" cy="630000"/>
            </a:xfrm>
            <a:prstGeom prst="rect">
              <a:avLst/>
            </a:prstGeom>
            <a:solidFill>
              <a:srgbClr val="F6B97E"/>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sp>
          <p:nvSpPr>
            <p:cNvPr id="21" name="Rectangle 20"/>
            <p:cNvSpPr/>
            <p:nvPr userDrawn="1"/>
          </p:nvSpPr>
          <p:spPr>
            <a:xfrm>
              <a:off x="4811960" y="2333863"/>
              <a:ext cx="2448000" cy="630000"/>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sp>
          <p:nvSpPr>
            <p:cNvPr id="22" name="Rectangle 21"/>
            <p:cNvSpPr/>
            <p:nvPr userDrawn="1"/>
          </p:nvSpPr>
          <p:spPr>
            <a:xfrm>
              <a:off x="7241146" y="2333863"/>
              <a:ext cx="2448000" cy="630000"/>
            </a:xfrm>
            <a:prstGeom prst="rect">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sp>
          <p:nvSpPr>
            <p:cNvPr id="23" name="Rectangle 22"/>
            <p:cNvSpPr/>
            <p:nvPr userDrawn="1"/>
          </p:nvSpPr>
          <p:spPr>
            <a:xfrm>
              <a:off x="21816258" y="2333863"/>
              <a:ext cx="2448000" cy="630000"/>
            </a:xfrm>
            <a:prstGeom prst="rect">
              <a:avLst/>
            </a:prstGeom>
            <a:solidFill>
              <a:srgbClr val="F29E1D"/>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sp>
          <p:nvSpPr>
            <p:cNvPr id="24" name="Rectangle 23"/>
            <p:cNvSpPr/>
            <p:nvPr userDrawn="1"/>
          </p:nvSpPr>
          <p:spPr>
            <a:xfrm>
              <a:off x="12099518" y="2333863"/>
              <a:ext cx="2448000" cy="630000"/>
            </a:xfrm>
            <a:prstGeom prst="rect">
              <a:avLst/>
            </a:prstGeom>
            <a:solidFill>
              <a:srgbClr val="0D75BC"/>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sp>
          <p:nvSpPr>
            <p:cNvPr id="25" name="Rectangle 24"/>
            <p:cNvSpPr/>
            <p:nvPr userDrawn="1"/>
          </p:nvSpPr>
          <p:spPr>
            <a:xfrm>
              <a:off x="14528704" y="2333863"/>
              <a:ext cx="2448000" cy="630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sp>
          <p:nvSpPr>
            <p:cNvPr id="26" name="Rectangle 25"/>
            <p:cNvSpPr/>
            <p:nvPr userDrawn="1"/>
          </p:nvSpPr>
          <p:spPr>
            <a:xfrm>
              <a:off x="16957890" y="2333863"/>
              <a:ext cx="2448000" cy="630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sp>
          <p:nvSpPr>
            <p:cNvPr id="27" name="Rectangle 26"/>
            <p:cNvSpPr/>
            <p:nvPr userDrawn="1"/>
          </p:nvSpPr>
          <p:spPr>
            <a:xfrm>
              <a:off x="19387076" y="2333863"/>
              <a:ext cx="2448000" cy="630000"/>
            </a:xfrm>
            <a:prstGeom prst="rect">
              <a:avLst/>
            </a:prstGeom>
            <a:solidFill>
              <a:srgbClr val="FDCD00"/>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563862"/>
              <a:endParaRPr lang="en-US" sz="2267" dirty="0">
                <a:solidFill>
                  <a:srgbClr val="D1DAE0"/>
                </a:solidFill>
                <a:latin typeface="Open Sans Light"/>
              </a:endParaRPr>
            </a:p>
          </p:txBody>
        </p:sp>
      </p:grpSp>
    </p:spTree>
    <p:extLst>
      <p:ext uri="{BB962C8B-B14F-4D97-AF65-F5344CB8AC3E}">
        <p14:creationId xmlns:p14="http://schemas.microsoft.com/office/powerpoint/2010/main" val="2095421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B80EC60-00CF-4992-BC92-86D1B8191FF0}" type="datetimeFigureOut">
              <a:rPr lang="en-AU" smtClean="0"/>
              <a:t>13/07/2020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A9CDC5B-E24F-4BCE-BA16-20409948B551}" type="slidenum">
              <a:rPr lang="en-AU" smtClean="0"/>
              <a:t>‹#›</a:t>
            </a:fld>
            <a:endParaRPr lang="en-AU"/>
          </a:p>
        </p:txBody>
      </p:sp>
    </p:spTree>
    <p:extLst>
      <p:ext uri="{BB962C8B-B14F-4D97-AF65-F5344CB8AC3E}">
        <p14:creationId xmlns:p14="http://schemas.microsoft.com/office/powerpoint/2010/main" val="269747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Welcome Messag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396306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reaks">
    <p:spTree>
      <p:nvGrpSpPr>
        <p:cNvPr id="1" name=""/>
        <p:cNvGrpSpPr/>
        <p:nvPr/>
      </p:nvGrpSpPr>
      <p:grpSpPr>
        <a:xfrm>
          <a:off x="0" y="0"/>
          <a:ext cx="0" cy="0"/>
          <a:chOff x="0" y="0"/>
          <a:chExt cx="0" cy="0"/>
        </a:xfrm>
      </p:grpSpPr>
    </p:spTree>
    <p:extLst>
      <p:ext uri="{BB962C8B-B14F-4D97-AF65-F5344CB8AC3E}">
        <p14:creationId xmlns:p14="http://schemas.microsoft.com/office/powerpoint/2010/main" val="8674868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Our Team">
    <p:spTree>
      <p:nvGrpSpPr>
        <p:cNvPr id="1" name=""/>
        <p:cNvGrpSpPr/>
        <p:nvPr/>
      </p:nvGrpSpPr>
      <p:grpSpPr>
        <a:xfrm>
          <a:off x="0" y="0"/>
          <a:ext cx="0" cy="0"/>
          <a:chOff x="0" y="0"/>
          <a:chExt cx="0" cy="0"/>
        </a:xfrm>
      </p:grpSpPr>
      <p:sp>
        <p:nvSpPr>
          <p:cNvPr id="12" name="Subtitle 2"/>
          <p:cNvSpPr txBox="1">
            <a:spLocks/>
          </p:cNvSpPr>
          <p:nvPr userDrawn="1"/>
        </p:nvSpPr>
        <p:spPr>
          <a:xfrm>
            <a:off x="932689" y="739437"/>
            <a:ext cx="10326624" cy="419559"/>
          </a:xfrm>
          <a:prstGeom prst="rect">
            <a:avLst/>
          </a:prstGeom>
        </p:spPr>
        <p:txBody>
          <a:bodyPr vert="horz" lIns="112776" tIns="56388" rIns="112776" bIns="56388" rtlCol="0">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endParaRPr lang="en-US" sz="1600" dirty="0">
              <a:solidFill>
                <a:srgbClr val="636363"/>
              </a:solidFill>
            </a:endParaRPr>
          </a:p>
        </p:txBody>
      </p:sp>
      <p:sp>
        <p:nvSpPr>
          <p:cNvPr id="13" name="Subtitle 2"/>
          <p:cNvSpPr txBox="1">
            <a:spLocks/>
          </p:cNvSpPr>
          <p:nvPr userDrawn="1"/>
        </p:nvSpPr>
        <p:spPr>
          <a:xfrm>
            <a:off x="932689" y="739437"/>
            <a:ext cx="10326624" cy="419559"/>
          </a:xfrm>
          <a:prstGeom prst="rect">
            <a:avLst/>
          </a:prstGeom>
        </p:spPr>
        <p:txBody>
          <a:bodyPr vert="horz" lIns="112776" tIns="56388" rIns="112776" bIns="56388" rtlCol="0">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endParaRPr lang="en-US" sz="1600" dirty="0">
              <a:solidFill>
                <a:srgbClr val="636363"/>
              </a:solidFill>
            </a:endParaRPr>
          </a:p>
        </p:txBody>
      </p:sp>
    </p:spTree>
    <p:extLst>
      <p:ext uri="{BB962C8B-B14F-4D97-AF65-F5344CB8AC3E}">
        <p14:creationId xmlns:p14="http://schemas.microsoft.com/office/powerpoint/2010/main" val="12764625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S No Color">
    <p:spTree>
      <p:nvGrpSpPr>
        <p:cNvPr id="1" name=""/>
        <p:cNvGrpSpPr/>
        <p:nvPr/>
      </p:nvGrpSpPr>
      <p:grpSpPr>
        <a:xfrm>
          <a:off x="0" y="0"/>
          <a:ext cx="0" cy="0"/>
          <a:chOff x="0" y="0"/>
          <a:chExt cx="0" cy="0"/>
        </a:xfrm>
      </p:grpSpPr>
      <p:sp>
        <p:nvSpPr>
          <p:cNvPr id="12" name="Subtitle 2"/>
          <p:cNvSpPr txBox="1">
            <a:spLocks/>
          </p:cNvSpPr>
          <p:nvPr userDrawn="1"/>
        </p:nvSpPr>
        <p:spPr>
          <a:xfrm>
            <a:off x="932689" y="739437"/>
            <a:ext cx="10326624" cy="419559"/>
          </a:xfrm>
          <a:prstGeom prst="rect">
            <a:avLst/>
          </a:prstGeom>
        </p:spPr>
        <p:txBody>
          <a:bodyPr vert="horz" lIns="112776" tIns="56388" rIns="112776" bIns="56388" rtlCol="0">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endParaRPr lang="en-US" sz="1600" dirty="0">
              <a:solidFill>
                <a:srgbClr val="636363"/>
              </a:solidFill>
            </a:endParaRPr>
          </a:p>
        </p:txBody>
      </p:sp>
      <p:sp>
        <p:nvSpPr>
          <p:cNvPr id="13" name="Subtitle 2"/>
          <p:cNvSpPr txBox="1">
            <a:spLocks/>
          </p:cNvSpPr>
          <p:nvPr userDrawn="1"/>
        </p:nvSpPr>
        <p:spPr>
          <a:xfrm>
            <a:off x="932689" y="739437"/>
            <a:ext cx="10326624" cy="419559"/>
          </a:xfrm>
          <a:prstGeom prst="rect">
            <a:avLst/>
          </a:prstGeom>
        </p:spPr>
        <p:txBody>
          <a:bodyPr vert="horz" lIns="112776" tIns="56388" rIns="112776" bIns="56388" rtlCol="0">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endParaRPr lang="en-US" sz="1600" dirty="0">
              <a:solidFill>
                <a:srgbClr val="636363"/>
              </a:solidFill>
            </a:endParaRPr>
          </a:p>
        </p:txBody>
      </p:sp>
    </p:spTree>
    <p:extLst>
      <p:ext uri="{BB962C8B-B14F-4D97-AF65-F5344CB8AC3E}">
        <p14:creationId xmlns:p14="http://schemas.microsoft.com/office/powerpoint/2010/main" val="130983105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iPhone 6">
    <p:spTree>
      <p:nvGrpSpPr>
        <p:cNvPr id="1" name=""/>
        <p:cNvGrpSpPr/>
        <p:nvPr/>
      </p:nvGrpSpPr>
      <p:grpSpPr>
        <a:xfrm>
          <a:off x="0" y="0"/>
          <a:ext cx="0" cy="0"/>
          <a:chOff x="0" y="0"/>
          <a:chExt cx="0" cy="0"/>
        </a:xfrm>
      </p:grpSpPr>
      <p:sp>
        <p:nvSpPr>
          <p:cNvPr id="12" name="Subtitle 2"/>
          <p:cNvSpPr txBox="1">
            <a:spLocks/>
          </p:cNvSpPr>
          <p:nvPr userDrawn="1"/>
        </p:nvSpPr>
        <p:spPr>
          <a:xfrm>
            <a:off x="932689" y="739437"/>
            <a:ext cx="10326624" cy="419559"/>
          </a:xfrm>
          <a:prstGeom prst="rect">
            <a:avLst/>
          </a:prstGeom>
        </p:spPr>
        <p:txBody>
          <a:bodyPr vert="horz" lIns="112776" tIns="56388" rIns="112776" bIns="56388" rtlCol="0">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endParaRPr lang="en-US" sz="1600" dirty="0">
              <a:solidFill>
                <a:srgbClr val="636363"/>
              </a:solidFill>
            </a:endParaRPr>
          </a:p>
        </p:txBody>
      </p:sp>
      <p:sp>
        <p:nvSpPr>
          <p:cNvPr id="13" name="Subtitle 2"/>
          <p:cNvSpPr txBox="1">
            <a:spLocks/>
          </p:cNvSpPr>
          <p:nvPr userDrawn="1"/>
        </p:nvSpPr>
        <p:spPr>
          <a:xfrm>
            <a:off x="932689" y="739437"/>
            <a:ext cx="10326624" cy="419559"/>
          </a:xfrm>
          <a:prstGeom prst="rect">
            <a:avLst/>
          </a:prstGeom>
        </p:spPr>
        <p:txBody>
          <a:bodyPr vert="horz" lIns="112776" tIns="56388" rIns="112776" bIns="56388" rtlCol="0">
            <a:norm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endParaRPr lang="en-US" sz="1600" dirty="0">
              <a:solidFill>
                <a:srgbClr val="636363"/>
              </a:solidFill>
            </a:endParaRPr>
          </a:p>
        </p:txBody>
      </p:sp>
      <p:sp>
        <p:nvSpPr>
          <p:cNvPr id="3" name="Picture Placeholder 2"/>
          <p:cNvSpPr>
            <a:spLocks noGrp="1"/>
          </p:cNvSpPr>
          <p:nvPr>
            <p:ph type="pic" sz="quarter" idx="13"/>
          </p:nvPr>
        </p:nvSpPr>
        <p:spPr>
          <a:xfrm>
            <a:off x="932536" y="1320800"/>
            <a:ext cx="2445225" cy="4329397"/>
          </a:xfrm>
          <a:prstGeom prst="rect">
            <a:avLst/>
          </a:prstGeom>
        </p:spPr>
        <p:txBody>
          <a:bodyPr/>
          <a:lstStyle/>
          <a:p>
            <a:endParaRPr lang="en-US"/>
          </a:p>
        </p:txBody>
      </p:sp>
    </p:spTree>
    <p:extLst>
      <p:ext uri="{BB962C8B-B14F-4D97-AF65-F5344CB8AC3E}">
        <p14:creationId xmlns:p14="http://schemas.microsoft.com/office/powerpoint/2010/main" val="209355587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Portfolio 1">
    <p:spTree>
      <p:nvGrpSpPr>
        <p:cNvPr id="1" name=""/>
        <p:cNvGrpSpPr/>
        <p:nvPr/>
      </p:nvGrpSpPr>
      <p:grpSpPr>
        <a:xfrm>
          <a:off x="0" y="0"/>
          <a:ext cx="0" cy="0"/>
          <a:chOff x="0" y="0"/>
          <a:chExt cx="0" cy="0"/>
        </a:xfrm>
      </p:grpSpPr>
      <p:sp>
        <p:nvSpPr>
          <p:cNvPr id="14" name="Picture Placeholder 13"/>
          <p:cNvSpPr>
            <a:spLocks noGrp="1"/>
          </p:cNvSpPr>
          <p:nvPr>
            <p:ph type="pic" sz="quarter" idx="10"/>
          </p:nvPr>
        </p:nvSpPr>
        <p:spPr>
          <a:xfrm>
            <a:off x="1811583" y="1723564"/>
            <a:ext cx="2357967" cy="2355851"/>
          </a:xfrm>
          <a:prstGeom prst="ellipse">
            <a:avLst/>
          </a:prstGeom>
        </p:spPr>
        <p:txBody>
          <a:bodyPr/>
          <a:lstStyle/>
          <a:p>
            <a:endParaRPr lang="en-US"/>
          </a:p>
        </p:txBody>
      </p:sp>
      <p:sp>
        <p:nvSpPr>
          <p:cNvPr id="15" name="Picture Placeholder 13"/>
          <p:cNvSpPr>
            <a:spLocks noGrp="1"/>
          </p:cNvSpPr>
          <p:nvPr>
            <p:ph type="pic" sz="quarter" idx="11"/>
          </p:nvPr>
        </p:nvSpPr>
        <p:spPr>
          <a:xfrm>
            <a:off x="4915402" y="1723564"/>
            <a:ext cx="2357967" cy="2355851"/>
          </a:xfrm>
          <a:prstGeom prst="ellipse">
            <a:avLst/>
          </a:prstGeom>
        </p:spPr>
        <p:txBody>
          <a:bodyPr/>
          <a:lstStyle/>
          <a:p>
            <a:endParaRPr lang="en-US"/>
          </a:p>
        </p:txBody>
      </p:sp>
      <p:sp>
        <p:nvSpPr>
          <p:cNvPr id="17" name="Picture Placeholder 13"/>
          <p:cNvSpPr>
            <a:spLocks noGrp="1"/>
          </p:cNvSpPr>
          <p:nvPr>
            <p:ph type="pic" sz="quarter" idx="12"/>
          </p:nvPr>
        </p:nvSpPr>
        <p:spPr>
          <a:xfrm>
            <a:off x="8019223" y="1723564"/>
            <a:ext cx="2357967" cy="2355851"/>
          </a:xfrm>
          <a:prstGeom prst="ellipse">
            <a:avLst/>
          </a:prstGeom>
        </p:spPr>
        <p:txBody>
          <a:bodyPr/>
          <a:lstStyle/>
          <a:p>
            <a:endParaRPr lang="en-US"/>
          </a:p>
        </p:txBody>
      </p:sp>
      <p:sp>
        <p:nvSpPr>
          <p:cNvPr id="13" name="Picture Placeholder 13"/>
          <p:cNvSpPr>
            <a:spLocks noGrp="1"/>
          </p:cNvSpPr>
          <p:nvPr>
            <p:ph type="pic" sz="quarter" idx="13"/>
          </p:nvPr>
        </p:nvSpPr>
        <p:spPr>
          <a:xfrm>
            <a:off x="3408155" y="3836203"/>
            <a:ext cx="2357967" cy="2355851"/>
          </a:xfrm>
          <a:prstGeom prst="ellipse">
            <a:avLst/>
          </a:prstGeom>
        </p:spPr>
        <p:txBody>
          <a:bodyPr/>
          <a:lstStyle/>
          <a:p>
            <a:endParaRPr lang="en-US"/>
          </a:p>
        </p:txBody>
      </p:sp>
      <p:sp>
        <p:nvSpPr>
          <p:cNvPr id="16" name="Picture Placeholder 13"/>
          <p:cNvSpPr>
            <a:spLocks noGrp="1"/>
          </p:cNvSpPr>
          <p:nvPr>
            <p:ph type="pic" sz="quarter" idx="14"/>
          </p:nvPr>
        </p:nvSpPr>
        <p:spPr>
          <a:xfrm>
            <a:off x="6511975" y="3836203"/>
            <a:ext cx="2357967" cy="2355851"/>
          </a:xfrm>
          <a:prstGeom prst="ellipse">
            <a:avLst/>
          </a:prstGeom>
        </p:spPr>
        <p:txBody>
          <a:bodyPr/>
          <a:lstStyle/>
          <a:p>
            <a:endParaRPr lang="en-US"/>
          </a:p>
        </p:txBody>
      </p:sp>
      <p:sp>
        <p:nvSpPr>
          <p:cNvPr id="18" name="Slide Number Placeholder 5"/>
          <p:cNvSpPr>
            <a:spLocks noGrp="1"/>
          </p:cNvSpPr>
          <p:nvPr>
            <p:ph type="sldNum" sz="quarter" idx="4"/>
          </p:nvPr>
        </p:nvSpPr>
        <p:spPr>
          <a:xfrm>
            <a:off x="11453402" y="216935"/>
            <a:ext cx="412351" cy="307688"/>
          </a:xfrm>
          <a:prstGeom prst="rect">
            <a:avLst/>
          </a:prstGeom>
          <a:solidFill>
            <a:schemeClr val="bg2"/>
          </a:solidFill>
        </p:spPr>
        <p:txBody>
          <a:bodyPr vert="horz" lIns="0" tIns="71044" rIns="0" bIns="71044" rtlCol="0" anchor="ctr">
            <a:spAutoFit/>
          </a:bodyPr>
          <a:lstStyle>
            <a:lvl1pPr algn="ctr">
              <a:defRPr sz="1067">
                <a:ln>
                  <a:noFill/>
                </a:ln>
                <a:solidFill>
                  <a:schemeClr val="bg1"/>
                </a:solidFill>
                <a:latin typeface="Open Sans"/>
                <a:cs typeface="Open Sans"/>
              </a:defRPr>
            </a:lvl1pPr>
          </a:lstStyle>
          <a:p>
            <a:fld id="{C9468CE9-3F3D-1446-A027-4B4CDD3883B0}" type="slidenum">
              <a:rPr lang="en-US" smtClean="0">
                <a:solidFill>
                  <a:srgbClr val="D1DAE0"/>
                </a:solidFill>
              </a:rPr>
              <a:pPr/>
              <a:t>‹#›</a:t>
            </a:fld>
            <a:endParaRPr lang="en-US">
              <a:solidFill>
                <a:srgbClr val="D1DAE0"/>
              </a:solidFill>
            </a:endParaRPr>
          </a:p>
        </p:txBody>
      </p:sp>
    </p:spTree>
    <p:extLst>
      <p:ext uri="{BB962C8B-B14F-4D97-AF65-F5344CB8AC3E}">
        <p14:creationId xmlns:p14="http://schemas.microsoft.com/office/powerpoint/2010/main" val="312029870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Portfolio 2">
    <p:spTree>
      <p:nvGrpSpPr>
        <p:cNvPr id="1" name=""/>
        <p:cNvGrpSpPr/>
        <p:nvPr/>
      </p:nvGrpSpPr>
      <p:grpSpPr>
        <a:xfrm>
          <a:off x="0" y="0"/>
          <a:ext cx="0" cy="0"/>
          <a:chOff x="0" y="0"/>
          <a:chExt cx="0" cy="0"/>
        </a:xfrm>
      </p:grpSpPr>
    </p:spTree>
    <p:extLst>
      <p:ext uri="{BB962C8B-B14F-4D97-AF65-F5344CB8AC3E}">
        <p14:creationId xmlns:p14="http://schemas.microsoft.com/office/powerpoint/2010/main" val="426841646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Portfolio 3">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135941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One Project Sample">
    <p:spTree>
      <p:nvGrpSpPr>
        <p:cNvPr id="1" name=""/>
        <p:cNvGrpSpPr/>
        <p:nvPr/>
      </p:nvGrpSpPr>
      <p:grpSpPr>
        <a:xfrm>
          <a:off x="0" y="0"/>
          <a:ext cx="0" cy="0"/>
          <a:chOff x="0" y="0"/>
          <a:chExt cx="0" cy="0"/>
        </a:xfrm>
      </p:grpSpPr>
    </p:spTree>
    <p:extLst>
      <p:ext uri="{BB962C8B-B14F-4D97-AF65-F5344CB8AC3E}">
        <p14:creationId xmlns:p14="http://schemas.microsoft.com/office/powerpoint/2010/main" val="346360408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8_Section Head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4069698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B80EC60-00CF-4992-BC92-86D1B8191FF0}" type="datetimeFigureOut">
              <a:rPr lang="en-AU" smtClean="0"/>
              <a:t>13/07/2020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3A9CDC5B-E24F-4BCE-BA16-20409948B551}" type="slidenum">
              <a:rPr lang="en-AU" smtClean="0"/>
              <a:t>‹#›</a:t>
            </a:fld>
            <a:endParaRPr lang="en-AU"/>
          </a:p>
        </p:txBody>
      </p:sp>
    </p:spTree>
    <p:extLst>
      <p:ext uri="{BB962C8B-B14F-4D97-AF65-F5344CB8AC3E}">
        <p14:creationId xmlns:p14="http://schemas.microsoft.com/office/powerpoint/2010/main" val="365300186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iPhone 6 White">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143228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iPad Air">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362583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Macboo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755591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Desktop">
    <p:spTree>
      <p:nvGrpSpPr>
        <p:cNvPr id="1" name=""/>
        <p:cNvGrpSpPr/>
        <p:nvPr/>
      </p:nvGrpSpPr>
      <p:grpSpPr>
        <a:xfrm>
          <a:off x="0" y="0"/>
          <a:ext cx="0" cy="0"/>
          <a:chOff x="0" y="0"/>
          <a:chExt cx="0" cy="0"/>
        </a:xfrm>
      </p:grpSpPr>
    </p:spTree>
    <p:extLst>
      <p:ext uri="{BB962C8B-B14F-4D97-AF65-F5344CB8AC3E}">
        <p14:creationId xmlns:p14="http://schemas.microsoft.com/office/powerpoint/2010/main" val="31411373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Contact Us">
    <p:spTree>
      <p:nvGrpSpPr>
        <p:cNvPr id="1" name=""/>
        <p:cNvGrpSpPr/>
        <p:nvPr/>
      </p:nvGrpSpPr>
      <p:grpSpPr>
        <a:xfrm>
          <a:off x="0" y="0"/>
          <a:ext cx="0" cy="0"/>
          <a:chOff x="0" y="0"/>
          <a:chExt cx="0" cy="0"/>
        </a:xfrm>
      </p:grpSpPr>
    </p:spTree>
    <p:extLst>
      <p:ext uri="{BB962C8B-B14F-4D97-AF65-F5344CB8AC3E}">
        <p14:creationId xmlns:p14="http://schemas.microsoft.com/office/powerpoint/2010/main" val="12225302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997566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80EC60-00CF-4992-BC92-86D1B8191FF0}" type="datetimeFigureOut">
              <a:rPr lang="en-AU" smtClean="0"/>
              <a:t>13/07/2020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A9CDC5B-E24F-4BCE-BA16-20409948B551}" type="slidenum">
              <a:rPr lang="en-AU" smtClean="0"/>
              <a:t>‹#›</a:t>
            </a:fld>
            <a:endParaRPr lang="en-AU"/>
          </a:p>
        </p:txBody>
      </p:sp>
    </p:spTree>
    <p:extLst>
      <p:ext uri="{BB962C8B-B14F-4D97-AF65-F5344CB8AC3E}">
        <p14:creationId xmlns:p14="http://schemas.microsoft.com/office/powerpoint/2010/main" val="2617936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B80EC60-00CF-4992-BC92-86D1B8191FF0}" type="datetimeFigureOut">
              <a:rPr lang="en-AU" smtClean="0"/>
              <a:t>13/07/2020</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3A9CDC5B-E24F-4BCE-BA16-20409948B551}" type="slidenum">
              <a:rPr lang="en-AU" smtClean="0"/>
              <a:t>‹#›</a:t>
            </a:fld>
            <a:endParaRPr lang="en-AU"/>
          </a:p>
        </p:txBody>
      </p:sp>
    </p:spTree>
    <p:extLst>
      <p:ext uri="{BB962C8B-B14F-4D97-AF65-F5344CB8AC3E}">
        <p14:creationId xmlns:p14="http://schemas.microsoft.com/office/powerpoint/2010/main" val="3410336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B80EC60-00CF-4992-BC92-86D1B8191FF0}" type="datetimeFigureOut">
              <a:rPr lang="en-AU" smtClean="0"/>
              <a:t>13/07/2020</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3A9CDC5B-E24F-4BCE-BA16-20409948B551}" type="slidenum">
              <a:rPr lang="en-AU" smtClean="0"/>
              <a:t>‹#›</a:t>
            </a:fld>
            <a:endParaRPr lang="en-AU"/>
          </a:p>
        </p:txBody>
      </p:sp>
    </p:spTree>
    <p:extLst>
      <p:ext uri="{BB962C8B-B14F-4D97-AF65-F5344CB8AC3E}">
        <p14:creationId xmlns:p14="http://schemas.microsoft.com/office/powerpoint/2010/main" val="1932462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80EC60-00CF-4992-BC92-86D1B8191FF0}" type="datetimeFigureOut">
              <a:rPr lang="en-AU" smtClean="0"/>
              <a:t>13/07/2020</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3A9CDC5B-E24F-4BCE-BA16-20409948B551}" type="slidenum">
              <a:rPr lang="en-AU" smtClean="0"/>
              <a:t>‹#›</a:t>
            </a:fld>
            <a:endParaRPr lang="en-AU"/>
          </a:p>
        </p:txBody>
      </p:sp>
    </p:spTree>
    <p:extLst>
      <p:ext uri="{BB962C8B-B14F-4D97-AF65-F5344CB8AC3E}">
        <p14:creationId xmlns:p14="http://schemas.microsoft.com/office/powerpoint/2010/main" val="2493794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B80EC60-00CF-4992-BC92-86D1B8191FF0}" type="datetimeFigureOut">
              <a:rPr lang="en-AU" smtClean="0"/>
              <a:t>13/07/2020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A9CDC5B-E24F-4BCE-BA16-20409948B551}" type="slidenum">
              <a:rPr lang="en-AU" smtClean="0"/>
              <a:t>‹#›</a:t>
            </a:fld>
            <a:endParaRPr lang="en-AU"/>
          </a:p>
        </p:txBody>
      </p:sp>
    </p:spTree>
    <p:extLst>
      <p:ext uri="{BB962C8B-B14F-4D97-AF65-F5344CB8AC3E}">
        <p14:creationId xmlns:p14="http://schemas.microsoft.com/office/powerpoint/2010/main" val="2432847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B80EC60-00CF-4992-BC92-86D1B8191FF0}" type="datetimeFigureOut">
              <a:rPr lang="en-AU" smtClean="0"/>
              <a:t>13/07/2020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3A9CDC5B-E24F-4BCE-BA16-20409948B551}" type="slidenum">
              <a:rPr lang="en-AU" smtClean="0"/>
              <a:t>‹#›</a:t>
            </a:fld>
            <a:endParaRPr lang="en-AU"/>
          </a:p>
        </p:txBody>
      </p:sp>
    </p:spTree>
    <p:extLst>
      <p:ext uri="{BB962C8B-B14F-4D97-AF65-F5344CB8AC3E}">
        <p14:creationId xmlns:p14="http://schemas.microsoft.com/office/powerpoint/2010/main" val="4167194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C21303-AC27-4134-B3C1-CF57CB6914E9}" type="datetimeFigureOut">
              <a:rPr lang="en-AU" smtClean="0"/>
              <a:t>13/07/2020</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563862"/>
            <a:fld id="{C9468CE9-3F3D-1446-A027-4B4CDD3883B0}" type="slidenum">
              <a:rPr lang="en-US" smtClean="0">
                <a:solidFill>
                  <a:srgbClr val="0E2A45"/>
                </a:solidFill>
              </a:rPr>
              <a:pPr defTabSz="563862"/>
              <a:t>‹#›</a:t>
            </a:fld>
            <a:endParaRPr lang="en-US" dirty="0">
              <a:solidFill>
                <a:srgbClr val="0E2A45"/>
              </a:solidFill>
            </a:endParaRPr>
          </a:p>
        </p:txBody>
      </p:sp>
    </p:spTree>
    <p:extLst>
      <p:ext uri="{BB962C8B-B14F-4D97-AF65-F5344CB8AC3E}">
        <p14:creationId xmlns:p14="http://schemas.microsoft.com/office/powerpoint/2010/main" val="2298517923"/>
      </p:ext>
    </p:extLst>
  </p:cSld>
  <p:clrMap bg1="lt1" tx1="dk1" bg2="lt2" tx2="dk2" accent1="accent1" accent2="accent2" accent3="accent3" accent4="accent4" accent5="accent5" accent6="accent6" hlink="hlink" folHlink="folHlink"/>
  <p:sldLayoutIdLst>
    <p:sldLayoutId id="2147483818" r:id="rId1"/>
    <p:sldLayoutId id="2147483819" r:id="rId2"/>
    <p:sldLayoutId id="2147483820" r:id="rId3"/>
    <p:sldLayoutId id="2147483821" r:id="rId4"/>
    <p:sldLayoutId id="2147483822" r:id="rId5"/>
    <p:sldLayoutId id="2147483823" r:id="rId6"/>
    <p:sldLayoutId id="2147483824" r:id="rId7"/>
    <p:sldLayoutId id="2147483825" r:id="rId8"/>
    <p:sldLayoutId id="2147483826" r:id="rId9"/>
    <p:sldLayoutId id="2147483827" r:id="rId10"/>
    <p:sldLayoutId id="2147483828" r:id="rId11"/>
    <p:sldLayoutId id="2147483830" r:id="rId12"/>
    <p:sldLayoutId id="2147483831" r:id="rId13"/>
    <p:sldLayoutId id="2147483663" r:id="rId14"/>
    <p:sldLayoutId id="2147483664" r:id="rId15"/>
    <p:sldLayoutId id="2147483665" r:id="rId16"/>
    <p:sldLayoutId id="2147483667" r:id="rId17"/>
    <p:sldLayoutId id="2147483668" r:id="rId18"/>
    <p:sldLayoutId id="2147483669" r:id="rId19"/>
    <p:sldLayoutId id="2147483671" r:id="rId20"/>
    <p:sldLayoutId id="2147483672" r:id="rId21"/>
    <p:sldLayoutId id="2147483673" r:id="rId22"/>
    <p:sldLayoutId id="2147483674" r:id="rId23"/>
    <p:sldLayoutId id="2147483675" r:id="rId24"/>
    <p:sldLayoutId id="2147483676" r:id="rId25"/>
    <p:sldLayoutId id="2147483677" r:id="rId26"/>
    <p:sldLayoutId id="2147483678" r:id="rId27"/>
    <p:sldLayoutId id="2147483679" r:id="rId28"/>
    <p:sldLayoutId id="2147483680" r:id="rId29"/>
    <p:sldLayoutId id="2147483681" r:id="rId30"/>
    <p:sldLayoutId id="2147483682" r:id="rId31"/>
    <p:sldLayoutId id="2147483683" r:id="rId32"/>
    <p:sldLayoutId id="2147483684" r:id="rId33"/>
    <p:sldLayoutId id="2147483685" r:id="rId34"/>
    <p:sldLayoutId id="2147483687" r:id="rId35"/>
  </p:sldLayoutIdLst>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8" Type="http://schemas.openxmlformats.org/officeDocument/2006/relationships/hyperlink" Target="https://www.esafety.gov.au/" TargetMode="External"/><Relationship Id="rId3" Type="http://schemas.openxmlformats.org/officeDocument/2006/relationships/hyperlink" Target="https://ccyp.vic.gov.au/" TargetMode="External"/><Relationship Id="rId7" Type="http://schemas.openxmlformats.org/officeDocument/2006/relationships/hyperlink" Target="http://www.childwise.org.au/" TargetMode="External"/><Relationship Id="rId2" Type="http://schemas.openxmlformats.org/officeDocument/2006/relationships/notesSlide" Target="../notesSlides/notesSlide14.xml"/><Relationship Id="rId1" Type="http://schemas.openxmlformats.org/officeDocument/2006/relationships/slideLayout" Target="../slideLayouts/slideLayout12.xml"/><Relationship Id="rId6" Type="http://schemas.openxmlformats.org/officeDocument/2006/relationships/hyperlink" Target="https://www.communitydirectors.com.au/childsafetytoolkit" TargetMode="External"/><Relationship Id="rId5" Type="http://schemas.openxmlformats.org/officeDocument/2006/relationships/hyperlink" Target="https://www.cfecfw.asn.au/" TargetMode="External"/><Relationship Id="rId10" Type="http://schemas.openxmlformats.org/officeDocument/2006/relationships/hyperlink" Target="https://vicsport.com.au/child-safe-standards" TargetMode="External"/><Relationship Id="rId4" Type="http://schemas.openxmlformats.org/officeDocument/2006/relationships/hyperlink" Target="https://www.childhood.org.au/" TargetMode="External"/><Relationship Id="rId9" Type="http://schemas.openxmlformats.org/officeDocument/2006/relationships/hyperlink" Target="http://www.acu.edu.au/about_acu/faculties,_institutes_and_centres/centres/institute_of_child_protection_studies/kids_central_toolkit"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3"/>
          <p:cNvSpPr>
            <a:spLocks noGrp="1"/>
          </p:cNvSpPr>
          <p:nvPr>
            <p:ph type="title"/>
          </p:nvPr>
        </p:nvSpPr>
        <p:spPr>
          <a:xfrm>
            <a:off x="781052" y="275167"/>
            <a:ext cx="10519833" cy="984251"/>
          </a:xfrm>
        </p:spPr>
        <p:txBody>
          <a:bodyPr/>
          <a:lstStyle/>
          <a:p>
            <a:r>
              <a:rPr lang="en-US" altLang="en-US" dirty="0">
                <a:solidFill>
                  <a:schemeClr val="bg1"/>
                </a:solidFill>
                <a:latin typeface="Calibri" panose="020F0502020204030204" pitchFamily="34" charset="0"/>
                <a:cs typeface="Calibri" panose="020F0502020204030204" pitchFamily="34" charset="0"/>
              </a:rPr>
              <a:t>Outline for this session</a:t>
            </a:r>
          </a:p>
        </p:txBody>
      </p:sp>
      <p:sp>
        <p:nvSpPr>
          <p:cNvPr id="30723" name="Text Placeholder 14"/>
          <p:cNvSpPr>
            <a:spLocks noGrp="1"/>
          </p:cNvSpPr>
          <p:nvPr>
            <p:ph type="body" sz="quarter" idx="10"/>
          </p:nvPr>
        </p:nvSpPr>
        <p:spPr>
          <a:xfrm>
            <a:off x="781052" y="1583871"/>
            <a:ext cx="10580913" cy="5274129"/>
          </a:xfrm>
        </p:spPr>
        <p:txBody>
          <a:bodyPr>
            <a:normAutofit/>
          </a:bodyPr>
          <a:lstStyle/>
          <a:p>
            <a:pPr>
              <a:spcAft>
                <a:spcPts val="1600"/>
              </a:spcAft>
            </a:pPr>
            <a:r>
              <a:rPr lang="en-AU" altLang="en-US" dirty="0">
                <a:latin typeface="Calibri" panose="020F0502020204030204" pitchFamily="34" charset="0"/>
                <a:ea typeface="MS PGothic" panose="020B0600070205080204" pitchFamily="34" charset="-128"/>
              </a:rPr>
              <a:t>Why are things changing?</a:t>
            </a:r>
          </a:p>
          <a:p>
            <a:pPr>
              <a:spcAft>
                <a:spcPts val="1600"/>
              </a:spcAft>
            </a:pPr>
            <a:r>
              <a:rPr lang="en-AU" altLang="en-US" dirty="0">
                <a:latin typeface="Calibri" panose="020F0502020204030204" pitchFamily="34" charset="0"/>
                <a:ea typeface="MS PGothic" panose="020B0600070205080204" pitchFamily="34" charset="-128"/>
              </a:rPr>
              <a:t>Criminal law changes </a:t>
            </a:r>
          </a:p>
          <a:p>
            <a:pPr lvl="1">
              <a:spcAft>
                <a:spcPts val="1600"/>
              </a:spcAft>
            </a:pPr>
            <a:r>
              <a:rPr lang="en-AU" altLang="en-US" dirty="0">
                <a:latin typeface="Calibri" panose="020F0502020204030204" pitchFamily="34" charset="0"/>
                <a:ea typeface="MS PGothic" panose="020B0600070205080204" pitchFamily="34" charset="-128"/>
              </a:rPr>
              <a:t>What does that mean at an operational level ?</a:t>
            </a:r>
          </a:p>
          <a:p>
            <a:pPr>
              <a:spcAft>
                <a:spcPts val="1600"/>
              </a:spcAft>
            </a:pPr>
            <a:r>
              <a:rPr lang="en-AU" altLang="en-US" dirty="0">
                <a:latin typeface="Calibri" panose="020F0502020204030204" pitchFamily="34" charset="0"/>
                <a:ea typeface="MS PGothic" panose="020B0600070205080204" pitchFamily="34" charset="-128"/>
              </a:rPr>
              <a:t>Child safe standards </a:t>
            </a:r>
          </a:p>
          <a:p>
            <a:pPr lvl="1">
              <a:spcAft>
                <a:spcPts val="1600"/>
              </a:spcAft>
            </a:pPr>
            <a:r>
              <a:rPr lang="en-AU" altLang="en-US" dirty="0">
                <a:latin typeface="Calibri" panose="020F0502020204030204" pitchFamily="34" charset="0"/>
                <a:ea typeface="MS PGothic" panose="020B0600070205080204" pitchFamily="34" charset="-128"/>
              </a:rPr>
              <a:t>Broad overview </a:t>
            </a:r>
          </a:p>
          <a:p>
            <a:pPr>
              <a:spcAft>
                <a:spcPts val="1600"/>
              </a:spcAft>
            </a:pPr>
            <a:r>
              <a:rPr lang="en-AU" altLang="en-US">
                <a:latin typeface="Calibri" panose="020F0502020204030204" pitchFamily="34" charset="0"/>
                <a:ea typeface="MS PGothic" panose="020B0600070205080204" pitchFamily="34" charset="-128"/>
              </a:rPr>
              <a:t>Next steps</a:t>
            </a:r>
          </a:p>
        </p:txBody>
      </p:sp>
    </p:spTree>
    <p:extLst>
      <p:ext uri="{BB962C8B-B14F-4D97-AF65-F5344CB8AC3E}">
        <p14:creationId xmlns:p14="http://schemas.microsoft.com/office/powerpoint/2010/main" val="1360949936"/>
      </p:ext>
    </p:extLst>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p:cNvSpPr txBox="1">
            <a:spLocks/>
          </p:cNvSpPr>
          <p:nvPr/>
        </p:nvSpPr>
        <p:spPr bwMode="auto">
          <a:xfrm>
            <a:off x="825500" y="1035051"/>
            <a:ext cx="10519833" cy="339986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rtlCol="0" anchor="t" anchorCtr="0" compatLnSpc="1">
            <a:prstTxWarp prst="textNoShape">
              <a:avLst/>
            </a:prstTxWarp>
            <a:noAutofit/>
          </a:bodyPr>
          <a:lstStyle>
            <a:lvl1pPr marL="0"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1pPr>
            <a:lvl2pPr marL="422907"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2pPr>
            <a:lvl3pPr marL="845814"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3pPr>
            <a:lvl4pPr marL="1268723"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4pPr>
            <a:lvl5pPr marL="1691629"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5pPr>
            <a:lvl6pPr marL="2325990" indent="-211454" algn="l" defTabSz="422907" rtl="0" eaLnBrk="1" latinLnBrk="0" hangingPunct="1">
              <a:spcBef>
                <a:spcPct val="20000"/>
              </a:spcBef>
              <a:buFont typeface="Arial"/>
              <a:buChar char="•"/>
              <a:defRPr sz="1900" kern="1200">
                <a:solidFill>
                  <a:schemeClr val="tx1"/>
                </a:solidFill>
                <a:latin typeface="+mn-lt"/>
                <a:ea typeface="+mn-ea"/>
                <a:cs typeface="+mn-cs"/>
              </a:defRPr>
            </a:lvl6pPr>
            <a:lvl7pPr marL="2748898" indent="-211454" algn="l" defTabSz="422907" rtl="0" eaLnBrk="1" latinLnBrk="0" hangingPunct="1">
              <a:spcBef>
                <a:spcPct val="20000"/>
              </a:spcBef>
              <a:buFont typeface="Arial"/>
              <a:buChar char="•"/>
              <a:defRPr sz="1900" kern="1200">
                <a:solidFill>
                  <a:schemeClr val="tx1"/>
                </a:solidFill>
                <a:latin typeface="+mn-lt"/>
                <a:ea typeface="+mn-ea"/>
                <a:cs typeface="+mn-cs"/>
              </a:defRPr>
            </a:lvl7pPr>
            <a:lvl8pPr marL="3171807" indent="-211454" algn="l" defTabSz="422907" rtl="0" eaLnBrk="1" latinLnBrk="0" hangingPunct="1">
              <a:spcBef>
                <a:spcPct val="20000"/>
              </a:spcBef>
              <a:buFont typeface="Arial"/>
              <a:buChar char="•"/>
              <a:defRPr sz="1900" kern="1200">
                <a:solidFill>
                  <a:schemeClr val="tx1"/>
                </a:solidFill>
                <a:latin typeface="+mn-lt"/>
                <a:ea typeface="+mn-ea"/>
                <a:cs typeface="+mn-cs"/>
              </a:defRPr>
            </a:lvl8pPr>
            <a:lvl9pPr marL="3594714" indent="-211454" algn="l" defTabSz="422907" rtl="0" eaLnBrk="1" latinLnBrk="0" hangingPunct="1">
              <a:spcBef>
                <a:spcPct val="20000"/>
              </a:spcBef>
              <a:buFont typeface="Arial"/>
              <a:buChar char="•"/>
              <a:defRPr sz="1900" kern="1200">
                <a:solidFill>
                  <a:schemeClr val="tx1"/>
                </a:solidFill>
                <a:latin typeface="+mn-lt"/>
                <a:ea typeface="+mn-ea"/>
                <a:cs typeface="+mn-cs"/>
              </a:defRPr>
            </a:lvl9pPr>
          </a:lstStyle>
          <a:p>
            <a:pPr algn="ctr" defTabSz="1219170">
              <a:lnSpc>
                <a:spcPct val="100000"/>
              </a:lnSpc>
              <a:spcBef>
                <a:spcPct val="0"/>
              </a:spcBef>
            </a:pPr>
            <a:r>
              <a:rPr lang="en-US" sz="4533" b="1" dirty="0">
                <a:solidFill>
                  <a:srgbClr val="FFFFFE"/>
                </a:solidFill>
              </a:rPr>
              <a:t>Standard 5: </a:t>
            </a:r>
            <a:br>
              <a:rPr lang="en-US" sz="4533" b="1" dirty="0">
                <a:solidFill>
                  <a:srgbClr val="FFFFFE"/>
                </a:solidFill>
              </a:rPr>
            </a:br>
            <a:r>
              <a:rPr lang="en-AU" sz="4533" b="1" dirty="0">
                <a:solidFill>
                  <a:srgbClr val="FFFFFE"/>
                </a:solidFill>
                <a:latin typeface="Calibri" charset="0"/>
                <a:ea typeface="ＭＳ Ｐゴシック" charset="0"/>
                <a:cs typeface="ＭＳ Ｐゴシック" charset="0"/>
              </a:rPr>
              <a:t>Organisations </a:t>
            </a:r>
            <a:r>
              <a:rPr lang="en-AU" altLang="en-US" sz="4800" b="1" dirty="0">
                <a:solidFill>
                  <a:srgbClr val="FFFFFF"/>
                </a:solidFill>
                <a:ea typeface="ＭＳ Ｐゴシック" pitchFamily="34" charset="-128"/>
              </a:rPr>
              <a:t>must have processes for responding to and reporting suspected child abuse</a:t>
            </a:r>
            <a:r>
              <a:rPr lang="en-AU" sz="4533" b="1" dirty="0">
                <a:solidFill>
                  <a:srgbClr val="FFFFFE"/>
                </a:solidFill>
                <a:latin typeface="Calibri" charset="0"/>
                <a:ea typeface="ＭＳ Ｐゴシック" charset="0"/>
                <a:cs typeface="ＭＳ Ｐゴシック" charset="0"/>
              </a:rPr>
              <a:t>. </a:t>
            </a:r>
            <a:endParaRPr lang="en-AU" sz="4533" b="1" dirty="0">
              <a:solidFill>
                <a:srgbClr val="FFFFFE"/>
              </a:solidFill>
              <a:latin typeface="Calibri" charset="0"/>
              <a:ea typeface="ＭＳ Ｐゴシック" charset="0"/>
            </a:endParaRPr>
          </a:p>
        </p:txBody>
      </p:sp>
      <p:sp>
        <p:nvSpPr>
          <p:cNvPr id="7" name="Content Placeholder 2"/>
          <p:cNvSpPr txBox="1">
            <a:spLocks/>
          </p:cNvSpPr>
          <p:nvPr/>
        </p:nvSpPr>
        <p:spPr bwMode="auto">
          <a:xfrm>
            <a:off x="1274034" y="4367391"/>
            <a:ext cx="9635868" cy="143681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2" spcCol="360000" rtlCol="0" anchor="t" anchorCtr="0" compatLnSpc="1">
            <a:prstTxWarp prst="textNoShape">
              <a:avLst/>
            </a:prstTxWarp>
            <a:noAutofit/>
          </a:bodyPr>
          <a:lstStyle>
            <a:lvl1pPr marL="0"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1pPr>
            <a:lvl2pPr marL="422907"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2pPr>
            <a:lvl3pPr marL="845814"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3pPr>
            <a:lvl4pPr marL="1268723"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4pPr>
            <a:lvl5pPr marL="1691629"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5pPr>
            <a:lvl6pPr marL="2325990" indent="-211454" algn="l" defTabSz="422907" rtl="0" eaLnBrk="1" latinLnBrk="0" hangingPunct="1">
              <a:spcBef>
                <a:spcPct val="20000"/>
              </a:spcBef>
              <a:buFont typeface="Arial"/>
              <a:buChar char="•"/>
              <a:defRPr sz="1900" kern="1200">
                <a:solidFill>
                  <a:schemeClr val="tx1"/>
                </a:solidFill>
                <a:latin typeface="+mn-lt"/>
                <a:ea typeface="+mn-ea"/>
                <a:cs typeface="+mn-cs"/>
              </a:defRPr>
            </a:lvl6pPr>
            <a:lvl7pPr marL="2748898" indent="-211454" algn="l" defTabSz="422907" rtl="0" eaLnBrk="1" latinLnBrk="0" hangingPunct="1">
              <a:spcBef>
                <a:spcPct val="20000"/>
              </a:spcBef>
              <a:buFont typeface="Arial"/>
              <a:buChar char="•"/>
              <a:defRPr sz="1900" kern="1200">
                <a:solidFill>
                  <a:schemeClr val="tx1"/>
                </a:solidFill>
                <a:latin typeface="+mn-lt"/>
                <a:ea typeface="+mn-ea"/>
                <a:cs typeface="+mn-cs"/>
              </a:defRPr>
            </a:lvl7pPr>
            <a:lvl8pPr marL="3171807" indent="-211454" algn="l" defTabSz="422907" rtl="0" eaLnBrk="1" latinLnBrk="0" hangingPunct="1">
              <a:spcBef>
                <a:spcPct val="20000"/>
              </a:spcBef>
              <a:buFont typeface="Arial"/>
              <a:buChar char="•"/>
              <a:defRPr sz="1900" kern="1200">
                <a:solidFill>
                  <a:schemeClr val="tx1"/>
                </a:solidFill>
                <a:latin typeface="+mn-lt"/>
                <a:ea typeface="+mn-ea"/>
                <a:cs typeface="+mn-cs"/>
              </a:defRPr>
            </a:lvl8pPr>
            <a:lvl9pPr marL="3594714" indent="-211454" algn="l" defTabSz="422907" rtl="0" eaLnBrk="1" latinLnBrk="0" hangingPunct="1">
              <a:spcBef>
                <a:spcPct val="20000"/>
              </a:spcBef>
              <a:buFont typeface="Arial"/>
              <a:buChar char="•"/>
              <a:defRPr sz="1900" kern="1200">
                <a:solidFill>
                  <a:schemeClr val="tx1"/>
                </a:solidFill>
                <a:latin typeface="+mn-lt"/>
                <a:ea typeface="+mn-ea"/>
                <a:cs typeface="+mn-cs"/>
              </a:defRPr>
            </a:lvl9pPr>
          </a:lstStyle>
          <a:p>
            <a:pPr algn="ctr" defTabSz="1219170">
              <a:lnSpc>
                <a:spcPct val="100000"/>
              </a:lnSpc>
              <a:spcAft>
                <a:spcPts val="800"/>
              </a:spcAft>
              <a:defRPr/>
            </a:pPr>
            <a:r>
              <a:rPr lang="en-AU" altLang="en-US" sz="2133" dirty="0">
                <a:solidFill>
                  <a:srgbClr val="FFFFFF"/>
                </a:solidFill>
                <a:ea typeface="ＭＳ Ｐゴシック" pitchFamily="34" charset="-128"/>
              </a:rPr>
              <a:t>Ensure a </a:t>
            </a:r>
            <a:r>
              <a:rPr lang="en-AU" altLang="en-US" sz="2133" b="1" dirty="0">
                <a:solidFill>
                  <a:srgbClr val="FFFFFF"/>
                </a:solidFill>
                <a:ea typeface="ＭＳ Ｐゴシック" pitchFamily="34" charset="-128"/>
              </a:rPr>
              <a:t>supportive environment  </a:t>
            </a:r>
            <a:br>
              <a:rPr lang="en-AU" altLang="en-US" sz="2133" b="1" dirty="0">
                <a:solidFill>
                  <a:srgbClr val="FFFFFF"/>
                </a:solidFill>
                <a:ea typeface="ＭＳ Ｐゴシック" pitchFamily="34" charset="-128"/>
              </a:rPr>
            </a:br>
            <a:r>
              <a:rPr lang="en-AU" altLang="en-US" sz="2133" dirty="0">
                <a:solidFill>
                  <a:srgbClr val="FFFFFF"/>
                </a:solidFill>
                <a:ea typeface="ＭＳ Ｐゴシック" pitchFamily="34" charset="-128"/>
              </a:rPr>
              <a:t>for staff, children and families who report allegations of abuse or child safety concerns.</a:t>
            </a:r>
          </a:p>
          <a:p>
            <a:pPr algn="ctr" defTabSz="1219170">
              <a:lnSpc>
                <a:spcPct val="80000"/>
              </a:lnSpc>
              <a:spcAft>
                <a:spcPts val="800"/>
              </a:spcAft>
              <a:defRPr/>
            </a:pPr>
            <a:r>
              <a:rPr lang="en-AU" altLang="en-US" sz="2133" dirty="0">
                <a:solidFill>
                  <a:srgbClr val="FFFFFF"/>
                </a:solidFill>
                <a:ea typeface="ＭＳ Ｐゴシック" pitchFamily="34" charset="-128"/>
              </a:rPr>
              <a:t>Ensure </a:t>
            </a:r>
            <a:r>
              <a:rPr lang="en-AU" altLang="en-US" sz="2133" b="1" dirty="0">
                <a:solidFill>
                  <a:srgbClr val="FFFFFF"/>
                </a:solidFill>
                <a:ea typeface="ＭＳ Ｐゴシック" pitchFamily="34" charset="-128"/>
              </a:rPr>
              <a:t>child safety is the priority </a:t>
            </a:r>
            <a:r>
              <a:rPr lang="en-AU" altLang="en-US" sz="2133" dirty="0">
                <a:solidFill>
                  <a:srgbClr val="FFFFFF"/>
                </a:solidFill>
                <a:ea typeface="ＭＳ Ｐゴシック" pitchFamily="34" charset="-128"/>
              </a:rPr>
              <a:t>and respond accordingly </a:t>
            </a:r>
            <a:r>
              <a:rPr lang="en-AU" altLang="en-US" sz="2133" dirty="0" err="1">
                <a:solidFill>
                  <a:srgbClr val="FFFFFF"/>
                </a:solidFill>
                <a:ea typeface="ＭＳ Ｐゴシック" pitchFamily="34" charset="-128"/>
              </a:rPr>
              <a:t>ie</a:t>
            </a:r>
            <a:r>
              <a:rPr lang="en-AU" altLang="en-US" sz="2133" dirty="0">
                <a:solidFill>
                  <a:srgbClr val="FFFFFF"/>
                </a:solidFill>
                <a:ea typeface="ＭＳ Ｐゴシック" pitchFamily="34" charset="-128"/>
              </a:rPr>
              <a:t> suspend alleged perpetrator or arrange alternate duties with no contact with children.</a:t>
            </a:r>
          </a:p>
        </p:txBody>
      </p:sp>
    </p:spTree>
    <p:extLst>
      <p:ext uri="{BB962C8B-B14F-4D97-AF65-F5344CB8AC3E}">
        <p14:creationId xmlns:p14="http://schemas.microsoft.com/office/powerpoint/2010/main" val="13351496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825500" y="1049765"/>
            <a:ext cx="10519833" cy="322489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rtlCol="0" anchor="t" anchorCtr="0" compatLnSpc="1">
            <a:prstTxWarp prst="textNoShape">
              <a:avLst/>
            </a:prstTxWarp>
            <a:noAutofit/>
          </a:bodyPr>
          <a:lstStyle>
            <a:lvl1pPr marL="0"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1pPr>
            <a:lvl2pPr marL="422907"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2pPr>
            <a:lvl3pPr marL="845814"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3pPr>
            <a:lvl4pPr marL="1268723"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4pPr>
            <a:lvl5pPr marL="1691629"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5pPr>
            <a:lvl6pPr marL="2325990" indent="-211454" algn="l" defTabSz="422907" rtl="0" eaLnBrk="1" latinLnBrk="0" hangingPunct="1">
              <a:spcBef>
                <a:spcPct val="20000"/>
              </a:spcBef>
              <a:buFont typeface="Arial"/>
              <a:buChar char="•"/>
              <a:defRPr sz="1900" kern="1200">
                <a:solidFill>
                  <a:schemeClr val="tx1"/>
                </a:solidFill>
                <a:latin typeface="+mn-lt"/>
                <a:ea typeface="+mn-ea"/>
                <a:cs typeface="+mn-cs"/>
              </a:defRPr>
            </a:lvl6pPr>
            <a:lvl7pPr marL="2748898" indent="-211454" algn="l" defTabSz="422907" rtl="0" eaLnBrk="1" latinLnBrk="0" hangingPunct="1">
              <a:spcBef>
                <a:spcPct val="20000"/>
              </a:spcBef>
              <a:buFont typeface="Arial"/>
              <a:buChar char="•"/>
              <a:defRPr sz="1900" kern="1200">
                <a:solidFill>
                  <a:schemeClr val="tx1"/>
                </a:solidFill>
                <a:latin typeface="+mn-lt"/>
                <a:ea typeface="+mn-ea"/>
                <a:cs typeface="+mn-cs"/>
              </a:defRPr>
            </a:lvl7pPr>
            <a:lvl8pPr marL="3171807" indent="-211454" algn="l" defTabSz="422907" rtl="0" eaLnBrk="1" latinLnBrk="0" hangingPunct="1">
              <a:spcBef>
                <a:spcPct val="20000"/>
              </a:spcBef>
              <a:buFont typeface="Arial"/>
              <a:buChar char="•"/>
              <a:defRPr sz="1900" kern="1200">
                <a:solidFill>
                  <a:schemeClr val="tx1"/>
                </a:solidFill>
                <a:latin typeface="+mn-lt"/>
                <a:ea typeface="+mn-ea"/>
                <a:cs typeface="+mn-cs"/>
              </a:defRPr>
            </a:lvl8pPr>
            <a:lvl9pPr marL="3594714" indent="-211454" algn="l" defTabSz="422907" rtl="0" eaLnBrk="1" latinLnBrk="0" hangingPunct="1">
              <a:spcBef>
                <a:spcPct val="20000"/>
              </a:spcBef>
              <a:buFont typeface="Arial"/>
              <a:buChar char="•"/>
              <a:defRPr sz="1900" kern="1200">
                <a:solidFill>
                  <a:schemeClr val="tx1"/>
                </a:solidFill>
                <a:latin typeface="+mn-lt"/>
                <a:ea typeface="+mn-ea"/>
                <a:cs typeface="+mn-cs"/>
              </a:defRPr>
            </a:lvl9pPr>
          </a:lstStyle>
          <a:p>
            <a:pPr algn="ctr" defTabSz="1219170">
              <a:lnSpc>
                <a:spcPct val="100000"/>
              </a:lnSpc>
            </a:pPr>
            <a:r>
              <a:rPr lang="en-US" sz="4533" b="1" dirty="0">
                <a:solidFill>
                  <a:srgbClr val="FFFFFE"/>
                </a:solidFill>
              </a:rPr>
              <a:t>Standard 6: </a:t>
            </a:r>
            <a:br>
              <a:rPr lang="en-US" sz="4533" b="1" dirty="0">
                <a:solidFill>
                  <a:srgbClr val="FFFFFE"/>
                </a:solidFill>
              </a:rPr>
            </a:br>
            <a:r>
              <a:rPr lang="en-AU" sz="4800" b="1" dirty="0">
                <a:solidFill>
                  <a:srgbClr val="FFFFFF"/>
                </a:solidFill>
                <a:latin typeface="Calibri" charset="0"/>
                <a:ea typeface="ＭＳ Ｐゴシック" charset="0"/>
                <a:cs typeface="ＭＳ Ｐゴシック" charset="0"/>
              </a:rPr>
              <a:t>Organisations must have strategies to identify and reduce or remove the risk of child abuse.</a:t>
            </a:r>
            <a:endParaRPr lang="en-AU" sz="4800" dirty="0">
              <a:solidFill>
                <a:srgbClr val="FFFFFF"/>
              </a:solidFill>
              <a:latin typeface="Calibri" charset="0"/>
              <a:ea typeface="ＭＳ Ｐゴシック" charset="0"/>
              <a:cs typeface="ＭＳ Ｐゴシック" charset="0"/>
            </a:endParaRPr>
          </a:p>
        </p:txBody>
      </p:sp>
      <p:sp>
        <p:nvSpPr>
          <p:cNvPr id="8" name="Content Placeholder 2"/>
          <p:cNvSpPr txBox="1">
            <a:spLocks/>
          </p:cNvSpPr>
          <p:nvPr/>
        </p:nvSpPr>
        <p:spPr bwMode="auto">
          <a:xfrm>
            <a:off x="1274034" y="5241269"/>
            <a:ext cx="9635868" cy="75645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spcCol="360000" rtlCol="0" anchor="t" anchorCtr="0" compatLnSpc="1">
            <a:prstTxWarp prst="textNoShape">
              <a:avLst/>
            </a:prstTxWarp>
            <a:noAutofit/>
          </a:bodyPr>
          <a:lstStyle>
            <a:lvl1pPr marL="0"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1pPr>
            <a:lvl2pPr marL="422907"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2pPr>
            <a:lvl3pPr marL="845814"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3pPr>
            <a:lvl4pPr marL="1268723"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4pPr>
            <a:lvl5pPr marL="1691629"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5pPr>
            <a:lvl6pPr marL="2325990" indent="-211454" algn="l" defTabSz="422907" rtl="0" eaLnBrk="1" latinLnBrk="0" hangingPunct="1">
              <a:spcBef>
                <a:spcPct val="20000"/>
              </a:spcBef>
              <a:buFont typeface="Arial"/>
              <a:buChar char="•"/>
              <a:defRPr sz="1900" kern="1200">
                <a:solidFill>
                  <a:schemeClr val="tx1"/>
                </a:solidFill>
                <a:latin typeface="+mn-lt"/>
                <a:ea typeface="+mn-ea"/>
                <a:cs typeface="+mn-cs"/>
              </a:defRPr>
            </a:lvl6pPr>
            <a:lvl7pPr marL="2748898" indent="-211454" algn="l" defTabSz="422907" rtl="0" eaLnBrk="1" latinLnBrk="0" hangingPunct="1">
              <a:spcBef>
                <a:spcPct val="20000"/>
              </a:spcBef>
              <a:buFont typeface="Arial"/>
              <a:buChar char="•"/>
              <a:defRPr sz="1900" kern="1200">
                <a:solidFill>
                  <a:schemeClr val="tx1"/>
                </a:solidFill>
                <a:latin typeface="+mn-lt"/>
                <a:ea typeface="+mn-ea"/>
                <a:cs typeface="+mn-cs"/>
              </a:defRPr>
            </a:lvl7pPr>
            <a:lvl8pPr marL="3171807" indent="-211454" algn="l" defTabSz="422907" rtl="0" eaLnBrk="1" latinLnBrk="0" hangingPunct="1">
              <a:spcBef>
                <a:spcPct val="20000"/>
              </a:spcBef>
              <a:buFont typeface="Arial"/>
              <a:buChar char="•"/>
              <a:defRPr sz="1900" kern="1200">
                <a:solidFill>
                  <a:schemeClr val="tx1"/>
                </a:solidFill>
                <a:latin typeface="+mn-lt"/>
                <a:ea typeface="+mn-ea"/>
                <a:cs typeface="+mn-cs"/>
              </a:defRPr>
            </a:lvl8pPr>
            <a:lvl9pPr marL="3594714" indent="-211454" algn="l" defTabSz="422907" rtl="0" eaLnBrk="1" latinLnBrk="0" hangingPunct="1">
              <a:spcBef>
                <a:spcPct val="20000"/>
              </a:spcBef>
              <a:buFont typeface="Arial"/>
              <a:buChar char="•"/>
              <a:defRPr sz="1900" kern="1200">
                <a:solidFill>
                  <a:schemeClr val="tx1"/>
                </a:solidFill>
                <a:latin typeface="+mn-lt"/>
                <a:ea typeface="+mn-ea"/>
                <a:cs typeface="+mn-cs"/>
              </a:defRPr>
            </a:lvl9pPr>
          </a:lstStyle>
          <a:p>
            <a:pPr algn="ctr" defTabSz="1219170">
              <a:lnSpc>
                <a:spcPct val="100000"/>
              </a:lnSpc>
              <a:spcBef>
                <a:spcPct val="0"/>
              </a:spcBef>
            </a:pPr>
            <a:r>
              <a:rPr lang="en-AU" sz="2133" dirty="0">
                <a:solidFill>
                  <a:srgbClr val="FFFFFF"/>
                </a:solidFill>
                <a:latin typeface="Calibri" charset="0"/>
                <a:ea typeface="ＭＳ Ｐゴシック" charset="0"/>
                <a:cs typeface="ＭＳ Ｐゴシック" charset="0"/>
              </a:rPr>
              <a:t>Organisations need to </a:t>
            </a:r>
            <a:r>
              <a:rPr lang="en-AU" sz="2133" b="1" dirty="0">
                <a:solidFill>
                  <a:srgbClr val="FFFFFF"/>
                </a:solidFill>
                <a:latin typeface="Calibri" charset="0"/>
                <a:ea typeface="ＭＳ Ｐゴシック" charset="0"/>
                <a:cs typeface="ＭＳ Ｐゴシック" charset="0"/>
              </a:rPr>
              <a:t>adopt a risk management approach </a:t>
            </a:r>
            <a:r>
              <a:rPr lang="en-AU" sz="2133" dirty="0">
                <a:solidFill>
                  <a:srgbClr val="FFFFFF"/>
                </a:solidFill>
                <a:latin typeface="Calibri" charset="0"/>
                <a:ea typeface="ＭＳ Ｐゴシック" charset="0"/>
                <a:cs typeface="ＭＳ Ｐゴシック" charset="0"/>
              </a:rPr>
              <a:t>- develop, record and communicate clear processes for evaluating and removing risks to children.</a:t>
            </a:r>
            <a:endParaRPr lang="en-US" sz="2133" dirty="0">
              <a:solidFill>
                <a:srgbClr val="FFFFFF"/>
              </a:solidFill>
              <a:latin typeface="Calibri" charset="0"/>
              <a:ea typeface="ＭＳ Ｐゴシック" charset="0"/>
              <a:cs typeface="ＭＳ Ｐゴシック" charset="0"/>
            </a:endParaRPr>
          </a:p>
        </p:txBody>
      </p:sp>
    </p:spTree>
    <p:extLst>
      <p:ext uri="{BB962C8B-B14F-4D97-AF65-F5344CB8AC3E}">
        <p14:creationId xmlns:p14="http://schemas.microsoft.com/office/powerpoint/2010/main" val="3722528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bwMode="auto">
          <a:xfrm>
            <a:off x="825500" y="1049765"/>
            <a:ext cx="10519833" cy="322489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rtlCol="0" anchor="t" anchorCtr="0" compatLnSpc="1">
            <a:prstTxWarp prst="textNoShape">
              <a:avLst/>
            </a:prstTxWarp>
            <a:noAutofit/>
          </a:bodyPr>
          <a:lstStyle>
            <a:lvl1pPr marL="0"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1pPr>
            <a:lvl2pPr marL="422907"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2pPr>
            <a:lvl3pPr marL="845814"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3pPr>
            <a:lvl4pPr marL="1268723"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4pPr>
            <a:lvl5pPr marL="1691629"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5pPr>
            <a:lvl6pPr marL="2325990" indent="-211454" algn="l" defTabSz="422907" rtl="0" eaLnBrk="1" latinLnBrk="0" hangingPunct="1">
              <a:spcBef>
                <a:spcPct val="20000"/>
              </a:spcBef>
              <a:buFont typeface="Arial"/>
              <a:buChar char="•"/>
              <a:defRPr sz="1900" kern="1200">
                <a:solidFill>
                  <a:schemeClr val="tx1"/>
                </a:solidFill>
                <a:latin typeface="+mn-lt"/>
                <a:ea typeface="+mn-ea"/>
                <a:cs typeface="+mn-cs"/>
              </a:defRPr>
            </a:lvl6pPr>
            <a:lvl7pPr marL="2748898" indent="-211454" algn="l" defTabSz="422907" rtl="0" eaLnBrk="1" latinLnBrk="0" hangingPunct="1">
              <a:spcBef>
                <a:spcPct val="20000"/>
              </a:spcBef>
              <a:buFont typeface="Arial"/>
              <a:buChar char="•"/>
              <a:defRPr sz="1900" kern="1200">
                <a:solidFill>
                  <a:schemeClr val="tx1"/>
                </a:solidFill>
                <a:latin typeface="+mn-lt"/>
                <a:ea typeface="+mn-ea"/>
                <a:cs typeface="+mn-cs"/>
              </a:defRPr>
            </a:lvl7pPr>
            <a:lvl8pPr marL="3171807" indent="-211454" algn="l" defTabSz="422907" rtl="0" eaLnBrk="1" latinLnBrk="0" hangingPunct="1">
              <a:spcBef>
                <a:spcPct val="20000"/>
              </a:spcBef>
              <a:buFont typeface="Arial"/>
              <a:buChar char="•"/>
              <a:defRPr sz="1900" kern="1200">
                <a:solidFill>
                  <a:schemeClr val="tx1"/>
                </a:solidFill>
                <a:latin typeface="+mn-lt"/>
                <a:ea typeface="+mn-ea"/>
                <a:cs typeface="+mn-cs"/>
              </a:defRPr>
            </a:lvl8pPr>
            <a:lvl9pPr marL="3594714" indent="-211454" algn="l" defTabSz="422907" rtl="0" eaLnBrk="1" latinLnBrk="0" hangingPunct="1">
              <a:spcBef>
                <a:spcPct val="20000"/>
              </a:spcBef>
              <a:buFont typeface="Arial"/>
              <a:buChar char="•"/>
              <a:defRPr sz="1900" kern="1200">
                <a:solidFill>
                  <a:schemeClr val="tx1"/>
                </a:solidFill>
                <a:latin typeface="+mn-lt"/>
                <a:ea typeface="+mn-ea"/>
                <a:cs typeface="+mn-cs"/>
              </a:defRPr>
            </a:lvl9pPr>
          </a:lstStyle>
          <a:p>
            <a:pPr algn="ctr" defTabSz="1219170">
              <a:lnSpc>
                <a:spcPct val="100000"/>
              </a:lnSpc>
              <a:spcBef>
                <a:spcPct val="0"/>
              </a:spcBef>
            </a:pPr>
            <a:r>
              <a:rPr lang="en-US" sz="4533" b="1" dirty="0">
                <a:solidFill>
                  <a:srgbClr val="FFFFFE"/>
                </a:solidFill>
              </a:rPr>
              <a:t>Standard 7: </a:t>
            </a:r>
            <a:br>
              <a:rPr lang="en-US" sz="4533" b="1" dirty="0">
                <a:solidFill>
                  <a:srgbClr val="FFFFFE"/>
                </a:solidFill>
              </a:rPr>
            </a:br>
            <a:r>
              <a:rPr lang="en-AU" sz="4800" b="1" dirty="0">
                <a:solidFill>
                  <a:srgbClr val="FFFFFF"/>
                </a:solidFill>
                <a:latin typeface="Calibri" charset="0"/>
                <a:ea typeface="ＭＳ Ｐゴシック" charset="0"/>
                <a:cs typeface="ＭＳ Ｐゴシック" charset="0"/>
              </a:rPr>
              <a:t>Organisations must have strategies to promote the participation and empowerment of children.</a:t>
            </a:r>
          </a:p>
        </p:txBody>
      </p:sp>
    </p:spTree>
    <p:extLst>
      <p:ext uri="{BB962C8B-B14F-4D97-AF65-F5344CB8AC3E}">
        <p14:creationId xmlns:p14="http://schemas.microsoft.com/office/powerpoint/2010/main" val="1713255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solidFill>
                <a:schemeClr val="bg1"/>
              </a:solidFill>
            </a:endParaRPr>
          </a:p>
        </p:txBody>
      </p:sp>
      <p:sp>
        <p:nvSpPr>
          <p:cNvPr id="34817" name="Content Placeholder 2"/>
          <p:cNvSpPr>
            <a:spLocks noGrp="1"/>
          </p:cNvSpPr>
          <p:nvPr>
            <p:ph type="body" sz="quarter" idx="10"/>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rtlCol="0" anchor="t" anchorCtr="0" compatLnSpc="1">
            <a:prstTxWarp prst="textNoShape">
              <a:avLst/>
            </a:prstTxWarp>
            <a:noAutofit/>
          </a:bodyPr>
          <a:lstStyle/>
          <a:p>
            <a:pPr marL="457189" indent="-457189" defTabSz="1219170">
              <a:buFont typeface="Arial" pitchFamily="34" charset="0"/>
              <a:buChar char="•"/>
              <a:defRPr/>
            </a:pPr>
            <a:r>
              <a:rPr lang="en-AU" altLang="en-US" dirty="0">
                <a:ea typeface="ＭＳ Ｐゴシック" pitchFamily="34" charset="-128"/>
              </a:rPr>
              <a:t>How will your club/ organisation work together to affect this cultural change? </a:t>
            </a:r>
          </a:p>
          <a:p>
            <a:pPr marL="0" indent="0" defTabSz="1219170">
              <a:buNone/>
              <a:defRPr/>
            </a:pPr>
            <a:endParaRPr lang="en-AU" altLang="en-US" dirty="0">
              <a:ea typeface="ＭＳ Ｐゴシック" pitchFamily="34" charset="-128"/>
            </a:endParaRPr>
          </a:p>
          <a:p>
            <a:pPr marL="0" indent="0" defTabSz="1219170">
              <a:buNone/>
              <a:defRPr/>
            </a:pPr>
            <a:r>
              <a:rPr lang="en-AU" altLang="en-US" dirty="0">
                <a:ea typeface="ＭＳ Ｐゴシック" pitchFamily="34" charset="-128"/>
              </a:rPr>
              <a:t>Consider :</a:t>
            </a:r>
          </a:p>
          <a:p>
            <a:pPr marL="342900" indent="-342900" defTabSz="1219170">
              <a:buFontTx/>
              <a:buChar char="-"/>
              <a:defRPr/>
            </a:pPr>
            <a:r>
              <a:rPr lang="en-AU" altLang="en-US" dirty="0">
                <a:ea typeface="ＭＳ Ｐゴシック" pitchFamily="34" charset="-128"/>
              </a:rPr>
              <a:t>What is already in place?</a:t>
            </a:r>
          </a:p>
          <a:p>
            <a:pPr marL="342900" indent="-342900" defTabSz="1219170">
              <a:buFontTx/>
              <a:buChar char="-"/>
              <a:defRPr/>
            </a:pPr>
            <a:r>
              <a:rPr lang="en-AU" altLang="en-US" dirty="0">
                <a:ea typeface="ＭＳ Ｐゴシック" pitchFamily="34" charset="-128"/>
              </a:rPr>
              <a:t>What is missing ?</a:t>
            </a:r>
          </a:p>
          <a:p>
            <a:pPr marL="342900" indent="-342900" defTabSz="1219170">
              <a:buFontTx/>
              <a:buChar char="-"/>
              <a:defRPr/>
            </a:pPr>
            <a:r>
              <a:rPr lang="en-AU" altLang="en-US" dirty="0">
                <a:ea typeface="ＭＳ Ｐゴシック" pitchFamily="34" charset="-128"/>
              </a:rPr>
              <a:t>What will support you ? </a:t>
            </a:r>
          </a:p>
        </p:txBody>
      </p:sp>
    </p:spTree>
    <p:extLst>
      <p:ext uri="{BB962C8B-B14F-4D97-AF65-F5344CB8AC3E}">
        <p14:creationId xmlns:p14="http://schemas.microsoft.com/office/powerpoint/2010/main" val="2407092276"/>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chemeClr val="bg1"/>
                </a:solidFill>
              </a:rPr>
              <a:t>Resources </a:t>
            </a:r>
          </a:p>
        </p:txBody>
      </p:sp>
      <p:sp>
        <p:nvSpPr>
          <p:cNvPr id="3" name="Text Placeholder 2"/>
          <p:cNvSpPr>
            <a:spLocks noGrp="1"/>
          </p:cNvSpPr>
          <p:nvPr>
            <p:ph type="body" sz="quarter" idx="10"/>
          </p:nvPr>
        </p:nvSpPr>
        <p:spPr>
          <a:xfrm>
            <a:off x="108488" y="2248678"/>
            <a:ext cx="11724468" cy="4462088"/>
          </a:xfrm>
        </p:spPr>
        <p:txBody>
          <a:bodyPr>
            <a:normAutofit/>
          </a:bodyPr>
          <a:lstStyle/>
          <a:p>
            <a:r>
              <a:rPr lang="en-AU" sz="2000" u="sng" dirty="0">
                <a:solidFill>
                  <a:srgbClr val="20648A"/>
                </a:solidFill>
                <a:latin typeface="Arial" panose="020B0604020202020204" pitchFamily="34" charset="0"/>
                <a:hlinkClick r:id="rId3"/>
              </a:rPr>
              <a:t>Commission for Children and Young People</a:t>
            </a:r>
            <a:r>
              <a:rPr lang="en-AU" sz="2000" u="sng" dirty="0">
                <a:solidFill>
                  <a:srgbClr val="20648A"/>
                </a:solidFill>
                <a:latin typeface="Arial" panose="020B0604020202020204" pitchFamily="34" charset="0"/>
              </a:rPr>
              <a:t>: </a:t>
            </a:r>
            <a:r>
              <a:rPr lang="en-AU" sz="2000" dirty="0">
                <a:latin typeface="Arial" panose="020B0604020202020204" pitchFamily="34" charset="0"/>
              </a:rPr>
              <a:t>CSS and Reportable Conduct Scheme</a:t>
            </a:r>
          </a:p>
          <a:p>
            <a:r>
              <a:rPr lang="en-AU" sz="2000" u="sng" dirty="0">
                <a:solidFill>
                  <a:srgbClr val="20648A"/>
                </a:solidFill>
                <a:latin typeface="Arial" panose="020B0604020202020204" pitchFamily="34" charset="0"/>
                <a:hlinkClick r:id="rId4"/>
              </a:rPr>
              <a:t>Australian Childhood Foundation</a:t>
            </a:r>
            <a:endParaRPr lang="en-AU" sz="2000" dirty="0">
              <a:solidFill>
                <a:srgbClr val="3E3E3E"/>
              </a:solidFill>
              <a:latin typeface="Arial" panose="020B0604020202020204" pitchFamily="34" charset="0"/>
            </a:endParaRPr>
          </a:p>
          <a:p>
            <a:r>
              <a:rPr lang="en-AU" sz="2000" u="sng" dirty="0">
                <a:solidFill>
                  <a:srgbClr val="20648A"/>
                </a:solidFill>
                <a:latin typeface="Arial" panose="020B0604020202020204" pitchFamily="34" charset="0"/>
                <a:hlinkClick r:id="rId5"/>
              </a:rPr>
              <a:t>Centre for Excellence in Child and Family Welfare</a:t>
            </a:r>
            <a:r>
              <a:rPr lang="en-AU" sz="2000" u="sng" dirty="0">
                <a:solidFill>
                  <a:srgbClr val="20648A"/>
                </a:solidFill>
                <a:latin typeface="Arial" panose="020B0604020202020204" pitchFamily="34" charset="0"/>
              </a:rPr>
              <a:t> : </a:t>
            </a:r>
            <a:r>
              <a:rPr lang="en-AU" sz="2000" dirty="0">
                <a:latin typeface="Arial" panose="020B0604020202020204" pitchFamily="34" charset="0"/>
              </a:rPr>
              <a:t>on line training about the CSS and RCS</a:t>
            </a:r>
          </a:p>
          <a:p>
            <a:r>
              <a:rPr lang="en-AU" sz="2000" u="sng" dirty="0">
                <a:solidFill>
                  <a:srgbClr val="20648A"/>
                </a:solidFill>
                <a:latin typeface="Arial" panose="020B0604020202020204" pitchFamily="34" charset="0"/>
                <a:hlinkClick r:id="rId6"/>
              </a:rPr>
              <a:t>Child Safety Toolkit: How to Create a Child Safe Organisation </a:t>
            </a:r>
            <a:endParaRPr lang="en-AU" sz="2000" dirty="0">
              <a:solidFill>
                <a:srgbClr val="3E3E3E"/>
              </a:solidFill>
              <a:latin typeface="Arial" panose="020B0604020202020204" pitchFamily="34" charset="0"/>
            </a:endParaRPr>
          </a:p>
          <a:p>
            <a:r>
              <a:rPr lang="en-AU" sz="2000" u="sng" dirty="0">
                <a:solidFill>
                  <a:srgbClr val="20648A"/>
                </a:solidFill>
                <a:latin typeface="Arial" panose="020B0604020202020204" pitchFamily="34" charset="0"/>
                <a:hlinkClick r:id="rId7"/>
              </a:rPr>
              <a:t>Child Wise</a:t>
            </a:r>
            <a:r>
              <a:rPr lang="en-AU" sz="2000" u="sng" dirty="0">
                <a:solidFill>
                  <a:srgbClr val="20648A"/>
                </a:solidFill>
                <a:latin typeface="Arial" panose="020B0604020202020204" pitchFamily="34" charset="0"/>
              </a:rPr>
              <a:t> : </a:t>
            </a:r>
            <a:r>
              <a:rPr lang="en-AU" sz="2000" dirty="0">
                <a:latin typeface="Arial" panose="020B0604020202020204" pitchFamily="34" charset="0"/>
              </a:rPr>
              <a:t>Understanding abuse</a:t>
            </a:r>
          </a:p>
          <a:p>
            <a:r>
              <a:rPr lang="en-AU" sz="2000" u="sng" dirty="0" err="1">
                <a:solidFill>
                  <a:srgbClr val="20648A"/>
                </a:solidFill>
                <a:latin typeface="Arial" panose="020B0604020202020204" pitchFamily="34" charset="0"/>
                <a:hlinkClick r:id="rId8"/>
              </a:rPr>
              <a:t>eSafety</a:t>
            </a:r>
            <a:r>
              <a:rPr lang="en-AU" sz="2000" u="sng" dirty="0">
                <a:solidFill>
                  <a:srgbClr val="20648A"/>
                </a:solidFill>
                <a:latin typeface="Arial" panose="020B0604020202020204" pitchFamily="34" charset="0"/>
                <a:hlinkClick r:id="rId8"/>
              </a:rPr>
              <a:t> Commissioner</a:t>
            </a:r>
            <a:r>
              <a:rPr lang="en-AU" sz="2000" u="sng" dirty="0">
                <a:solidFill>
                  <a:srgbClr val="20648A"/>
                </a:solidFill>
                <a:latin typeface="Arial" panose="020B0604020202020204" pitchFamily="34" charset="0"/>
              </a:rPr>
              <a:t> : </a:t>
            </a:r>
            <a:r>
              <a:rPr lang="en-AU" sz="2000" dirty="0">
                <a:latin typeface="Arial" panose="020B0604020202020204" pitchFamily="34" charset="0"/>
              </a:rPr>
              <a:t>on line safety </a:t>
            </a:r>
          </a:p>
          <a:p>
            <a:r>
              <a:rPr lang="en-AU" sz="2000" u="sng" dirty="0">
                <a:solidFill>
                  <a:srgbClr val="20648A"/>
                </a:solidFill>
                <a:latin typeface="Arial" panose="020B0604020202020204" pitchFamily="34" charset="0"/>
                <a:hlinkClick r:id="rId9"/>
              </a:rPr>
              <a:t>Kids Central Toolkit </a:t>
            </a:r>
            <a:r>
              <a:rPr lang="en-AU" sz="2000" u="sng" dirty="0">
                <a:solidFill>
                  <a:srgbClr val="20648A"/>
                </a:solidFill>
                <a:latin typeface="Arial" panose="020B0604020202020204" pitchFamily="34" charset="0"/>
              </a:rPr>
              <a:t>: </a:t>
            </a:r>
            <a:r>
              <a:rPr lang="en-AU" sz="2000" dirty="0">
                <a:latin typeface="Arial" panose="020B0604020202020204" pitchFamily="34" charset="0"/>
              </a:rPr>
              <a:t>engaging with the children and young people </a:t>
            </a:r>
          </a:p>
          <a:p>
            <a:r>
              <a:rPr lang="en-AU" sz="2000" dirty="0">
                <a:solidFill>
                  <a:srgbClr val="3E3E3E"/>
                </a:solidFill>
                <a:latin typeface="Arial" panose="020B0604020202020204" pitchFamily="34" charset="0"/>
                <a:hlinkClick r:id="rId10"/>
              </a:rPr>
              <a:t>Vic Sport </a:t>
            </a:r>
            <a:r>
              <a:rPr lang="en-AU" sz="2000" dirty="0">
                <a:solidFill>
                  <a:srgbClr val="3E3E3E"/>
                </a:solidFill>
                <a:latin typeface="Arial" panose="020B0604020202020204" pitchFamily="34" charset="0"/>
              </a:rPr>
              <a:t>: </a:t>
            </a:r>
            <a:r>
              <a:rPr lang="en-AU" sz="2000" dirty="0">
                <a:latin typeface="Arial" panose="020B0604020202020204" pitchFamily="34" charset="0"/>
              </a:rPr>
              <a:t>child safe standards </a:t>
            </a:r>
            <a:r>
              <a:rPr lang="en-AU" sz="2000">
                <a:latin typeface="Arial" panose="020B0604020202020204" pitchFamily="34" charset="0"/>
              </a:rPr>
              <a:t>resources </a:t>
            </a:r>
            <a:endParaRPr lang="en-AU" sz="2000" dirty="0">
              <a:latin typeface="Arial" panose="020B0604020202020204" pitchFamily="34" charset="0"/>
            </a:endParaRPr>
          </a:p>
        </p:txBody>
      </p:sp>
    </p:spTree>
    <p:extLst>
      <p:ext uri="{BB962C8B-B14F-4D97-AF65-F5344CB8AC3E}">
        <p14:creationId xmlns:p14="http://schemas.microsoft.com/office/powerpoint/2010/main" val="1416004708"/>
      </p:ext>
    </p:ext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3"/>
          <p:cNvSpPr>
            <a:spLocks noGrp="1"/>
          </p:cNvSpPr>
          <p:nvPr>
            <p:ph type="title"/>
          </p:nvPr>
        </p:nvSpPr>
        <p:spPr>
          <a:xfrm>
            <a:off x="781052" y="275167"/>
            <a:ext cx="10519833" cy="984251"/>
          </a:xfrm>
        </p:spPr>
        <p:txBody>
          <a:bodyPr/>
          <a:lstStyle/>
          <a:p>
            <a:r>
              <a:rPr lang="en-US" altLang="en-US" dirty="0">
                <a:solidFill>
                  <a:schemeClr val="bg1"/>
                </a:solidFill>
                <a:latin typeface="Calibri" panose="020F0502020204030204" pitchFamily="34" charset="0"/>
                <a:cs typeface="Calibri" panose="020F0502020204030204" pitchFamily="34" charset="0"/>
              </a:rPr>
              <a:t>Why is there change ?</a:t>
            </a:r>
          </a:p>
        </p:txBody>
      </p:sp>
      <p:sp>
        <p:nvSpPr>
          <p:cNvPr id="30723" name="Text Placeholder 14"/>
          <p:cNvSpPr>
            <a:spLocks noGrp="1"/>
          </p:cNvSpPr>
          <p:nvPr>
            <p:ph type="body" sz="quarter" idx="10"/>
          </p:nvPr>
        </p:nvSpPr>
        <p:spPr>
          <a:xfrm>
            <a:off x="836085" y="1989667"/>
            <a:ext cx="7698316" cy="4575256"/>
          </a:xfrm>
        </p:spPr>
        <p:txBody>
          <a:bodyPr>
            <a:normAutofit fontScale="92500" lnSpcReduction="10000"/>
          </a:bodyPr>
          <a:lstStyle/>
          <a:p>
            <a:pPr>
              <a:spcAft>
                <a:spcPts val="1600"/>
              </a:spcAft>
            </a:pPr>
            <a:r>
              <a:rPr lang="en-AU" altLang="en-US" i="1" dirty="0">
                <a:latin typeface="Calibri" panose="020F0502020204030204" pitchFamily="34" charset="0"/>
                <a:ea typeface="MS PGothic" panose="020B0600070205080204" pitchFamily="34" charset="-128"/>
                <a:cs typeface="Geneva"/>
              </a:rPr>
              <a:t>Commonwealth Royal Commission :  </a:t>
            </a:r>
            <a:r>
              <a:rPr lang="en-AU" altLang="en-US" dirty="0">
                <a:latin typeface="Calibri" panose="020F0502020204030204" pitchFamily="34" charset="0"/>
                <a:ea typeface="MS PGothic" panose="020B0600070205080204" pitchFamily="34" charset="-128"/>
                <a:cs typeface="Geneva"/>
              </a:rPr>
              <a:t>the management and response to child sexual abuse </a:t>
            </a:r>
          </a:p>
          <a:p>
            <a:pPr>
              <a:spcAft>
                <a:spcPts val="1600"/>
              </a:spcAft>
            </a:pPr>
            <a:r>
              <a:rPr lang="en-AU" altLang="en-US" i="1" dirty="0">
                <a:latin typeface="Calibri" panose="020F0502020204030204" pitchFamily="34" charset="0"/>
                <a:ea typeface="MS PGothic" panose="020B0600070205080204" pitchFamily="34" charset="-128"/>
                <a:cs typeface="Geneva"/>
              </a:rPr>
              <a:t>Betrayal of Trust </a:t>
            </a:r>
            <a:r>
              <a:rPr lang="en-AU" altLang="en-US" dirty="0">
                <a:latin typeface="Calibri" panose="020F0502020204030204" pitchFamily="34" charset="0"/>
                <a:ea typeface="MS PGothic" panose="020B0600070205080204" pitchFamily="34" charset="-128"/>
                <a:cs typeface="Geneva"/>
              </a:rPr>
              <a:t>is a report on a Victorian Parliamentary inquiry</a:t>
            </a:r>
            <a:r>
              <a:rPr lang="en-AU" altLang="en-US" i="1" dirty="0">
                <a:latin typeface="Calibri" panose="020F0502020204030204" pitchFamily="34" charset="0"/>
                <a:ea typeface="MS PGothic" panose="020B0600070205080204" pitchFamily="34" charset="-128"/>
                <a:cs typeface="Geneva"/>
              </a:rPr>
              <a:t> </a:t>
            </a:r>
            <a:r>
              <a:rPr lang="en-AU" altLang="en-US" dirty="0">
                <a:latin typeface="Calibri" panose="020F0502020204030204" pitchFamily="34" charset="0"/>
                <a:ea typeface="MS PGothic" panose="020B0600070205080204" pitchFamily="34" charset="-128"/>
                <a:cs typeface="Geneva"/>
              </a:rPr>
              <a:t>into the handling of child abuse by religious and other non-government organisations. </a:t>
            </a:r>
          </a:p>
          <a:p>
            <a:pPr>
              <a:spcAft>
                <a:spcPts val="1600"/>
              </a:spcAft>
            </a:pPr>
            <a:r>
              <a:rPr lang="en-AU" altLang="en-US" dirty="0">
                <a:latin typeface="Calibri" panose="020F0502020204030204" pitchFamily="34" charset="0"/>
                <a:ea typeface="MS PGothic" panose="020B0600070205080204" pitchFamily="34" charset="-128"/>
                <a:cs typeface="Geneva"/>
              </a:rPr>
              <a:t>The report found the majority of children are safe in organisations, but organisational responses to child safety varied. </a:t>
            </a:r>
          </a:p>
          <a:p>
            <a:pPr>
              <a:spcAft>
                <a:spcPts val="1600"/>
              </a:spcAft>
            </a:pPr>
            <a:r>
              <a:rPr lang="en-AU" altLang="en-US" dirty="0">
                <a:latin typeface="Calibri" panose="020F0502020204030204" pitchFamily="34" charset="0"/>
                <a:ea typeface="MS PGothic" panose="020B0600070205080204" pitchFamily="34" charset="-128"/>
                <a:cs typeface="Geneva"/>
              </a:rPr>
              <a:t>The report made a number of recommendations that are being implemented.</a:t>
            </a:r>
            <a:endParaRPr lang="en-AU" altLang="en-US" dirty="0">
              <a:latin typeface="Calibri" panose="020F0502020204030204" pitchFamily="34" charset="0"/>
              <a:ea typeface="MS PGothic" panose="020B0600070205080204" pitchFamily="34" charset="-128"/>
            </a:endParaRPr>
          </a:p>
        </p:txBody>
      </p:sp>
      <p:pic>
        <p:nvPicPr>
          <p:cNvPr id="4" name="Picture 3"/>
          <p:cNvPicPr>
            <a:picLocks noChangeAspect="1" noChangeArrowheads="1"/>
          </p:cNvPicPr>
          <p:nvPr/>
        </p:nvPicPr>
        <p:blipFill>
          <a:blip r:embed="rId3"/>
          <a:srcRect/>
          <a:stretch>
            <a:fillRect/>
          </a:stretch>
        </p:blipFill>
        <p:spPr bwMode="auto">
          <a:xfrm rot="257004">
            <a:off x="9027584" y="2192867"/>
            <a:ext cx="2258483" cy="2946400"/>
          </a:xfrm>
          <a:prstGeom prst="rect">
            <a:avLst/>
          </a:prstGeom>
          <a:noFill/>
          <a:ln>
            <a:noFill/>
          </a:ln>
          <a:effectLst>
            <a:outerShdw blurRad="53975" dist="88900" dir="2700000" algn="ctr" rotWithShape="0">
              <a:schemeClr val="tx2">
                <a:alpha val="14000"/>
              </a:scheme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46372262"/>
      </p:ext>
    </p:extLst>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chemeClr val="bg1"/>
                </a:solidFill>
              </a:rPr>
              <a:t>Changes at a State level </a:t>
            </a:r>
          </a:p>
        </p:txBody>
      </p:sp>
      <p:sp>
        <p:nvSpPr>
          <p:cNvPr id="3" name="Text Placeholder 2"/>
          <p:cNvSpPr>
            <a:spLocks noGrp="1"/>
          </p:cNvSpPr>
          <p:nvPr>
            <p:ph type="body" sz="quarter" idx="10"/>
          </p:nvPr>
        </p:nvSpPr>
        <p:spPr>
          <a:xfrm>
            <a:off x="838200" y="1502252"/>
            <a:ext cx="8145729" cy="5203347"/>
          </a:xfrm>
        </p:spPr>
        <p:txBody>
          <a:bodyPr/>
          <a:lstStyle/>
          <a:p>
            <a:r>
              <a:rPr lang="en-AU" b="1" dirty="0"/>
              <a:t>Criminal law reform </a:t>
            </a:r>
          </a:p>
          <a:p>
            <a:pPr lvl="1"/>
            <a:r>
              <a:rPr lang="en-AU" dirty="0"/>
              <a:t>Offences related to grooming </a:t>
            </a:r>
          </a:p>
          <a:p>
            <a:pPr lvl="1"/>
            <a:r>
              <a:rPr lang="en-AU" dirty="0"/>
              <a:t>Failure to protect </a:t>
            </a:r>
          </a:p>
          <a:p>
            <a:pPr lvl="1"/>
            <a:r>
              <a:rPr lang="en-AU" dirty="0"/>
              <a:t>Failure to disclose</a:t>
            </a:r>
          </a:p>
          <a:p>
            <a:endParaRPr lang="en-AU" dirty="0"/>
          </a:p>
          <a:p>
            <a:r>
              <a:rPr lang="en-AU" b="1" dirty="0"/>
              <a:t>Creating child safe organisations </a:t>
            </a:r>
          </a:p>
          <a:p>
            <a:pPr lvl="1"/>
            <a:r>
              <a:rPr lang="en-AU" dirty="0"/>
              <a:t>Mandatory child safe standards</a:t>
            </a:r>
          </a:p>
          <a:p>
            <a:pPr lvl="1"/>
            <a:r>
              <a:rPr lang="en-AU" dirty="0"/>
              <a:t>Reportable conduct scheme </a:t>
            </a:r>
          </a:p>
          <a:p>
            <a:endParaRPr lang="en-AU" dirty="0"/>
          </a:p>
          <a:p>
            <a:r>
              <a:rPr lang="en-AU" b="1" dirty="0"/>
              <a:t>Civil law reform </a:t>
            </a:r>
          </a:p>
          <a:p>
            <a:pPr lvl="1"/>
            <a:r>
              <a:rPr lang="en-AU" dirty="0"/>
              <a:t>Removal of time limit on legal action </a:t>
            </a:r>
          </a:p>
        </p:txBody>
      </p:sp>
    </p:spTree>
    <p:extLst>
      <p:ext uri="{BB962C8B-B14F-4D97-AF65-F5344CB8AC3E}">
        <p14:creationId xmlns:p14="http://schemas.microsoft.com/office/powerpoint/2010/main" val="1479743172"/>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n-US" dirty="0">
                <a:solidFill>
                  <a:schemeClr val="bg1"/>
                </a:solidFill>
                <a:latin typeface="Calibri" panose="020F0502020204030204" pitchFamily="34" charset="0"/>
                <a:cs typeface="Calibri" panose="020F0502020204030204" pitchFamily="34" charset="0"/>
              </a:rPr>
              <a:t>Child Safe Standards</a:t>
            </a:r>
            <a:endParaRPr lang="en-US" altLang="en-US" dirty="0">
              <a:latin typeface="Calibri" panose="020F0502020204030204" pitchFamily="34" charset="0"/>
              <a:cs typeface="Calibri" panose="020F0502020204030204" pitchFamily="34" charset="0"/>
            </a:endParaRPr>
          </a:p>
        </p:txBody>
      </p:sp>
      <p:sp>
        <p:nvSpPr>
          <p:cNvPr id="37891" name="Content Placeholder 2"/>
          <p:cNvSpPr>
            <a:spLocks noGrp="1"/>
          </p:cNvSpPr>
          <p:nvPr>
            <p:ph type="body" sz="quarter" idx="10"/>
          </p:nvPr>
        </p:nvSpPr>
        <p:spPr>
          <a:xfrm>
            <a:off x="821267" y="1989667"/>
            <a:ext cx="3242733" cy="3930651"/>
          </a:xfrm>
        </p:spPr>
        <p:txBody>
          <a:bodyPr vert="horz" lIns="121920" tIns="60960" rIns="121920" bIns="60960" rtlCol="0">
            <a:normAutofit/>
          </a:bodyPr>
          <a:lstStyle/>
          <a:p>
            <a:pPr defTabSz="1219170"/>
            <a:r>
              <a:rPr lang="en-US" altLang="en-US" sz="1867" b="1" dirty="0">
                <a:solidFill>
                  <a:srgbClr val="FF0000"/>
                </a:solidFill>
                <a:latin typeface="Calibri" panose="020F0502020204030204" pitchFamily="34" charset="0"/>
                <a:cs typeface="Calibri" panose="020F0502020204030204" pitchFamily="34" charset="0"/>
              </a:rPr>
              <a:t>Standard 1:</a:t>
            </a:r>
            <a:br>
              <a:rPr lang="en-US" altLang="en-US" sz="1867" dirty="0">
                <a:latin typeface="Calibri" panose="020F0502020204030204" pitchFamily="34" charset="0"/>
                <a:cs typeface="Calibri" panose="020F0502020204030204" pitchFamily="34" charset="0"/>
              </a:rPr>
            </a:br>
            <a:r>
              <a:rPr lang="en-US" altLang="en-US" sz="1867" dirty="0">
                <a:latin typeface="Calibri" panose="020F0502020204030204" pitchFamily="34" charset="0"/>
                <a:cs typeface="Calibri" panose="020F0502020204030204" pitchFamily="34" charset="0"/>
              </a:rPr>
              <a:t>Strategies to embed an organisational </a:t>
            </a:r>
            <a:r>
              <a:rPr lang="en-US" altLang="en-US" sz="1867" b="1" dirty="0">
                <a:latin typeface="Calibri" panose="020F0502020204030204" pitchFamily="34" charset="0"/>
                <a:cs typeface="Calibri" panose="020F0502020204030204" pitchFamily="34" charset="0"/>
              </a:rPr>
              <a:t>culture of child safety</a:t>
            </a:r>
            <a:r>
              <a:rPr lang="en-US" altLang="en-US" sz="1867" dirty="0">
                <a:latin typeface="Calibri" panose="020F0502020204030204" pitchFamily="34" charset="0"/>
                <a:cs typeface="Calibri" panose="020F0502020204030204" pitchFamily="34" charset="0"/>
              </a:rPr>
              <a:t>, including through effective leadership arrangements</a:t>
            </a:r>
          </a:p>
          <a:p>
            <a:pPr defTabSz="1219170"/>
            <a:r>
              <a:rPr lang="en-AU" altLang="en-US" sz="1867" b="1" dirty="0">
                <a:solidFill>
                  <a:srgbClr val="636363"/>
                </a:solidFill>
                <a:latin typeface="Calibri" panose="020F0502020204030204" pitchFamily="34" charset="0"/>
                <a:cs typeface="Calibri" panose="020F0502020204030204" pitchFamily="34" charset="0"/>
              </a:rPr>
              <a:t>Standard 2:</a:t>
            </a:r>
            <a:br>
              <a:rPr lang="en-AU" altLang="en-US" sz="1867" b="1" dirty="0">
                <a:solidFill>
                  <a:srgbClr val="636363"/>
                </a:solidFill>
                <a:latin typeface="Calibri" panose="020F0502020204030204" pitchFamily="34" charset="0"/>
                <a:cs typeface="Calibri" panose="020F0502020204030204" pitchFamily="34" charset="0"/>
              </a:rPr>
            </a:br>
            <a:r>
              <a:rPr lang="en-AU" altLang="en-US" sz="1867" dirty="0">
                <a:solidFill>
                  <a:srgbClr val="0E2A45"/>
                </a:solidFill>
                <a:latin typeface="Calibri" panose="020F0502020204030204" pitchFamily="34" charset="0"/>
                <a:cs typeface="Calibri" panose="020F0502020204030204" pitchFamily="34" charset="0"/>
              </a:rPr>
              <a:t>A </a:t>
            </a:r>
            <a:r>
              <a:rPr lang="en-AU" altLang="en-US" sz="1867" b="1" dirty="0">
                <a:solidFill>
                  <a:srgbClr val="0E2A45"/>
                </a:solidFill>
                <a:latin typeface="Calibri" panose="020F0502020204030204" pitchFamily="34" charset="0"/>
                <a:cs typeface="Calibri" panose="020F0502020204030204" pitchFamily="34" charset="0"/>
              </a:rPr>
              <a:t>child safe policy </a:t>
            </a:r>
            <a:r>
              <a:rPr lang="en-AU" altLang="en-US" sz="1867" dirty="0">
                <a:solidFill>
                  <a:srgbClr val="0E2A45"/>
                </a:solidFill>
                <a:latin typeface="Calibri" panose="020F0502020204030204" pitchFamily="34" charset="0"/>
                <a:cs typeface="Calibri" panose="020F0502020204030204" pitchFamily="34" charset="0"/>
              </a:rPr>
              <a:t>or statement of commitment to child safety</a:t>
            </a:r>
          </a:p>
        </p:txBody>
      </p:sp>
      <p:sp>
        <p:nvSpPr>
          <p:cNvPr id="37892" name="Content Placeholder 2"/>
          <p:cNvSpPr txBox="1">
            <a:spLocks/>
          </p:cNvSpPr>
          <p:nvPr/>
        </p:nvSpPr>
        <p:spPr bwMode="auto">
          <a:xfrm>
            <a:off x="7992534" y="1989667"/>
            <a:ext cx="5272617" cy="4487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spcAft>
                <a:spcPts val="600"/>
              </a:spcAft>
              <a:defRPr>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indent="-171450">
              <a:spcBef>
                <a:spcPts val="600"/>
              </a:spcBef>
              <a:spcAft>
                <a:spcPts val="600"/>
              </a:spcAft>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a:spcBef>
                <a:spcPts val="600"/>
              </a:spcBef>
              <a:spcAft>
                <a:spcPts val="600"/>
              </a:spcAft>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a:spcBef>
                <a:spcPts val="600"/>
              </a:spcBef>
              <a:spcAft>
                <a:spcPts val="600"/>
              </a:spcAft>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a:spcBef>
                <a:spcPts val="600"/>
              </a:spcBef>
              <a:spcAft>
                <a:spcPts val="600"/>
              </a:spcAft>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147888" defTabSz="422275" fontAlgn="base">
              <a:spcBef>
                <a:spcPts val="600"/>
              </a:spcBef>
              <a:spcAft>
                <a:spcPts val="600"/>
              </a:spcAft>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605088" defTabSz="422275" fontAlgn="base">
              <a:spcBef>
                <a:spcPts val="600"/>
              </a:spcBef>
              <a:spcAft>
                <a:spcPts val="600"/>
              </a:spcAft>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062288" defTabSz="422275" fontAlgn="base">
              <a:spcBef>
                <a:spcPts val="600"/>
              </a:spcBef>
              <a:spcAft>
                <a:spcPts val="600"/>
              </a:spcAft>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519488" defTabSz="422275" fontAlgn="base">
              <a:spcBef>
                <a:spcPts val="600"/>
              </a:spcBef>
              <a:spcAft>
                <a:spcPts val="600"/>
              </a:spcAft>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lvl="1"/>
            <a:endParaRPr lang="en-AU" altLang="en-US" sz="1867">
              <a:solidFill>
                <a:srgbClr val="0E2A45"/>
              </a:solidFill>
              <a:ea typeface="MS PGothic" panose="020B0600070205080204" pitchFamily="34" charset="-128"/>
            </a:endParaRPr>
          </a:p>
        </p:txBody>
      </p:sp>
      <p:sp>
        <p:nvSpPr>
          <p:cNvPr id="37893" name="Content Placeholder 2"/>
          <p:cNvSpPr txBox="1">
            <a:spLocks/>
          </p:cNvSpPr>
          <p:nvPr/>
        </p:nvSpPr>
        <p:spPr bwMode="auto">
          <a:xfrm>
            <a:off x="4453468" y="1989667"/>
            <a:ext cx="3240617" cy="3930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spcAft>
                <a:spcPts val="600"/>
              </a:spcAft>
              <a:defRPr>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indent="-171450">
              <a:spcBef>
                <a:spcPts val="600"/>
              </a:spcBef>
              <a:spcAft>
                <a:spcPts val="600"/>
              </a:spcAft>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a:spcBef>
                <a:spcPts val="600"/>
              </a:spcBef>
              <a:spcAft>
                <a:spcPts val="600"/>
              </a:spcAft>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a:spcBef>
                <a:spcPts val="600"/>
              </a:spcBef>
              <a:spcAft>
                <a:spcPts val="600"/>
              </a:spcAft>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a:spcBef>
                <a:spcPts val="600"/>
              </a:spcBef>
              <a:spcAft>
                <a:spcPts val="600"/>
              </a:spcAft>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147888" fontAlgn="base">
              <a:spcBef>
                <a:spcPts val="600"/>
              </a:spcBef>
              <a:spcAft>
                <a:spcPts val="600"/>
              </a:spcAft>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605088" fontAlgn="base">
              <a:spcBef>
                <a:spcPts val="600"/>
              </a:spcBef>
              <a:spcAft>
                <a:spcPts val="600"/>
              </a:spcAft>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062288" fontAlgn="base">
              <a:spcBef>
                <a:spcPts val="600"/>
              </a:spcBef>
              <a:spcAft>
                <a:spcPts val="600"/>
              </a:spcAft>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519488" fontAlgn="base">
              <a:spcBef>
                <a:spcPts val="600"/>
              </a:spcBef>
              <a:spcAft>
                <a:spcPts val="600"/>
              </a:spcAft>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defTabSz="1219170"/>
            <a:r>
              <a:rPr lang="en-AU" altLang="en-US" sz="1867" b="1">
                <a:solidFill>
                  <a:srgbClr val="636363"/>
                </a:solidFill>
              </a:rPr>
              <a:t>Standard 3: </a:t>
            </a:r>
            <a:br>
              <a:rPr lang="en-AU" altLang="en-US" sz="1867" b="1">
                <a:solidFill>
                  <a:srgbClr val="636363"/>
                </a:solidFill>
              </a:rPr>
            </a:br>
            <a:r>
              <a:rPr lang="en-AU" altLang="en-US" sz="1867">
                <a:solidFill>
                  <a:srgbClr val="0E2A45"/>
                </a:solidFill>
              </a:rPr>
              <a:t>A </a:t>
            </a:r>
            <a:r>
              <a:rPr lang="en-AU" altLang="en-US" sz="1867" b="1">
                <a:solidFill>
                  <a:srgbClr val="0E2A45"/>
                </a:solidFill>
              </a:rPr>
              <a:t>code of conduct </a:t>
            </a:r>
            <a:r>
              <a:rPr lang="en-AU" altLang="en-US" sz="1867">
                <a:solidFill>
                  <a:srgbClr val="0E2A45"/>
                </a:solidFill>
              </a:rPr>
              <a:t>that establishes clear expectations for appropriate behaviour with children</a:t>
            </a:r>
          </a:p>
          <a:p>
            <a:pPr marL="0" lvl="1" defTabSz="1219170"/>
            <a:r>
              <a:rPr lang="en-AU" altLang="en-US" sz="1867" b="1">
                <a:solidFill>
                  <a:srgbClr val="636363"/>
                </a:solidFill>
                <a:ea typeface="MS PGothic" panose="020B0600070205080204" pitchFamily="34" charset="-128"/>
              </a:rPr>
              <a:t>Standard 4:</a:t>
            </a:r>
            <a:br>
              <a:rPr lang="en-AU" altLang="en-US" sz="1867" b="1">
                <a:solidFill>
                  <a:srgbClr val="636363"/>
                </a:solidFill>
                <a:ea typeface="MS PGothic" panose="020B0600070205080204" pitchFamily="34" charset="-128"/>
              </a:rPr>
            </a:br>
            <a:r>
              <a:rPr lang="en-AU" altLang="en-US" sz="1867">
                <a:solidFill>
                  <a:srgbClr val="0E2A45"/>
                </a:solidFill>
                <a:ea typeface="MS PGothic" panose="020B0600070205080204" pitchFamily="34" charset="-128"/>
              </a:rPr>
              <a:t>Screening, supervision, training and other </a:t>
            </a:r>
            <a:r>
              <a:rPr lang="en-AU" altLang="en-US" sz="1867" b="1">
                <a:solidFill>
                  <a:srgbClr val="0E2A45"/>
                </a:solidFill>
                <a:ea typeface="MS PGothic" panose="020B0600070205080204" pitchFamily="34" charset="-128"/>
              </a:rPr>
              <a:t>human resources practices </a:t>
            </a:r>
            <a:r>
              <a:rPr lang="en-AU" altLang="en-US" sz="1867">
                <a:solidFill>
                  <a:srgbClr val="0E2A45"/>
                </a:solidFill>
                <a:ea typeface="MS PGothic" panose="020B0600070205080204" pitchFamily="34" charset="-128"/>
              </a:rPr>
              <a:t>that reduce the risk of child abuse by new and existing personnel</a:t>
            </a:r>
          </a:p>
          <a:p>
            <a:pPr defTabSz="1219170"/>
            <a:endParaRPr lang="en-AU" altLang="en-US" sz="1867">
              <a:solidFill>
                <a:srgbClr val="0E2A45"/>
              </a:solidFill>
            </a:endParaRPr>
          </a:p>
        </p:txBody>
      </p:sp>
      <p:sp>
        <p:nvSpPr>
          <p:cNvPr id="37894" name="Content Placeholder 2"/>
          <p:cNvSpPr txBox="1">
            <a:spLocks/>
          </p:cNvSpPr>
          <p:nvPr/>
        </p:nvSpPr>
        <p:spPr bwMode="auto">
          <a:xfrm>
            <a:off x="8111067" y="1989667"/>
            <a:ext cx="3242733" cy="3930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spcAft>
                <a:spcPts val="600"/>
              </a:spcAft>
              <a:defRPr>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indent="-171450">
              <a:spcBef>
                <a:spcPts val="600"/>
              </a:spcBef>
              <a:spcAft>
                <a:spcPts val="600"/>
              </a:spcAft>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a:spcBef>
                <a:spcPts val="600"/>
              </a:spcBef>
              <a:spcAft>
                <a:spcPts val="600"/>
              </a:spcAft>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a:spcBef>
                <a:spcPts val="600"/>
              </a:spcBef>
              <a:spcAft>
                <a:spcPts val="600"/>
              </a:spcAft>
              <a:defRPr>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a:spcBef>
                <a:spcPts val="600"/>
              </a:spcBef>
              <a:spcAft>
                <a:spcPts val="600"/>
              </a:spcAft>
              <a:defRPr>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147888" defTabSz="422275" fontAlgn="base">
              <a:spcBef>
                <a:spcPts val="600"/>
              </a:spcBef>
              <a:spcAft>
                <a:spcPts val="600"/>
              </a:spcAft>
              <a:defRPr>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605088" defTabSz="422275" fontAlgn="base">
              <a:spcBef>
                <a:spcPts val="600"/>
              </a:spcBef>
              <a:spcAft>
                <a:spcPts val="600"/>
              </a:spcAft>
              <a:defRPr>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062288" defTabSz="422275" fontAlgn="base">
              <a:spcBef>
                <a:spcPts val="600"/>
              </a:spcBef>
              <a:spcAft>
                <a:spcPts val="600"/>
              </a:spcAft>
              <a:defRPr>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519488" defTabSz="422275" fontAlgn="base">
              <a:spcBef>
                <a:spcPts val="600"/>
              </a:spcBef>
              <a:spcAft>
                <a:spcPts val="600"/>
              </a:spcAft>
              <a:defRPr>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lvl="1"/>
            <a:r>
              <a:rPr lang="en-AU" altLang="en-US" sz="1867" b="1" dirty="0">
                <a:solidFill>
                  <a:srgbClr val="636363"/>
                </a:solidFill>
                <a:ea typeface="MS PGothic" panose="020B0600070205080204" pitchFamily="34" charset="-128"/>
              </a:rPr>
              <a:t>Standard 5:</a:t>
            </a:r>
            <a:br>
              <a:rPr lang="en-AU" altLang="en-US" sz="1867" dirty="0">
                <a:solidFill>
                  <a:srgbClr val="0E2A45"/>
                </a:solidFill>
                <a:ea typeface="MS PGothic" panose="020B0600070205080204" pitchFamily="34" charset="-128"/>
              </a:rPr>
            </a:br>
            <a:r>
              <a:rPr lang="en-AU" altLang="en-US" sz="1867" dirty="0">
                <a:solidFill>
                  <a:srgbClr val="0E2A45"/>
                </a:solidFill>
                <a:ea typeface="MS PGothic" panose="020B0600070205080204" pitchFamily="34" charset="-128"/>
              </a:rPr>
              <a:t>Processes for </a:t>
            </a:r>
            <a:r>
              <a:rPr lang="en-AU" altLang="en-US" sz="1867" b="1" dirty="0">
                <a:solidFill>
                  <a:srgbClr val="0E2A45"/>
                </a:solidFill>
                <a:ea typeface="MS PGothic" panose="020B0600070205080204" pitchFamily="34" charset="-128"/>
              </a:rPr>
              <a:t>responding </a:t>
            </a:r>
            <a:br>
              <a:rPr lang="en-AU" altLang="en-US" sz="1867" b="1" dirty="0">
                <a:solidFill>
                  <a:srgbClr val="0E2A45"/>
                </a:solidFill>
                <a:ea typeface="MS PGothic" panose="020B0600070205080204" pitchFamily="34" charset="-128"/>
              </a:rPr>
            </a:br>
            <a:r>
              <a:rPr lang="en-AU" altLang="en-US" sz="1867" b="1" dirty="0">
                <a:solidFill>
                  <a:srgbClr val="0E2A45"/>
                </a:solidFill>
                <a:ea typeface="MS PGothic" panose="020B0600070205080204" pitchFamily="34" charset="-128"/>
              </a:rPr>
              <a:t>to and reporting </a:t>
            </a:r>
            <a:r>
              <a:rPr lang="en-AU" altLang="en-US" sz="1867" dirty="0">
                <a:solidFill>
                  <a:srgbClr val="0E2A45"/>
                </a:solidFill>
                <a:ea typeface="MS PGothic" panose="020B0600070205080204" pitchFamily="34" charset="-128"/>
              </a:rPr>
              <a:t>suspected child abuse</a:t>
            </a:r>
          </a:p>
          <a:p>
            <a:pPr marL="0" lvl="1"/>
            <a:r>
              <a:rPr lang="en-AU" altLang="en-US" sz="1867" b="1" dirty="0">
                <a:solidFill>
                  <a:srgbClr val="636363"/>
                </a:solidFill>
                <a:ea typeface="MS PGothic" panose="020B0600070205080204" pitchFamily="34" charset="-128"/>
              </a:rPr>
              <a:t>Standard 6: </a:t>
            </a:r>
            <a:br>
              <a:rPr lang="en-AU" altLang="en-US" sz="1867" b="1" dirty="0">
                <a:solidFill>
                  <a:srgbClr val="636363"/>
                </a:solidFill>
                <a:ea typeface="MS PGothic" panose="020B0600070205080204" pitchFamily="34" charset="-128"/>
              </a:rPr>
            </a:br>
            <a:r>
              <a:rPr lang="en-AU" altLang="en-US" sz="1867" dirty="0">
                <a:solidFill>
                  <a:srgbClr val="0E2A45"/>
                </a:solidFill>
                <a:ea typeface="MS PGothic" panose="020B0600070205080204" pitchFamily="34" charset="-128"/>
              </a:rPr>
              <a:t>Strategies to </a:t>
            </a:r>
            <a:r>
              <a:rPr lang="en-AU" altLang="en-US" sz="1867" b="1" dirty="0">
                <a:solidFill>
                  <a:srgbClr val="0E2A45"/>
                </a:solidFill>
                <a:ea typeface="MS PGothic" panose="020B0600070205080204" pitchFamily="34" charset="-128"/>
              </a:rPr>
              <a:t>identify and reduce or remove risks </a:t>
            </a:r>
            <a:r>
              <a:rPr lang="en-AU" altLang="en-US" sz="1867" dirty="0">
                <a:solidFill>
                  <a:srgbClr val="0E2A45"/>
                </a:solidFill>
                <a:ea typeface="MS PGothic" panose="020B0600070205080204" pitchFamily="34" charset="-128"/>
              </a:rPr>
              <a:t>of </a:t>
            </a:r>
            <a:br>
              <a:rPr lang="en-AU" altLang="en-US" sz="1867" dirty="0">
                <a:solidFill>
                  <a:srgbClr val="0E2A45"/>
                </a:solidFill>
                <a:ea typeface="MS PGothic" panose="020B0600070205080204" pitchFamily="34" charset="-128"/>
              </a:rPr>
            </a:br>
            <a:r>
              <a:rPr lang="en-AU" altLang="en-US" sz="1867" dirty="0">
                <a:solidFill>
                  <a:srgbClr val="0E2A45"/>
                </a:solidFill>
                <a:ea typeface="MS PGothic" panose="020B0600070205080204" pitchFamily="34" charset="-128"/>
              </a:rPr>
              <a:t>child abuse</a:t>
            </a:r>
          </a:p>
          <a:p>
            <a:pPr marL="0" lvl="1"/>
            <a:r>
              <a:rPr lang="en-AU" altLang="en-US" sz="1867" b="1" dirty="0">
                <a:solidFill>
                  <a:srgbClr val="FF0000"/>
                </a:solidFill>
                <a:ea typeface="MS PGothic" panose="020B0600070205080204" pitchFamily="34" charset="-128"/>
              </a:rPr>
              <a:t>Standard 7: </a:t>
            </a:r>
            <a:br>
              <a:rPr lang="en-AU" altLang="en-US" sz="1867" b="1" dirty="0">
                <a:solidFill>
                  <a:srgbClr val="636363"/>
                </a:solidFill>
                <a:ea typeface="MS PGothic" panose="020B0600070205080204" pitchFamily="34" charset="-128"/>
              </a:rPr>
            </a:br>
            <a:r>
              <a:rPr lang="en-AU" altLang="en-US" sz="1867" dirty="0">
                <a:solidFill>
                  <a:srgbClr val="0E2A45"/>
                </a:solidFill>
                <a:ea typeface="MS PGothic" panose="020B0600070205080204" pitchFamily="34" charset="-128"/>
              </a:rPr>
              <a:t>Strategies to promote the </a:t>
            </a:r>
            <a:r>
              <a:rPr lang="en-AU" altLang="en-US" sz="1867" b="1" dirty="0">
                <a:solidFill>
                  <a:srgbClr val="0E2A45"/>
                </a:solidFill>
                <a:ea typeface="MS PGothic" panose="020B0600070205080204" pitchFamily="34" charset="-128"/>
              </a:rPr>
              <a:t>participation and empowerment  of children</a:t>
            </a:r>
            <a:endParaRPr lang="en-AU" altLang="en-US" sz="1867" dirty="0">
              <a:solidFill>
                <a:srgbClr val="0E2A45"/>
              </a:solidFill>
              <a:ea typeface="MS PGothic" panose="020B0600070205080204" pitchFamily="34" charset="-128"/>
            </a:endParaRPr>
          </a:p>
          <a:p>
            <a:endParaRPr lang="en-AU" altLang="en-US" sz="1867" dirty="0">
              <a:solidFill>
                <a:srgbClr val="0E2A45"/>
              </a:solidFill>
            </a:endParaRPr>
          </a:p>
        </p:txBody>
      </p:sp>
    </p:spTree>
    <p:extLst>
      <p:ext uri="{BB962C8B-B14F-4D97-AF65-F5344CB8AC3E}">
        <p14:creationId xmlns:p14="http://schemas.microsoft.com/office/powerpoint/2010/main" val="2125690022"/>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type="body" sz="quarter" idx="4294967295"/>
          </p:nvPr>
        </p:nvSpPr>
        <p:spPr bwMode="auto">
          <a:xfrm>
            <a:off x="0" y="1035050"/>
            <a:ext cx="10520363" cy="34004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rtlCol="0" anchor="t" anchorCtr="0" compatLnSpc="1">
            <a:prstTxWarp prst="textNoShape">
              <a:avLst/>
            </a:prstTxWarp>
            <a:noAutofit/>
          </a:bodyPr>
          <a:lstStyle/>
          <a:p>
            <a:pPr marL="0" indent="0" algn="ctr" defTabSz="1219170">
              <a:spcBef>
                <a:spcPct val="0"/>
              </a:spcBef>
              <a:buNone/>
            </a:pPr>
            <a:r>
              <a:rPr lang="en-US" sz="4533" b="1" dirty="0">
                <a:solidFill>
                  <a:srgbClr val="FFFFFE"/>
                </a:solidFill>
              </a:rPr>
              <a:t>Standard 1: </a:t>
            </a:r>
            <a:br>
              <a:rPr lang="en-US" sz="4533" b="1" dirty="0">
                <a:solidFill>
                  <a:srgbClr val="FFFFFE"/>
                </a:solidFill>
              </a:rPr>
            </a:br>
            <a:r>
              <a:rPr lang="en-AU" sz="4533" b="1" dirty="0">
                <a:solidFill>
                  <a:srgbClr val="FFFFFE"/>
                </a:solidFill>
                <a:latin typeface="Calibri" charset="0"/>
                <a:ea typeface="ＭＳ Ｐゴシック" charset="0"/>
                <a:cs typeface="ＭＳ Ｐゴシック" charset="0"/>
              </a:rPr>
              <a:t>Organisations </a:t>
            </a:r>
            <a:r>
              <a:rPr lang="en-AU" sz="4800" b="1" dirty="0">
                <a:solidFill>
                  <a:srgbClr val="FFFFFF"/>
                </a:solidFill>
                <a:latin typeface="Calibri" charset="0"/>
                <a:ea typeface="ＭＳ Ｐゴシック" charset="0"/>
                <a:cs typeface="ＭＳ Ｐゴシック" charset="0"/>
              </a:rPr>
              <a:t>must have strategies to embed an organisational culture of child safety, including through effective leadership arrangements.</a:t>
            </a:r>
            <a:endParaRPr lang="en-AU" sz="4800" dirty="0">
              <a:solidFill>
                <a:srgbClr val="FFFFFF"/>
              </a:solidFill>
              <a:latin typeface="Calibri" charset="0"/>
              <a:ea typeface="ＭＳ Ｐゴシック" charset="0"/>
              <a:cs typeface="ＭＳ Ｐゴシック" charset="0"/>
            </a:endParaRPr>
          </a:p>
        </p:txBody>
      </p:sp>
      <p:sp>
        <p:nvSpPr>
          <p:cNvPr id="6" name="Title 1"/>
          <p:cNvSpPr txBox="1">
            <a:spLocks/>
          </p:cNvSpPr>
          <p:nvPr/>
        </p:nvSpPr>
        <p:spPr>
          <a:xfrm>
            <a:off x="825501" y="275167"/>
            <a:ext cx="10519833" cy="984251"/>
          </a:xfrm>
          <a:prstGeom prst="rect">
            <a:avLst/>
          </a:prstGeom>
        </p:spPr>
        <p:txBody>
          <a:bodyPr vert="horz" lIns="112776" tIns="56388" rIns="112776" bIns="56388" rtlCol="0" anchor="ctr">
            <a:noAutofit/>
          </a:bodyPr>
          <a:lstStyle>
            <a:lvl1pPr algn="l" defTabSz="422907" rtl="0" eaLnBrk="1" latinLnBrk="0" hangingPunct="1">
              <a:spcBef>
                <a:spcPct val="0"/>
              </a:spcBef>
              <a:buNone/>
              <a:defRPr sz="2400" b="1" kern="1200">
                <a:solidFill>
                  <a:srgbClr val="FFFFFF"/>
                </a:solidFill>
                <a:latin typeface="Calibri"/>
                <a:ea typeface="+mj-ea"/>
                <a:cs typeface="Calibri"/>
              </a:defRPr>
            </a:lvl1pPr>
          </a:lstStyle>
          <a:p>
            <a:endParaRPr lang="en-US" sz="3200" dirty="0"/>
          </a:p>
        </p:txBody>
      </p:sp>
      <p:sp>
        <p:nvSpPr>
          <p:cNvPr id="9" name="Content Placeholder 2"/>
          <p:cNvSpPr txBox="1">
            <a:spLocks/>
          </p:cNvSpPr>
          <p:nvPr/>
        </p:nvSpPr>
        <p:spPr bwMode="auto">
          <a:xfrm>
            <a:off x="789518" y="5241269"/>
            <a:ext cx="10555815" cy="75645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spcCol="360000" rtlCol="0" anchor="t" anchorCtr="0" compatLnSpc="1">
            <a:prstTxWarp prst="textNoShape">
              <a:avLst/>
            </a:prstTxWarp>
            <a:noAutofit/>
          </a:bodyPr>
          <a:lstStyle>
            <a:lvl1pPr marL="0"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1pPr>
            <a:lvl2pPr marL="422907"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2pPr>
            <a:lvl3pPr marL="845814"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3pPr>
            <a:lvl4pPr marL="1268723"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4pPr>
            <a:lvl5pPr marL="1691629"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5pPr>
            <a:lvl6pPr marL="2325990" indent="-211454" algn="l" defTabSz="422907" rtl="0" eaLnBrk="1" latinLnBrk="0" hangingPunct="1">
              <a:spcBef>
                <a:spcPct val="20000"/>
              </a:spcBef>
              <a:buFont typeface="Arial"/>
              <a:buChar char="•"/>
              <a:defRPr sz="1900" kern="1200">
                <a:solidFill>
                  <a:schemeClr val="tx1"/>
                </a:solidFill>
                <a:latin typeface="+mn-lt"/>
                <a:ea typeface="+mn-ea"/>
                <a:cs typeface="+mn-cs"/>
              </a:defRPr>
            </a:lvl6pPr>
            <a:lvl7pPr marL="2748898" indent="-211454" algn="l" defTabSz="422907" rtl="0" eaLnBrk="1" latinLnBrk="0" hangingPunct="1">
              <a:spcBef>
                <a:spcPct val="20000"/>
              </a:spcBef>
              <a:buFont typeface="Arial"/>
              <a:buChar char="•"/>
              <a:defRPr sz="1900" kern="1200">
                <a:solidFill>
                  <a:schemeClr val="tx1"/>
                </a:solidFill>
                <a:latin typeface="+mn-lt"/>
                <a:ea typeface="+mn-ea"/>
                <a:cs typeface="+mn-cs"/>
              </a:defRPr>
            </a:lvl7pPr>
            <a:lvl8pPr marL="3171807" indent="-211454" algn="l" defTabSz="422907" rtl="0" eaLnBrk="1" latinLnBrk="0" hangingPunct="1">
              <a:spcBef>
                <a:spcPct val="20000"/>
              </a:spcBef>
              <a:buFont typeface="Arial"/>
              <a:buChar char="•"/>
              <a:defRPr sz="1900" kern="1200">
                <a:solidFill>
                  <a:schemeClr val="tx1"/>
                </a:solidFill>
                <a:latin typeface="+mn-lt"/>
                <a:ea typeface="+mn-ea"/>
                <a:cs typeface="+mn-cs"/>
              </a:defRPr>
            </a:lvl8pPr>
            <a:lvl9pPr marL="3594714" indent="-211454" algn="l" defTabSz="422907" rtl="0" eaLnBrk="1" latinLnBrk="0" hangingPunct="1">
              <a:spcBef>
                <a:spcPct val="20000"/>
              </a:spcBef>
              <a:buFont typeface="Arial"/>
              <a:buChar char="•"/>
              <a:defRPr sz="1900" kern="1200">
                <a:solidFill>
                  <a:schemeClr val="tx1"/>
                </a:solidFill>
                <a:latin typeface="+mn-lt"/>
                <a:ea typeface="+mn-ea"/>
                <a:cs typeface="+mn-cs"/>
              </a:defRPr>
            </a:lvl9pPr>
          </a:lstStyle>
          <a:p>
            <a:pPr algn="ctr" defTabSz="1219170">
              <a:lnSpc>
                <a:spcPct val="100000"/>
              </a:lnSpc>
              <a:spcBef>
                <a:spcPct val="0"/>
              </a:spcBef>
            </a:pPr>
            <a:r>
              <a:rPr lang="en-AU" sz="2133" dirty="0">
                <a:solidFill>
                  <a:srgbClr val="FFFFFF"/>
                </a:solidFill>
                <a:latin typeface="Calibri" charset="0"/>
                <a:ea typeface="ＭＳ Ｐゴシック" charset="0"/>
                <a:cs typeface="ＭＳ Ｐゴシック" charset="0"/>
              </a:rPr>
              <a:t>A </a:t>
            </a:r>
            <a:r>
              <a:rPr lang="en-AU" sz="2133" b="1" dirty="0">
                <a:solidFill>
                  <a:srgbClr val="FFFFFF"/>
                </a:solidFill>
                <a:latin typeface="Calibri" charset="0"/>
                <a:ea typeface="ＭＳ Ｐゴシック" charset="0"/>
                <a:cs typeface="ＭＳ Ｐゴシック" charset="0"/>
              </a:rPr>
              <a:t>culture of child safety </a:t>
            </a:r>
            <a:r>
              <a:rPr lang="en-AU" sz="2133" dirty="0">
                <a:solidFill>
                  <a:srgbClr val="FFFFFF"/>
                </a:solidFill>
                <a:latin typeface="Calibri" charset="0"/>
                <a:ea typeface="ＭＳ Ｐゴシック" charset="0"/>
                <a:cs typeface="ＭＳ Ｐゴシック" charset="0"/>
              </a:rPr>
              <a:t>is enhanced by recognising the importance of child safety at all levels of the organisation, including leadership (board, committees, CEO), staff and volunteers.</a:t>
            </a:r>
            <a:endParaRPr lang="en-AU" sz="2133" b="1" dirty="0">
              <a:solidFill>
                <a:srgbClr val="FFFFFF"/>
              </a:solidFill>
              <a:latin typeface="Calibri" charset="0"/>
              <a:ea typeface="ＭＳ Ｐゴシック" charset="0"/>
              <a:cs typeface="ＭＳ Ｐゴシック" charset="0"/>
            </a:endParaRPr>
          </a:p>
        </p:txBody>
      </p:sp>
    </p:spTree>
    <p:extLst>
      <p:ext uri="{BB962C8B-B14F-4D97-AF65-F5344CB8AC3E}">
        <p14:creationId xmlns:p14="http://schemas.microsoft.com/office/powerpoint/2010/main" val="2927367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type="body" sz="quarter" idx="4294967295"/>
          </p:nvPr>
        </p:nvSpPr>
        <p:spPr bwMode="auto">
          <a:xfrm>
            <a:off x="0" y="1035050"/>
            <a:ext cx="10520363" cy="34004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rtlCol="0" anchor="t" anchorCtr="0" compatLnSpc="1">
            <a:prstTxWarp prst="textNoShape">
              <a:avLst/>
            </a:prstTxWarp>
            <a:noAutofit/>
          </a:bodyPr>
          <a:lstStyle/>
          <a:p>
            <a:pPr marL="0" indent="0" algn="ctr" defTabSz="1219170">
              <a:spcBef>
                <a:spcPct val="0"/>
              </a:spcBef>
              <a:buNone/>
            </a:pPr>
            <a:r>
              <a:rPr lang="en-US" sz="4533" b="1" dirty="0">
                <a:solidFill>
                  <a:srgbClr val="FFFFFE"/>
                </a:solidFill>
              </a:rPr>
              <a:t>Standard 2: </a:t>
            </a:r>
            <a:br>
              <a:rPr lang="en-US" sz="4533" b="1" dirty="0">
                <a:solidFill>
                  <a:srgbClr val="FFFFFE"/>
                </a:solidFill>
              </a:rPr>
            </a:br>
            <a:r>
              <a:rPr lang="en-AU" sz="4533" b="1" dirty="0">
                <a:solidFill>
                  <a:srgbClr val="FFFFFE"/>
                </a:solidFill>
                <a:latin typeface="Calibri" charset="0"/>
                <a:ea typeface="ＭＳ Ｐゴシック" charset="0"/>
                <a:cs typeface="ＭＳ Ｐゴシック" charset="0"/>
              </a:rPr>
              <a:t>Organisations must have a child </a:t>
            </a:r>
            <a:br>
              <a:rPr lang="en-AU" sz="4533" b="1" dirty="0">
                <a:solidFill>
                  <a:srgbClr val="FFFFFE"/>
                </a:solidFill>
                <a:latin typeface="Calibri" charset="0"/>
                <a:ea typeface="ＭＳ Ｐゴシック" charset="0"/>
                <a:cs typeface="ＭＳ Ｐゴシック" charset="0"/>
              </a:rPr>
            </a:br>
            <a:r>
              <a:rPr lang="en-AU" sz="4533" b="1" dirty="0">
                <a:solidFill>
                  <a:srgbClr val="FFFFFE"/>
                </a:solidFill>
                <a:latin typeface="Calibri" charset="0"/>
                <a:ea typeface="ＭＳ Ｐゴシック" charset="0"/>
                <a:cs typeface="ＭＳ Ｐゴシック" charset="0"/>
              </a:rPr>
              <a:t>safe policy or statement of commitment </a:t>
            </a:r>
            <a:br>
              <a:rPr lang="en-AU" sz="4533" b="1" dirty="0">
                <a:solidFill>
                  <a:srgbClr val="FFFFFE"/>
                </a:solidFill>
                <a:latin typeface="Calibri" charset="0"/>
                <a:ea typeface="ＭＳ Ｐゴシック" charset="0"/>
                <a:cs typeface="ＭＳ Ｐゴシック" charset="0"/>
              </a:rPr>
            </a:br>
            <a:r>
              <a:rPr lang="en-AU" sz="4533" b="1" dirty="0">
                <a:solidFill>
                  <a:srgbClr val="FFFFFE"/>
                </a:solidFill>
                <a:latin typeface="Calibri" charset="0"/>
                <a:ea typeface="ＭＳ Ｐゴシック" charset="0"/>
                <a:cs typeface="ＭＳ Ｐゴシック" charset="0"/>
              </a:rPr>
              <a:t>to child safety. </a:t>
            </a:r>
            <a:endParaRPr lang="en-AU" sz="4533" b="1" dirty="0">
              <a:solidFill>
                <a:srgbClr val="FFFFFE"/>
              </a:solidFill>
              <a:latin typeface="Calibri" charset="0"/>
              <a:ea typeface="ＭＳ Ｐゴシック" charset="0"/>
            </a:endParaRPr>
          </a:p>
        </p:txBody>
      </p:sp>
      <p:sp>
        <p:nvSpPr>
          <p:cNvPr id="6" name="Title 1"/>
          <p:cNvSpPr txBox="1">
            <a:spLocks/>
          </p:cNvSpPr>
          <p:nvPr/>
        </p:nvSpPr>
        <p:spPr>
          <a:xfrm>
            <a:off x="825501" y="275167"/>
            <a:ext cx="10519833" cy="984251"/>
          </a:xfrm>
          <a:prstGeom prst="rect">
            <a:avLst/>
          </a:prstGeom>
        </p:spPr>
        <p:txBody>
          <a:bodyPr vert="horz" lIns="112776" tIns="56388" rIns="112776" bIns="56388" rtlCol="0" anchor="ctr">
            <a:noAutofit/>
          </a:bodyPr>
          <a:lstStyle>
            <a:lvl1pPr algn="l" defTabSz="422907" rtl="0" eaLnBrk="1" latinLnBrk="0" hangingPunct="1">
              <a:spcBef>
                <a:spcPct val="0"/>
              </a:spcBef>
              <a:buNone/>
              <a:defRPr sz="2400" b="1" kern="1200">
                <a:solidFill>
                  <a:srgbClr val="FFFFFF"/>
                </a:solidFill>
                <a:latin typeface="Calibri"/>
                <a:ea typeface="+mj-ea"/>
                <a:cs typeface="Calibri"/>
              </a:defRPr>
            </a:lvl1pPr>
          </a:lstStyle>
          <a:p>
            <a:endParaRPr lang="en-US" sz="3200" dirty="0"/>
          </a:p>
        </p:txBody>
      </p:sp>
      <p:sp>
        <p:nvSpPr>
          <p:cNvPr id="8" name="Content Placeholder 2"/>
          <p:cNvSpPr txBox="1">
            <a:spLocks/>
          </p:cNvSpPr>
          <p:nvPr/>
        </p:nvSpPr>
        <p:spPr bwMode="auto">
          <a:xfrm>
            <a:off x="1274034" y="4367391"/>
            <a:ext cx="9635868" cy="143681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2" spcCol="360000" rtlCol="0" anchor="t" anchorCtr="0" compatLnSpc="1">
            <a:prstTxWarp prst="textNoShape">
              <a:avLst/>
            </a:prstTxWarp>
            <a:noAutofit/>
          </a:bodyPr>
          <a:lstStyle>
            <a:lvl1pPr marL="0"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1pPr>
            <a:lvl2pPr marL="422907"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2pPr>
            <a:lvl3pPr marL="845814"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3pPr>
            <a:lvl4pPr marL="1268723"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4pPr>
            <a:lvl5pPr marL="1691629"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5pPr>
            <a:lvl6pPr marL="2325990" indent="-211454" algn="l" defTabSz="422907" rtl="0" eaLnBrk="1" latinLnBrk="0" hangingPunct="1">
              <a:spcBef>
                <a:spcPct val="20000"/>
              </a:spcBef>
              <a:buFont typeface="Arial"/>
              <a:buChar char="•"/>
              <a:defRPr sz="1900" kern="1200">
                <a:solidFill>
                  <a:schemeClr val="tx1"/>
                </a:solidFill>
                <a:latin typeface="+mn-lt"/>
                <a:ea typeface="+mn-ea"/>
                <a:cs typeface="+mn-cs"/>
              </a:defRPr>
            </a:lvl6pPr>
            <a:lvl7pPr marL="2748898" indent="-211454" algn="l" defTabSz="422907" rtl="0" eaLnBrk="1" latinLnBrk="0" hangingPunct="1">
              <a:spcBef>
                <a:spcPct val="20000"/>
              </a:spcBef>
              <a:buFont typeface="Arial"/>
              <a:buChar char="•"/>
              <a:defRPr sz="1900" kern="1200">
                <a:solidFill>
                  <a:schemeClr val="tx1"/>
                </a:solidFill>
                <a:latin typeface="+mn-lt"/>
                <a:ea typeface="+mn-ea"/>
                <a:cs typeface="+mn-cs"/>
              </a:defRPr>
            </a:lvl7pPr>
            <a:lvl8pPr marL="3171807" indent="-211454" algn="l" defTabSz="422907" rtl="0" eaLnBrk="1" latinLnBrk="0" hangingPunct="1">
              <a:spcBef>
                <a:spcPct val="20000"/>
              </a:spcBef>
              <a:buFont typeface="Arial"/>
              <a:buChar char="•"/>
              <a:defRPr sz="1900" kern="1200">
                <a:solidFill>
                  <a:schemeClr val="tx1"/>
                </a:solidFill>
                <a:latin typeface="+mn-lt"/>
                <a:ea typeface="+mn-ea"/>
                <a:cs typeface="+mn-cs"/>
              </a:defRPr>
            </a:lvl8pPr>
            <a:lvl9pPr marL="3594714" indent="-211454" algn="l" defTabSz="422907" rtl="0" eaLnBrk="1" latinLnBrk="0" hangingPunct="1">
              <a:spcBef>
                <a:spcPct val="20000"/>
              </a:spcBef>
              <a:buFont typeface="Arial"/>
              <a:buChar char="•"/>
              <a:defRPr sz="1900" kern="1200">
                <a:solidFill>
                  <a:schemeClr val="tx1"/>
                </a:solidFill>
                <a:latin typeface="+mn-lt"/>
                <a:ea typeface="+mn-ea"/>
                <a:cs typeface="+mn-cs"/>
              </a:defRPr>
            </a:lvl9pPr>
          </a:lstStyle>
          <a:p>
            <a:pPr algn="ctr" defTabSz="1219170">
              <a:lnSpc>
                <a:spcPct val="100000"/>
              </a:lnSpc>
              <a:spcAft>
                <a:spcPts val="800"/>
              </a:spcAft>
            </a:pPr>
            <a:r>
              <a:rPr lang="en-AU" sz="2133" b="1" dirty="0">
                <a:solidFill>
                  <a:srgbClr val="FFFFFF"/>
                </a:solidFill>
                <a:latin typeface="Calibri" charset="0"/>
                <a:ea typeface="ＭＳ Ｐゴシック" charset="0"/>
              </a:rPr>
              <a:t>A child safe policy is</a:t>
            </a:r>
            <a:r>
              <a:rPr lang="is-IS" sz="2133" b="1" dirty="0">
                <a:solidFill>
                  <a:srgbClr val="FFFFFF"/>
                </a:solidFill>
                <a:latin typeface="Calibri" charset="0"/>
                <a:ea typeface="ＭＳ Ｐゴシック" charset="0"/>
              </a:rPr>
              <a:t>…</a:t>
            </a:r>
            <a:r>
              <a:rPr lang="en-AU" sz="2133" b="1" dirty="0">
                <a:solidFill>
                  <a:srgbClr val="FFFFFF"/>
                </a:solidFill>
                <a:latin typeface="Calibri" charset="0"/>
                <a:ea typeface="ＭＳ Ｐゴシック" charset="0"/>
              </a:rPr>
              <a:t> </a:t>
            </a:r>
            <a:br>
              <a:rPr lang="en-AU" sz="2133" dirty="0">
                <a:solidFill>
                  <a:srgbClr val="FFFFFF"/>
                </a:solidFill>
                <a:latin typeface="Calibri" charset="0"/>
                <a:ea typeface="ＭＳ Ｐゴシック" charset="0"/>
              </a:rPr>
            </a:br>
            <a:r>
              <a:rPr lang="en-AU" sz="2133" dirty="0">
                <a:solidFill>
                  <a:srgbClr val="FFFFFF"/>
                </a:solidFill>
                <a:latin typeface="Calibri" charset="0"/>
                <a:ea typeface="ＭＳ Ｐゴシック" charset="0"/>
              </a:rPr>
              <a:t>an overarching document that provides key elements of child safety. </a:t>
            </a:r>
          </a:p>
          <a:p>
            <a:pPr algn="ctr" defTabSz="1219170">
              <a:lnSpc>
                <a:spcPct val="100000"/>
              </a:lnSpc>
              <a:spcAft>
                <a:spcPts val="800"/>
              </a:spcAft>
            </a:pPr>
            <a:r>
              <a:rPr lang="en-AU" sz="2133" b="1" dirty="0">
                <a:solidFill>
                  <a:srgbClr val="FFFFFF"/>
                </a:solidFill>
                <a:latin typeface="Calibri" charset="0"/>
                <a:ea typeface="ＭＳ Ｐゴシック" charset="0"/>
              </a:rPr>
              <a:t>A statement of commitment is</a:t>
            </a:r>
            <a:r>
              <a:rPr lang="is-IS" sz="2133" b="1" dirty="0">
                <a:solidFill>
                  <a:srgbClr val="FFFFFF"/>
                </a:solidFill>
                <a:latin typeface="Calibri" charset="0"/>
                <a:ea typeface="ＭＳ Ｐゴシック" charset="0"/>
              </a:rPr>
              <a:t>…</a:t>
            </a:r>
            <a:r>
              <a:rPr lang="en-AU" sz="2133" b="1" dirty="0">
                <a:solidFill>
                  <a:srgbClr val="FFFFFF"/>
                </a:solidFill>
                <a:latin typeface="Calibri" charset="0"/>
                <a:ea typeface="ＭＳ Ｐゴシック" charset="0"/>
              </a:rPr>
              <a:t> </a:t>
            </a:r>
            <a:br>
              <a:rPr lang="en-AU" sz="2133" dirty="0">
                <a:solidFill>
                  <a:srgbClr val="FFFFFF"/>
                </a:solidFill>
                <a:latin typeface="Calibri" charset="0"/>
                <a:ea typeface="ＭＳ Ｐゴシック" charset="0"/>
              </a:rPr>
            </a:br>
            <a:r>
              <a:rPr lang="en-AU" sz="2133" dirty="0">
                <a:solidFill>
                  <a:srgbClr val="FFFFFF"/>
                </a:solidFill>
                <a:latin typeface="Calibri" charset="0"/>
                <a:ea typeface="ＭＳ Ｐゴシック" charset="0"/>
              </a:rPr>
              <a:t>an affirmation of the organisations commitment of child safety. </a:t>
            </a:r>
          </a:p>
        </p:txBody>
      </p:sp>
    </p:spTree>
    <p:extLst>
      <p:ext uri="{BB962C8B-B14F-4D97-AF65-F5344CB8AC3E}">
        <p14:creationId xmlns:p14="http://schemas.microsoft.com/office/powerpoint/2010/main" val="22939044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chemeClr val="bg1"/>
                </a:solidFill>
              </a:rPr>
              <a:t>Commitment to child safety </a:t>
            </a:r>
          </a:p>
        </p:txBody>
      </p:sp>
      <p:sp>
        <p:nvSpPr>
          <p:cNvPr id="3" name="Text Placeholder 2"/>
          <p:cNvSpPr>
            <a:spLocks noGrp="1"/>
          </p:cNvSpPr>
          <p:nvPr>
            <p:ph type="body" sz="quarter" idx="10"/>
          </p:nvPr>
        </p:nvSpPr>
        <p:spPr>
          <a:xfrm>
            <a:off x="835712" y="1623526"/>
            <a:ext cx="10518088" cy="5234473"/>
          </a:xfrm>
        </p:spPr>
        <p:txBody>
          <a:bodyPr>
            <a:normAutofit fontScale="85000" lnSpcReduction="20000"/>
          </a:bodyPr>
          <a:lstStyle/>
          <a:p>
            <a:pPr marL="0" indent="0">
              <a:buNone/>
            </a:pPr>
            <a:r>
              <a:rPr lang="en-US" dirty="0">
                <a:solidFill>
                  <a:srgbClr val="FF0000"/>
                </a:solidFill>
              </a:rPr>
              <a:t>The City of Port Phillip has zero tolerance for child abuse.</a:t>
            </a:r>
            <a:endParaRPr lang="en-AU" dirty="0">
              <a:solidFill>
                <a:srgbClr val="FF0000"/>
              </a:solidFill>
            </a:endParaRPr>
          </a:p>
          <a:p>
            <a:pPr marL="0" indent="0">
              <a:buNone/>
            </a:pPr>
            <a:r>
              <a:rPr lang="en-AU" dirty="0">
                <a:solidFill>
                  <a:srgbClr val="FF0000"/>
                </a:solidFill>
              </a:rPr>
              <a:t>The City of Port Phillip is a committed Child Safe organisation. Our commitment is to ensure that </a:t>
            </a:r>
            <a:r>
              <a:rPr lang="en-US" dirty="0">
                <a:solidFill>
                  <a:srgbClr val="FF0000"/>
                </a:solidFill>
              </a:rPr>
              <a:t>a culture of child safety is embedded into our practices and processes. </a:t>
            </a:r>
            <a:endParaRPr lang="en-AU" dirty="0">
              <a:solidFill>
                <a:srgbClr val="FF0000"/>
              </a:solidFill>
            </a:endParaRPr>
          </a:p>
          <a:p>
            <a:pPr marL="0" indent="0">
              <a:buNone/>
            </a:pPr>
            <a:r>
              <a:rPr lang="en-US" dirty="0">
                <a:solidFill>
                  <a:srgbClr val="FF0000"/>
                </a:solidFill>
              </a:rPr>
              <a:t>Every child accessing City of Port Phillip has the right to feel and be safe.</a:t>
            </a:r>
            <a:endParaRPr lang="en-AU" dirty="0">
              <a:solidFill>
                <a:srgbClr val="FF0000"/>
              </a:solidFill>
            </a:endParaRPr>
          </a:p>
          <a:p>
            <a:pPr marL="0" indent="0">
              <a:buNone/>
            </a:pPr>
            <a:r>
              <a:rPr lang="en-US" dirty="0"/>
              <a:t>This City embraces diversity and inclusion. All children, regardless of their gender, race, religious beliefs, age, disability, sexual orientation, family background and social background, have equal rights to protection from abuse. </a:t>
            </a:r>
            <a:endParaRPr lang="en-AU" dirty="0"/>
          </a:p>
          <a:p>
            <a:pPr marL="0" indent="0">
              <a:buNone/>
            </a:pPr>
            <a:r>
              <a:rPr lang="en-US" dirty="0"/>
              <a:t>We firmly commit to the cultural safety of Aboriginal and Torres Strait Islander children and children from culturally and/or linguistically diverse backgrounds, and to the provision of a safe environment for children with a disability, as well as other vulnerable groups of children.</a:t>
            </a:r>
            <a:endParaRPr lang="en-AU" dirty="0"/>
          </a:p>
          <a:p>
            <a:pPr marL="0" indent="0">
              <a:buNone/>
            </a:pPr>
            <a:r>
              <a:rPr lang="en-US" dirty="0"/>
              <a:t>All City of Port Phillip Councillors, employees, volunteers, contractors and community representatives have a responsibility to understand and activate their role in preventing, detecting, responding and reporting any suspicions of child abuse to the relevant authorities, and maintaining a child safe culture.</a:t>
            </a:r>
            <a:endParaRPr lang="en-AU" dirty="0"/>
          </a:p>
          <a:p>
            <a:endParaRPr lang="en-AU" dirty="0"/>
          </a:p>
        </p:txBody>
      </p:sp>
    </p:spTree>
    <p:extLst>
      <p:ext uri="{BB962C8B-B14F-4D97-AF65-F5344CB8AC3E}">
        <p14:creationId xmlns:p14="http://schemas.microsoft.com/office/powerpoint/2010/main" val="1185270665"/>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type="body" sz="quarter" idx="4294967295"/>
          </p:nvPr>
        </p:nvSpPr>
        <p:spPr bwMode="auto">
          <a:xfrm>
            <a:off x="0" y="1049338"/>
            <a:ext cx="10520363" cy="322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rtlCol="0" anchor="t" anchorCtr="0" compatLnSpc="1">
            <a:prstTxWarp prst="textNoShape">
              <a:avLst/>
            </a:prstTxWarp>
            <a:noAutofit/>
          </a:bodyPr>
          <a:lstStyle/>
          <a:p>
            <a:pPr marL="0" indent="0" algn="ctr" defTabSz="1219170">
              <a:buNone/>
            </a:pPr>
            <a:r>
              <a:rPr lang="en-US" sz="4533" b="1" dirty="0">
                <a:solidFill>
                  <a:srgbClr val="FFFFFE"/>
                </a:solidFill>
              </a:rPr>
              <a:t>Standard 3: </a:t>
            </a:r>
            <a:br>
              <a:rPr lang="en-US" sz="4533" b="1" dirty="0">
                <a:solidFill>
                  <a:srgbClr val="FFFFFE"/>
                </a:solidFill>
              </a:rPr>
            </a:br>
            <a:r>
              <a:rPr lang="en-AU" sz="4800" b="1" dirty="0">
                <a:solidFill>
                  <a:srgbClr val="FFFFFF"/>
                </a:solidFill>
                <a:latin typeface="Calibri" charset="0"/>
                <a:ea typeface="ＭＳ Ｐゴシック" charset="0"/>
                <a:cs typeface="ＭＳ Ｐゴシック" charset="0"/>
              </a:rPr>
              <a:t>Organisations must have a code of conduct that establishes clear expectations for appropriate behaviour with children.</a:t>
            </a:r>
            <a:endParaRPr lang="en-AU" sz="4800" dirty="0">
              <a:solidFill>
                <a:srgbClr val="FFFFFF"/>
              </a:solidFill>
              <a:latin typeface="Calibri" charset="0"/>
              <a:ea typeface="ＭＳ Ｐゴシック" charset="0"/>
              <a:cs typeface="ＭＳ Ｐゴシック" charset="0"/>
            </a:endParaRPr>
          </a:p>
        </p:txBody>
      </p:sp>
      <p:sp>
        <p:nvSpPr>
          <p:cNvPr id="6" name="Title 1"/>
          <p:cNvSpPr txBox="1">
            <a:spLocks/>
          </p:cNvSpPr>
          <p:nvPr/>
        </p:nvSpPr>
        <p:spPr>
          <a:xfrm>
            <a:off x="825501" y="275167"/>
            <a:ext cx="10519833" cy="984251"/>
          </a:xfrm>
          <a:prstGeom prst="rect">
            <a:avLst/>
          </a:prstGeom>
        </p:spPr>
        <p:txBody>
          <a:bodyPr vert="horz" lIns="112776" tIns="56388" rIns="112776" bIns="56388" rtlCol="0" anchor="ctr">
            <a:noAutofit/>
          </a:bodyPr>
          <a:lstStyle>
            <a:lvl1pPr algn="l" defTabSz="422907" rtl="0" eaLnBrk="1" latinLnBrk="0" hangingPunct="1">
              <a:spcBef>
                <a:spcPct val="0"/>
              </a:spcBef>
              <a:buNone/>
              <a:defRPr sz="2400" b="1" kern="1200">
                <a:solidFill>
                  <a:srgbClr val="FFFFFF"/>
                </a:solidFill>
                <a:latin typeface="Calibri"/>
                <a:ea typeface="+mj-ea"/>
                <a:cs typeface="Calibri"/>
              </a:defRPr>
            </a:lvl1pPr>
          </a:lstStyle>
          <a:p>
            <a:endParaRPr lang="en-US" sz="3200" dirty="0"/>
          </a:p>
        </p:txBody>
      </p:sp>
      <p:sp>
        <p:nvSpPr>
          <p:cNvPr id="8" name="Content Placeholder 2"/>
          <p:cNvSpPr txBox="1">
            <a:spLocks/>
          </p:cNvSpPr>
          <p:nvPr/>
        </p:nvSpPr>
        <p:spPr bwMode="auto">
          <a:xfrm>
            <a:off x="1274034" y="5241269"/>
            <a:ext cx="9635868" cy="75645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spcCol="360000" rtlCol="0" anchor="t" anchorCtr="0" compatLnSpc="1">
            <a:prstTxWarp prst="textNoShape">
              <a:avLst/>
            </a:prstTxWarp>
            <a:noAutofit/>
          </a:bodyPr>
          <a:lstStyle>
            <a:lvl1pPr marL="0"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1pPr>
            <a:lvl2pPr marL="422907"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2pPr>
            <a:lvl3pPr marL="845814"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3pPr>
            <a:lvl4pPr marL="1268723"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4pPr>
            <a:lvl5pPr marL="1691629"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5pPr>
            <a:lvl6pPr marL="2325990" indent="-211454" algn="l" defTabSz="422907" rtl="0" eaLnBrk="1" latinLnBrk="0" hangingPunct="1">
              <a:spcBef>
                <a:spcPct val="20000"/>
              </a:spcBef>
              <a:buFont typeface="Arial"/>
              <a:buChar char="•"/>
              <a:defRPr sz="1900" kern="1200">
                <a:solidFill>
                  <a:schemeClr val="tx1"/>
                </a:solidFill>
                <a:latin typeface="+mn-lt"/>
                <a:ea typeface="+mn-ea"/>
                <a:cs typeface="+mn-cs"/>
              </a:defRPr>
            </a:lvl6pPr>
            <a:lvl7pPr marL="2748898" indent="-211454" algn="l" defTabSz="422907" rtl="0" eaLnBrk="1" latinLnBrk="0" hangingPunct="1">
              <a:spcBef>
                <a:spcPct val="20000"/>
              </a:spcBef>
              <a:buFont typeface="Arial"/>
              <a:buChar char="•"/>
              <a:defRPr sz="1900" kern="1200">
                <a:solidFill>
                  <a:schemeClr val="tx1"/>
                </a:solidFill>
                <a:latin typeface="+mn-lt"/>
                <a:ea typeface="+mn-ea"/>
                <a:cs typeface="+mn-cs"/>
              </a:defRPr>
            </a:lvl7pPr>
            <a:lvl8pPr marL="3171807" indent="-211454" algn="l" defTabSz="422907" rtl="0" eaLnBrk="1" latinLnBrk="0" hangingPunct="1">
              <a:spcBef>
                <a:spcPct val="20000"/>
              </a:spcBef>
              <a:buFont typeface="Arial"/>
              <a:buChar char="•"/>
              <a:defRPr sz="1900" kern="1200">
                <a:solidFill>
                  <a:schemeClr val="tx1"/>
                </a:solidFill>
                <a:latin typeface="+mn-lt"/>
                <a:ea typeface="+mn-ea"/>
                <a:cs typeface="+mn-cs"/>
              </a:defRPr>
            </a:lvl8pPr>
            <a:lvl9pPr marL="3594714" indent="-211454" algn="l" defTabSz="422907" rtl="0" eaLnBrk="1" latinLnBrk="0" hangingPunct="1">
              <a:spcBef>
                <a:spcPct val="20000"/>
              </a:spcBef>
              <a:buFont typeface="Arial"/>
              <a:buChar char="•"/>
              <a:defRPr sz="1900" kern="1200">
                <a:solidFill>
                  <a:schemeClr val="tx1"/>
                </a:solidFill>
                <a:latin typeface="+mn-lt"/>
                <a:ea typeface="+mn-ea"/>
                <a:cs typeface="+mn-cs"/>
              </a:defRPr>
            </a:lvl9pPr>
          </a:lstStyle>
          <a:p>
            <a:pPr algn="ctr" defTabSz="1219170">
              <a:lnSpc>
                <a:spcPct val="100000"/>
              </a:lnSpc>
            </a:pPr>
            <a:r>
              <a:rPr lang="en-AU" sz="2133" dirty="0">
                <a:solidFill>
                  <a:srgbClr val="FFFFFF"/>
                </a:solidFill>
                <a:latin typeface="Calibri" charset="0"/>
                <a:ea typeface="ＭＳ Ｐゴシック" charset="0"/>
              </a:rPr>
              <a:t>A</a:t>
            </a:r>
            <a:r>
              <a:rPr lang="en-AU" sz="2133" b="1" dirty="0">
                <a:solidFill>
                  <a:srgbClr val="FFFFFF"/>
                </a:solidFill>
                <a:latin typeface="Calibri" charset="0"/>
                <a:ea typeface="ＭＳ Ｐゴシック" charset="0"/>
              </a:rPr>
              <a:t> clear and specific code of conduct </a:t>
            </a:r>
            <a:r>
              <a:rPr lang="en-AU" sz="2133" dirty="0">
                <a:solidFill>
                  <a:srgbClr val="FFFFFF"/>
                </a:solidFill>
                <a:latin typeface="Calibri" charset="0"/>
                <a:ea typeface="ＭＳ Ｐゴシック" charset="0"/>
              </a:rPr>
              <a:t>provides all staff and volunteers with a set </a:t>
            </a:r>
            <a:br>
              <a:rPr lang="en-AU" sz="2133" dirty="0">
                <a:solidFill>
                  <a:srgbClr val="FFFFFF"/>
                </a:solidFill>
                <a:latin typeface="Calibri" charset="0"/>
                <a:ea typeface="ＭＳ Ｐゴシック" charset="0"/>
              </a:rPr>
            </a:br>
            <a:r>
              <a:rPr lang="en-AU" sz="2133" dirty="0">
                <a:solidFill>
                  <a:srgbClr val="FFFFFF"/>
                </a:solidFill>
                <a:latin typeface="Calibri" charset="0"/>
                <a:ea typeface="ＭＳ Ｐゴシック" charset="0"/>
              </a:rPr>
              <a:t>of clear principles about how they should behave in a child-safe environment.</a:t>
            </a:r>
            <a:endParaRPr lang="en-US" sz="2133" dirty="0">
              <a:solidFill>
                <a:srgbClr val="FFFFFF"/>
              </a:solidFill>
              <a:latin typeface="Calibri" charset="0"/>
              <a:ea typeface="ＭＳ Ｐゴシック" charset="0"/>
            </a:endParaRPr>
          </a:p>
        </p:txBody>
      </p:sp>
    </p:spTree>
    <p:extLst>
      <p:ext uri="{BB962C8B-B14F-4D97-AF65-F5344CB8AC3E}">
        <p14:creationId xmlns:p14="http://schemas.microsoft.com/office/powerpoint/2010/main" val="3955862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535214" y="1035051"/>
            <a:ext cx="11116532" cy="339986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rtlCol="0" anchor="t" anchorCtr="0" compatLnSpc="1">
            <a:prstTxWarp prst="textNoShape">
              <a:avLst/>
            </a:prstTxWarp>
            <a:noAutofit/>
          </a:bodyPr>
          <a:lstStyle>
            <a:lvl1pPr marL="0"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1pPr>
            <a:lvl2pPr marL="422907"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2pPr>
            <a:lvl3pPr marL="845814"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3pPr>
            <a:lvl4pPr marL="1268723"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4pPr>
            <a:lvl5pPr marL="1691629"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5pPr>
            <a:lvl6pPr marL="2325990" indent="-211454" algn="l" defTabSz="422907" rtl="0" eaLnBrk="1" latinLnBrk="0" hangingPunct="1">
              <a:spcBef>
                <a:spcPct val="20000"/>
              </a:spcBef>
              <a:buFont typeface="Arial"/>
              <a:buChar char="•"/>
              <a:defRPr sz="1900" kern="1200">
                <a:solidFill>
                  <a:schemeClr val="tx1"/>
                </a:solidFill>
                <a:latin typeface="+mn-lt"/>
                <a:ea typeface="+mn-ea"/>
                <a:cs typeface="+mn-cs"/>
              </a:defRPr>
            </a:lvl6pPr>
            <a:lvl7pPr marL="2748898" indent="-211454" algn="l" defTabSz="422907" rtl="0" eaLnBrk="1" latinLnBrk="0" hangingPunct="1">
              <a:spcBef>
                <a:spcPct val="20000"/>
              </a:spcBef>
              <a:buFont typeface="Arial"/>
              <a:buChar char="•"/>
              <a:defRPr sz="1900" kern="1200">
                <a:solidFill>
                  <a:schemeClr val="tx1"/>
                </a:solidFill>
                <a:latin typeface="+mn-lt"/>
                <a:ea typeface="+mn-ea"/>
                <a:cs typeface="+mn-cs"/>
              </a:defRPr>
            </a:lvl7pPr>
            <a:lvl8pPr marL="3171807" indent="-211454" algn="l" defTabSz="422907" rtl="0" eaLnBrk="1" latinLnBrk="0" hangingPunct="1">
              <a:spcBef>
                <a:spcPct val="20000"/>
              </a:spcBef>
              <a:buFont typeface="Arial"/>
              <a:buChar char="•"/>
              <a:defRPr sz="1900" kern="1200">
                <a:solidFill>
                  <a:schemeClr val="tx1"/>
                </a:solidFill>
                <a:latin typeface="+mn-lt"/>
                <a:ea typeface="+mn-ea"/>
                <a:cs typeface="+mn-cs"/>
              </a:defRPr>
            </a:lvl8pPr>
            <a:lvl9pPr marL="3594714" indent="-211454" algn="l" defTabSz="422907" rtl="0" eaLnBrk="1" latinLnBrk="0" hangingPunct="1">
              <a:spcBef>
                <a:spcPct val="20000"/>
              </a:spcBef>
              <a:buFont typeface="Arial"/>
              <a:buChar char="•"/>
              <a:defRPr sz="1900" kern="1200">
                <a:solidFill>
                  <a:schemeClr val="tx1"/>
                </a:solidFill>
                <a:latin typeface="+mn-lt"/>
                <a:ea typeface="+mn-ea"/>
                <a:cs typeface="+mn-cs"/>
              </a:defRPr>
            </a:lvl9pPr>
          </a:lstStyle>
          <a:p>
            <a:pPr algn="ctr" defTabSz="1219170">
              <a:lnSpc>
                <a:spcPct val="100000"/>
              </a:lnSpc>
              <a:spcBef>
                <a:spcPct val="0"/>
              </a:spcBef>
            </a:pPr>
            <a:r>
              <a:rPr lang="en-US" sz="4533" b="1" dirty="0">
                <a:solidFill>
                  <a:srgbClr val="FFFFFE"/>
                </a:solidFill>
              </a:rPr>
              <a:t>Standard 4: </a:t>
            </a:r>
            <a:br>
              <a:rPr lang="en-US" sz="4533" b="1" dirty="0">
                <a:solidFill>
                  <a:srgbClr val="FFFFFE"/>
                </a:solidFill>
              </a:rPr>
            </a:br>
            <a:r>
              <a:rPr lang="en-AU" sz="4800" b="1" dirty="0">
                <a:solidFill>
                  <a:srgbClr val="FFFFFF"/>
                </a:solidFill>
                <a:latin typeface="Calibri" charset="0"/>
                <a:ea typeface="ＭＳ Ｐゴシック" charset="0"/>
                <a:cs typeface="ＭＳ Ｐゴシック" charset="0"/>
              </a:rPr>
              <a:t>Organisations must have screening, supervision, training and other human resources practices that reduce the risk of child abuse by new and existing personnel.</a:t>
            </a:r>
            <a:endParaRPr lang="en-AU" sz="4800" dirty="0">
              <a:solidFill>
                <a:srgbClr val="FFFFFF"/>
              </a:solidFill>
              <a:latin typeface="Calibri" charset="0"/>
              <a:ea typeface="ＭＳ Ｐゴシック" charset="0"/>
              <a:cs typeface="ＭＳ Ｐゴシック" charset="0"/>
            </a:endParaRPr>
          </a:p>
          <a:p>
            <a:pPr algn="ctr" defTabSz="1219170">
              <a:lnSpc>
                <a:spcPct val="100000"/>
              </a:lnSpc>
              <a:spcBef>
                <a:spcPct val="0"/>
              </a:spcBef>
            </a:pPr>
            <a:endParaRPr lang="en-AU" sz="4800" dirty="0">
              <a:solidFill>
                <a:srgbClr val="FFFFFF"/>
              </a:solidFill>
              <a:latin typeface="Calibri" charset="0"/>
              <a:ea typeface="ＭＳ Ｐゴシック" charset="0"/>
              <a:cs typeface="ＭＳ Ｐゴシック" charset="0"/>
            </a:endParaRPr>
          </a:p>
        </p:txBody>
      </p:sp>
      <p:sp>
        <p:nvSpPr>
          <p:cNvPr id="8" name="Content Placeholder 2"/>
          <p:cNvSpPr txBox="1">
            <a:spLocks/>
          </p:cNvSpPr>
          <p:nvPr/>
        </p:nvSpPr>
        <p:spPr bwMode="auto">
          <a:xfrm>
            <a:off x="789518" y="5241269"/>
            <a:ext cx="10555815" cy="75645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spcCol="360000" rtlCol="0" anchor="t" anchorCtr="0" compatLnSpc="1">
            <a:prstTxWarp prst="textNoShape">
              <a:avLst/>
            </a:prstTxWarp>
            <a:noAutofit/>
          </a:bodyPr>
          <a:lstStyle>
            <a:lvl1pPr marL="0"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1pPr>
            <a:lvl2pPr marL="422907"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2pPr>
            <a:lvl3pPr marL="845814"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3pPr>
            <a:lvl4pPr marL="1268723"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4pPr>
            <a:lvl5pPr marL="1691629" indent="0" algn="l" defTabSz="422907" rtl="0" eaLnBrk="1" latinLnBrk="0" hangingPunct="1">
              <a:lnSpc>
                <a:spcPct val="130000"/>
              </a:lnSpc>
              <a:spcBef>
                <a:spcPts val="600"/>
              </a:spcBef>
              <a:spcAft>
                <a:spcPts val="1200"/>
              </a:spcAft>
              <a:buFontTx/>
              <a:buNone/>
              <a:defRPr sz="1800" b="0" i="0" kern="1200">
                <a:solidFill>
                  <a:schemeClr val="tx1"/>
                </a:solidFill>
                <a:latin typeface="Calibri"/>
                <a:ea typeface="+mn-ea"/>
                <a:cs typeface="Calibri"/>
              </a:defRPr>
            </a:lvl5pPr>
            <a:lvl6pPr marL="2325990" indent="-211454" algn="l" defTabSz="422907" rtl="0" eaLnBrk="1" latinLnBrk="0" hangingPunct="1">
              <a:spcBef>
                <a:spcPct val="20000"/>
              </a:spcBef>
              <a:buFont typeface="Arial"/>
              <a:buChar char="•"/>
              <a:defRPr sz="1900" kern="1200">
                <a:solidFill>
                  <a:schemeClr val="tx1"/>
                </a:solidFill>
                <a:latin typeface="+mn-lt"/>
                <a:ea typeface="+mn-ea"/>
                <a:cs typeface="+mn-cs"/>
              </a:defRPr>
            </a:lvl6pPr>
            <a:lvl7pPr marL="2748898" indent="-211454" algn="l" defTabSz="422907" rtl="0" eaLnBrk="1" latinLnBrk="0" hangingPunct="1">
              <a:spcBef>
                <a:spcPct val="20000"/>
              </a:spcBef>
              <a:buFont typeface="Arial"/>
              <a:buChar char="•"/>
              <a:defRPr sz="1900" kern="1200">
                <a:solidFill>
                  <a:schemeClr val="tx1"/>
                </a:solidFill>
                <a:latin typeface="+mn-lt"/>
                <a:ea typeface="+mn-ea"/>
                <a:cs typeface="+mn-cs"/>
              </a:defRPr>
            </a:lvl7pPr>
            <a:lvl8pPr marL="3171807" indent="-211454" algn="l" defTabSz="422907" rtl="0" eaLnBrk="1" latinLnBrk="0" hangingPunct="1">
              <a:spcBef>
                <a:spcPct val="20000"/>
              </a:spcBef>
              <a:buFont typeface="Arial"/>
              <a:buChar char="•"/>
              <a:defRPr sz="1900" kern="1200">
                <a:solidFill>
                  <a:schemeClr val="tx1"/>
                </a:solidFill>
                <a:latin typeface="+mn-lt"/>
                <a:ea typeface="+mn-ea"/>
                <a:cs typeface="+mn-cs"/>
              </a:defRPr>
            </a:lvl8pPr>
            <a:lvl9pPr marL="3594714" indent="-211454" algn="l" defTabSz="422907" rtl="0" eaLnBrk="1" latinLnBrk="0" hangingPunct="1">
              <a:spcBef>
                <a:spcPct val="20000"/>
              </a:spcBef>
              <a:buFont typeface="Arial"/>
              <a:buChar char="•"/>
              <a:defRPr sz="1900" kern="1200">
                <a:solidFill>
                  <a:schemeClr val="tx1"/>
                </a:solidFill>
                <a:latin typeface="+mn-lt"/>
                <a:ea typeface="+mn-ea"/>
                <a:cs typeface="+mn-cs"/>
              </a:defRPr>
            </a:lvl9pPr>
          </a:lstStyle>
          <a:p>
            <a:pPr algn="ctr" defTabSz="1219170">
              <a:lnSpc>
                <a:spcPct val="100000"/>
              </a:lnSpc>
            </a:pPr>
            <a:r>
              <a:rPr lang="en-AU" sz="2133" dirty="0">
                <a:solidFill>
                  <a:srgbClr val="FFFFFF"/>
                </a:solidFill>
                <a:latin typeface="Calibri" charset="0"/>
                <a:ea typeface="ＭＳ Ｐゴシック" charset="0"/>
                <a:cs typeface="ＭＳ Ｐゴシック" charset="0"/>
              </a:rPr>
              <a:t>Ensure new and existing staff/volunteers understand the importance of child safety, are aware of policies and procedures, and are trained to minimise the risk of child abuse. </a:t>
            </a:r>
            <a:endParaRPr lang="en-US" sz="2133" dirty="0">
              <a:solidFill>
                <a:srgbClr val="FFFFFF"/>
              </a:solidFill>
              <a:latin typeface="Calibri" charset="0"/>
              <a:ea typeface="ＭＳ Ｐゴシック" charset="0"/>
              <a:cs typeface="ＭＳ Ｐゴシック" charset="0"/>
            </a:endParaRPr>
          </a:p>
        </p:txBody>
      </p:sp>
    </p:spTree>
    <p:extLst>
      <p:ext uri="{BB962C8B-B14F-4D97-AF65-F5344CB8AC3E}">
        <p14:creationId xmlns:p14="http://schemas.microsoft.com/office/powerpoint/2010/main" val="1490580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887</TotalTime>
  <Words>1465</Words>
  <Application>Microsoft Office PowerPoint</Application>
  <PresentationFormat>Widescreen</PresentationFormat>
  <Paragraphs>159</Paragraphs>
  <Slides>14</Slides>
  <Notes>14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14</vt:i4>
      </vt:variant>
    </vt:vector>
  </HeadingPairs>
  <TitlesOfParts>
    <vt:vector size="24" baseType="lpstr">
      <vt:lpstr>MS PGothic</vt:lpstr>
      <vt:lpstr>MS PGothic</vt:lpstr>
      <vt:lpstr>Arial</vt:lpstr>
      <vt:lpstr>Calibri</vt:lpstr>
      <vt:lpstr>Calibri Light</vt:lpstr>
      <vt:lpstr>Courier New</vt:lpstr>
      <vt:lpstr>Geneva</vt:lpstr>
      <vt:lpstr>Open Sans</vt:lpstr>
      <vt:lpstr>Open Sans Light</vt:lpstr>
      <vt:lpstr>Office Theme</vt:lpstr>
      <vt:lpstr>Outline for this session</vt:lpstr>
      <vt:lpstr>Why is there change ?</vt:lpstr>
      <vt:lpstr>Changes at a State level </vt:lpstr>
      <vt:lpstr>Child Safe Standards</vt:lpstr>
      <vt:lpstr>PowerPoint Presentation</vt:lpstr>
      <vt:lpstr>PowerPoint Presentation</vt:lpstr>
      <vt:lpstr>Commitment to child safety </vt:lpstr>
      <vt:lpstr>PowerPoint Presentation</vt:lpstr>
      <vt:lpstr>PowerPoint Presentation</vt:lpstr>
      <vt:lpstr>PowerPoint Presentation</vt:lpstr>
      <vt:lpstr>PowerPoint Presentation</vt:lpstr>
      <vt:lpstr>PowerPoint Presentation</vt:lpstr>
      <vt:lpstr>PowerPoint Presentation</vt:lpstr>
      <vt:lpstr>Resources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Samantha Neville</dc:creator>
  <cp:lastModifiedBy>Jane Lyon</cp:lastModifiedBy>
  <cp:revision>49</cp:revision>
  <cp:lastPrinted>2017-11-02T04:42:26Z</cp:lastPrinted>
  <dcterms:created xsi:type="dcterms:W3CDTF">2017-11-01T22:50:12Z</dcterms:created>
  <dcterms:modified xsi:type="dcterms:W3CDTF">2020-07-13T10:24:21Z</dcterms:modified>
</cp:coreProperties>
</file>