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128_2CECB3BD.xml" ContentType="application/vnd.ms-powerpoint.comments+xml"/>
  <Override PartName="/ppt/notesSlides/notesSlide8.xml" ContentType="application/vnd.openxmlformats-officedocument.presentationml.notesSlide+xml"/>
  <Override PartName="/ppt/comments/modernComment_1A6_60EE16C0.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122_B2CBA6DD.xml" ContentType="application/vnd.ms-powerpoint.comments+xml"/>
  <Override PartName="/ppt/notesSlides/notesSlide13.xml" ContentType="application/vnd.openxmlformats-officedocument.presentationml.notesSlide+xml"/>
  <Override PartName="/ppt/comments/modernComment_12C_96F03ED7.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2" r:id="rId5"/>
    <p:sldMasterId id="2147483668" r:id="rId6"/>
  </p:sldMasterIdLst>
  <p:notesMasterIdLst>
    <p:notesMasterId r:id="rId32"/>
  </p:notesMasterIdLst>
  <p:sldIdLst>
    <p:sldId id="280" r:id="rId7"/>
    <p:sldId id="281" r:id="rId8"/>
    <p:sldId id="305" r:id="rId9"/>
    <p:sldId id="283" r:id="rId10"/>
    <p:sldId id="298" r:id="rId11"/>
    <p:sldId id="295" r:id="rId12"/>
    <p:sldId id="296" r:id="rId13"/>
    <p:sldId id="422" r:id="rId14"/>
    <p:sldId id="423" r:id="rId15"/>
    <p:sldId id="299" r:id="rId16"/>
    <p:sldId id="284" r:id="rId17"/>
    <p:sldId id="297" r:id="rId18"/>
    <p:sldId id="290" r:id="rId19"/>
    <p:sldId id="300" r:id="rId20"/>
    <p:sldId id="293" r:id="rId21"/>
    <p:sldId id="425" r:id="rId22"/>
    <p:sldId id="424" r:id="rId23"/>
    <p:sldId id="301" r:id="rId24"/>
    <p:sldId id="303" r:id="rId25"/>
    <p:sldId id="304" r:id="rId26"/>
    <p:sldId id="306" r:id="rId27"/>
    <p:sldId id="307" r:id="rId28"/>
    <p:sldId id="302" r:id="rId29"/>
    <p:sldId id="292" r:id="rId30"/>
    <p:sldId id="267" r:id="rId3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1D35930-A5BB-ABF7-F43C-5DA371C1A151}" name="Kylie Bennetts" initials="KB" userId="S::Kylie.Bennetts@portphillip.vic.gov.au::d863c5f1-830c-4b14-b1f7-77438ec68e1e" providerId="AD"/>
  <p188:author id="{B5723C55-4C5E-3EEE-F6D1-D48333D1FA83}" name="Mark Patterson" initials="" userId="S::Mark.Patterson@portphillip.vic.gov.au::057592a9-e976-447f-b9ac-f2b4c6f45f06"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F2CE96-E7B6-6619-3F46-A5AFA62EC8C1}" v="6" dt="2026-08-10T10:45:49.095"/>
    <p1510:client id="{4D308578-0753-41C3-B6DE-CF2C34FB68AC}" v="2052" dt="2026-08-11T04:42:19.461"/>
    <p1510:client id="{7769C995-074E-4394-93F1-EC90C14B81B1}" v="14" dt="2026-08-11T02:44:55.6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276" autoAdjust="0"/>
  </p:normalViewPr>
  <p:slideViewPr>
    <p:cSldViewPr snapToGrid="0">
      <p:cViewPr>
        <p:scale>
          <a:sx n="70" d="100"/>
          <a:sy n="70" d="100"/>
        </p:scale>
        <p:origin x="2034" y="2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s>
</file>

<file path=ppt/comments/modernComment_122_B2CBA6DD.xml><?xml version="1.0" encoding="utf-8"?>
<p188:cmLst xmlns:a="http://schemas.openxmlformats.org/drawingml/2006/main" xmlns:r="http://schemas.openxmlformats.org/officeDocument/2006/relationships" xmlns:p188="http://schemas.microsoft.com/office/powerpoint/2018/8/main">
  <p188:cm id="{AC74F6D9-89CB-489C-94E5-8F7E074877AA}" authorId="{81D35930-A5BB-ABF7-F43C-5DA371C1A151}" status="resolved" created="2026-08-10T01:04:55.091" complete="100000">
    <pc:sldMkLst xmlns:pc="http://schemas.microsoft.com/office/powerpoint/2013/main/command">
      <pc:docMk/>
      <pc:sldMk cId="2999690973" sldId="290"/>
    </pc:sldMkLst>
    <p188:txBody>
      <a:bodyPr/>
      <a:lstStyle/>
      <a:p>
        <a:r>
          <a:rPr lang="en-AU"/>
          <a:t>Talk at this slide that staff to support transition of Council families, if approved is within the budget of the project. Costs to support the physical transition in eg. Removalists etc are covered within the redevelopment budget.  </a:t>
        </a:r>
      </a:p>
    </p188:txBody>
  </p188:cm>
</p188:cmLst>
</file>

<file path=ppt/comments/modernComment_128_2CECB3BD.xml><?xml version="1.0" encoding="utf-8"?>
<p188:cmLst xmlns:a="http://schemas.openxmlformats.org/drawingml/2006/main" xmlns:r="http://schemas.openxmlformats.org/officeDocument/2006/relationships" xmlns:p188="http://schemas.microsoft.com/office/powerpoint/2018/8/main">
  <p188:cm id="{CED4E65A-E50F-453A-9E4A-9D3FF09C9C87}" authorId="{81D35930-A5BB-ABF7-F43C-5DA371C1A151}" status="resolved" created="2026-08-10T00:48:17.014" startDate="2026-08-10T00:48:17.014" dueDate="2026-08-10T00:48:17.014" assignedTo="{B5723C55-4C5E-3EEE-F6D1-D48333D1FA83}" complete="100000" title="@Mark Patterson talk on this slide about waitlist pipeline, educator vacancies, what we’ve tried to do in terms of recruitment">
    <pc:sldMkLst xmlns:pc="http://schemas.microsoft.com/office/powerpoint/2013/main/command">
      <pc:docMk/>
      <pc:sldMk cId="753710013" sldId="296"/>
    </pc:sldMkLst>
    <p188:replyLst>
      <p188:reply id="{41F7578C-5570-4796-BBD7-C18034FDD049}" authorId="{B5723C55-4C5E-3EEE-F6D1-D48333D1FA83}" created="2026-08-10T02:26:09.520">
        <p188:txBody>
          <a:bodyPr/>
          <a:lstStyle/>
          <a:p>
            <a:r>
              <a:rPr lang="en-AU"/>
              <a:t>Have added to speaking notes.</a:t>
            </a:r>
          </a:p>
        </p188:txBody>
      </p188:reply>
    </p188:replyLst>
    <p188:txBody>
      <a:bodyPr/>
      <a:lstStyle/>
      <a:p>
        <a:r>
          <a:rPr lang="en-AU"/>
          <a:t>[@Mark Patterson] talk on this slide about waitlist pipeline, educator vacancies, what we’ve tried to do in terms of recruitment</a:t>
        </a:r>
      </a:p>
    </p188:txBody>
    <p188:extLst>
      <p:ext xmlns:p="http://schemas.openxmlformats.org/presentationml/2006/main" uri="{5BB2D875-25FF-4072-B9AC-8F64D62656EB}">
        <p228:taskDetails xmlns:p228="http://schemas.microsoft.com/office/powerpoint/2022/08/main">
          <p228:history>
            <p228:event time="2026-08-10T00:48:17.014" id="{2ACF7D8E-F5E0-40CD-974A-EA76105DC168}">
              <p228:atrbtn authorId="{81D35930-A5BB-ABF7-F43C-5DA371C1A151}"/>
              <p228:anchr>
                <p228:comment id="{CED4E65A-E50F-453A-9E4A-9D3FF09C9C87}"/>
              </p228:anchr>
              <p228:add/>
            </p228:event>
            <p228:event time="2026-08-10T00:48:17.014" id="{EEE59F2A-621D-4D87-985B-90C3FA958AA8}">
              <p228:atrbtn authorId="{81D35930-A5BB-ABF7-F43C-5DA371C1A151}"/>
              <p228:anchr>
                <p228:comment id="{CED4E65A-E50F-453A-9E4A-9D3FF09C9C87}"/>
              </p228:anchr>
              <p228:asgn authorId="{B5723C55-4C5E-3EEE-F6D1-D48333D1FA83}"/>
            </p228:event>
            <p228:event time="2026-08-10T00:48:17.014" id="{34BDD5BD-F2E9-4BD0-B070-25EE9F4E70A4}">
              <p228:atrbtn authorId="{81D35930-A5BB-ABF7-F43C-5DA371C1A151}"/>
              <p228:anchr>
                <p228:comment id="{CED4E65A-E50F-453A-9E4A-9D3FF09C9C87}"/>
              </p228:anchr>
              <p228:title val="@Mark Patterson talk on this slide about waitlist pipeline, educator vacancies, what we’ve tried to do in terms of recruitment"/>
            </p228:event>
            <p228:event time="2026-08-10T00:48:17.014" id="{E5BB5BF8-5262-4EA2-A1D1-FA38E62DDB86}">
              <p228:atrbtn authorId="{81D35930-A5BB-ABF7-F43C-5DA371C1A151}"/>
              <p228:anchr>
                <p228:comment id="{CED4E65A-E50F-453A-9E4A-9D3FF09C9C87}"/>
              </p228:anchr>
              <p228:date stDt="2026-08-10T00:48:17.014" endDt="2026-08-10T00:48:17.014"/>
            </p228:event>
            <p228:event time="2026-08-10T02:28:23.501" id="{F3C3E1F9-15DB-431B-960B-FC73407BB977}">
              <p228:atrbtn authorId="{B5723C55-4C5E-3EEE-F6D1-D48333D1FA83}"/>
              <p228:anchr>
                <p228:comment id="{00000000-0000-0000-0000-000000000000}"/>
              </p228:anchr>
              <p228:pcntCmplt val="100000"/>
            </p228:event>
          </p228:history>
        </p228:taskDetails>
      </p:ext>
    </p188:extLst>
  </p188:cm>
  <p188:cm id="{4A327AD9-7AD2-480E-81D6-AB87C54E45C0}" authorId="{81D35930-A5BB-ABF7-F43C-5DA371C1A151}" status="resolved" created="2026-08-10T01:16:05.580" startDate="2026-08-10T01:16:05.580" dueDate="2026-08-10T01:16:05.580" assignedTo="{B5723C55-4C5E-3EEE-F6D1-D48333D1FA83}" complete="100000" title="@Mark Patterson talk on this or another slide around how utilisation is calculated ie its not just places divided by number of children">
    <pc:sldMkLst xmlns:pc="http://schemas.microsoft.com/office/powerpoint/2013/main/command">
      <pc:docMk/>
      <pc:sldMk cId="753710013" sldId="296"/>
    </pc:sldMkLst>
    <p188:replyLst>
      <p188:reply id="{3422CCA8-2A39-4B3A-806A-2CBF72C4B050}" authorId="{B5723C55-4C5E-3EEE-F6D1-D48333D1FA83}" created="2026-08-10T02:26:22.028">
        <p188:txBody>
          <a:bodyPr/>
          <a:lstStyle/>
          <a:p>
            <a:r>
              <a:rPr lang="en-AU"/>
              <a:t>Added to speaking notes.</a:t>
            </a:r>
          </a:p>
        </p188:txBody>
      </p188:reply>
    </p188:replyLst>
    <p188:txBody>
      <a:bodyPr/>
      <a:lstStyle/>
      <a:p>
        <a:r>
          <a:rPr lang="en-AU"/>
          <a:t>[@Mark Patterson] talk on this or another slide around how utilisation is calculated ie its not just places divided by number of children</a:t>
        </a:r>
      </a:p>
    </p188:txBody>
    <p188:extLst>
      <p:ext xmlns:p="http://schemas.openxmlformats.org/presentationml/2006/main" uri="{5BB2D875-25FF-4072-B9AC-8F64D62656EB}">
        <p228:taskDetails xmlns:p228="http://schemas.microsoft.com/office/powerpoint/2022/08/main">
          <p228:history>
            <p228:event time="2026-08-10T01:16:05.580" id="{7559B7AF-36CE-4E79-82A2-FF810E1D6A9E}">
              <p228:atrbtn authorId="{81D35930-A5BB-ABF7-F43C-5DA371C1A151}"/>
              <p228:anchr>
                <p228:comment id="{4A327AD9-7AD2-480E-81D6-AB87C54E45C0}"/>
              </p228:anchr>
              <p228:add/>
            </p228:event>
            <p228:event time="2026-08-10T01:16:05.580" id="{517958CF-6DBB-4CFD-B383-F0D0ED54228F}">
              <p228:atrbtn authorId="{81D35930-A5BB-ABF7-F43C-5DA371C1A151}"/>
              <p228:anchr>
                <p228:comment id="{4A327AD9-7AD2-480E-81D6-AB87C54E45C0}"/>
              </p228:anchr>
              <p228:asgn authorId="{B5723C55-4C5E-3EEE-F6D1-D48333D1FA83}"/>
            </p228:event>
            <p228:event time="2026-08-10T01:16:05.580" id="{9F559672-1FA9-424B-B773-E47FC0A939EA}">
              <p228:atrbtn authorId="{81D35930-A5BB-ABF7-F43C-5DA371C1A151}"/>
              <p228:anchr>
                <p228:comment id="{4A327AD9-7AD2-480E-81D6-AB87C54E45C0}"/>
              </p228:anchr>
              <p228:title val="@Mark Patterson talk on this or another slide around how utilisation is calculated ie its not just places divided by number of children"/>
            </p228:event>
            <p228:event time="2026-08-10T01:16:05.580" id="{609FBF14-C339-40A3-97B6-C6C227EAADE1}">
              <p228:atrbtn authorId="{81D35930-A5BB-ABF7-F43C-5DA371C1A151}"/>
              <p228:anchr>
                <p228:comment id="{4A327AD9-7AD2-480E-81D6-AB87C54E45C0}"/>
              </p228:anchr>
              <p228:date stDt="2026-08-10T01:16:05.580" endDt="2026-08-10T01:16:05.580"/>
            </p228:event>
            <p228:event time="2026-08-10T02:28:21.557" id="{6C836CC3-C014-4783-9B46-516D7BB4A39F}">
              <p228:atrbtn authorId="{B5723C55-4C5E-3EEE-F6D1-D48333D1FA83}"/>
              <p228:anchr>
                <p228:comment id="{00000000-0000-0000-0000-000000000000}"/>
              </p228:anchr>
              <p228:pcntCmplt val="100000"/>
            </p228:event>
          </p228:history>
        </p228:taskDetails>
      </p:ext>
    </p188:extLst>
  </p188:cm>
</p188:cmLst>
</file>

<file path=ppt/comments/modernComment_12C_96F03ED7.xml><?xml version="1.0" encoding="utf-8"?>
<p188:cmLst xmlns:a="http://schemas.openxmlformats.org/drawingml/2006/main" xmlns:r="http://schemas.openxmlformats.org/officeDocument/2006/relationships" xmlns:p188="http://schemas.microsoft.com/office/powerpoint/2018/8/main">
  <p188:cm id="{22DB2F21-F657-44EC-9DA6-0F469F9D9E9F}" authorId="{81D35930-A5BB-ABF7-F43C-5DA371C1A151}" status="resolved" created="2026-08-10T01:15:16.856" complete="100000">
    <ac:deMkLst xmlns:ac="http://schemas.microsoft.com/office/drawing/2013/main/command">
      <pc:docMk xmlns:pc="http://schemas.microsoft.com/office/powerpoint/2013/main/command"/>
      <pc:sldMk xmlns:pc="http://schemas.microsoft.com/office/powerpoint/2013/main/command" cId="2532327127" sldId="300"/>
      <ac:spMk id="4" creationId="{69698794-2C96-7B3C-AD53-784EB7248190}"/>
    </ac:deMkLst>
    <p188:txBody>
      <a:bodyPr/>
      <a:lstStyle/>
      <a:p>
        <a:r>
          <a:rPr lang="en-AU"/>
          <a:t>Get more granular about what a place means, it is different from a child</a:t>
        </a:r>
      </a:p>
    </p188:txBody>
  </p188:cm>
  <p188:cm id="{9416BB2C-4E87-44C6-8DA2-249EFD582561}" authorId="{81D35930-A5BB-ABF7-F43C-5DA371C1A151}" status="resolved" created="2026-08-10T01:16:31.846" complete="100000">
    <pc:sldMkLst xmlns:pc="http://schemas.microsoft.com/office/powerpoint/2013/main/command">
      <pc:docMk/>
      <pc:sldMk cId="2532327127" sldId="300"/>
    </pc:sldMkLst>
    <p188:txBody>
      <a:bodyPr/>
      <a:lstStyle/>
      <a:p>
        <a:r>
          <a:rPr lang="en-AU"/>
          <a:t>Talk here about the number of children impacted</a:t>
        </a:r>
      </a:p>
    </p188:txBody>
  </p188:cm>
</p188:cmLst>
</file>

<file path=ppt/comments/modernComment_1A6_60EE16C0.xml><?xml version="1.0" encoding="utf-8"?>
<p188:cmLst xmlns:a="http://schemas.openxmlformats.org/drawingml/2006/main" xmlns:r="http://schemas.openxmlformats.org/officeDocument/2006/relationships" xmlns:p188="http://schemas.microsoft.com/office/powerpoint/2018/8/main">
  <p188:cm id="{659F86D8-D80D-4AEF-BFE0-5FA9C13554EA}" authorId="{81D35930-A5BB-ABF7-F43C-5DA371C1A151}" status="resolved" created="2026-08-10T01:19:49.244" startDate="2026-08-10T01:19:49.244" dueDate="2026-08-10T01:19:49.244" assignedTo="{B5723C55-4C5E-3EEE-F6D1-D48333D1FA83}" complete="100000" title="@Mark Patterson I think this slide might be helpful - add current occupancy and remove targets.">
    <ac:deMkLst xmlns:ac="http://schemas.microsoft.com/office/drawing/2013/main/command">
      <pc:docMk xmlns:pc="http://schemas.microsoft.com/office/powerpoint/2013/main/command"/>
      <pc:sldMk xmlns:pc="http://schemas.microsoft.com/office/powerpoint/2013/main/command" cId="1626216128" sldId="422"/>
      <ac:graphicFrameMk id="6" creationId="{F220F9DE-F2D7-8F5C-F1F8-CFDAB582EB27}"/>
    </ac:deMkLst>
    <p188:txBody>
      <a:bodyPr/>
      <a:lstStyle/>
      <a:p>
        <a:r>
          <a:rPr lang="en-AU"/>
          <a:t>[@Mark Patterson] I think this slide might be helpful - add current occupancy and remove targets.</a:t>
        </a:r>
      </a:p>
    </p188:txBody>
    <p188:extLst>
      <p:ext xmlns:p="http://schemas.openxmlformats.org/presentationml/2006/main" uri="{5BB2D875-25FF-4072-B9AC-8F64D62656EB}">
        <p228:taskDetails xmlns:p228="http://schemas.microsoft.com/office/powerpoint/2022/08/main">
          <p228:history>
            <p228:event time="2026-08-10T01:19:49.244" id="{3466F411-BD7C-45D1-ACB7-DC1B205669D8}">
              <p228:atrbtn authorId="{81D35930-A5BB-ABF7-F43C-5DA371C1A151}"/>
              <p228:anchr>
                <p228:comment id="{659F86D8-D80D-4AEF-BFE0-5FA9C13554EA}"/>
              </p228:anchr>
              <p228:add/>
            </p228:event>
            <p228:event time="2026-08-10T01:19:49.244" id="{F9528945-07F5-4234-85BE-123C5834CC84}">
              <p228:atrbtn authorId="{81D35930-A5BB-ABF7-F43C-5DA371C1A151}"/>
              <p228:anchr>
                <p228:comment id="{659F86D8-D80D-4AEF-BFE0-5FA9C13554EA}"/>
              </p228:anchr>
              <p228:asgn authorId="{B5723C55-4C5E-3EEE-F6D1-D48333D1FA83}"/>
            </p228:event>
            <p228:event time="2026-08-10T01:19:49.244" id="{60D75A0A-A90D-4672-A6E8-8A812D06BB85}">
              <p228:atrbtn authorId="{81D35930-A5BB-ABF7-F43C-5DA371C1A151}"/>
              <p228:anchr>
                <p228:comment id="{659F86D8-D80D-4AEF-BFE0-5FA9C13554EA}"/>
              </p228:anchr>
              <p228:title val="@Mark Patterson I think this slide might be helpful - add current occupancy and remove targets."/>
            </p228:event>
            <p228:event time="2026-08-10T01:19:49.244" id="{9A70C88C-07E5-44A1-A838-6E0257B37411}">
              <p228:atrbtn authorId="{81D35930-A5BB-ABF7-F43C-5DA371C1A151}"/>
              <p228:anchr>
                <p228:comment id="{659F86D8-D80D-4AEF-BFE0-5FA9C13554EA}"/>
              </p228:anchr>
              <p228:date stDt="2026-08-10T01:19:49.244" endDt="2026-08-10T01:19:49.244"/>
            </p228:event>
            <p228:event time="2026-08-10T02:00:24.315" id="{08D102F7-3504-47DA-83C7-ACE69FB24DD3}">
              <p228:atrbtn authorId="{B5723C55-4C5E-3EEE-F6D1-D48333D1FA83}"/>
              <p228:anchr>
                <p228:comment id="{00000000-0000-0000-0000-000000000000}"/>
              </p228:anchr>
              <p228:pcntCmplt val="100000"/>
            </p228:event>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4409084-BCB8-4ECC-A93F-C0F29DC40EAE}" type="datetimeFigureOut">
              <a:rPr lang="en-AU" smtClean="0"/>
              <a:t>17/08/2026</a:t>
            </a:fld>
            <a:endParaRPr lang="en-AU"/>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2727B71-2659-4E3E-AAEC-76D420A19FB1}" type="slidenum">
              <a:rPr lang="en-AU" smtClean="0"/>
              <a:t>‹#›</a:t>
            </a:fld>
            <a:endParaRPr lang="en-AU"/>
          </a:p>
        </p:txBody>
      </p:sp>
    </p:spTree>
    <p:extLst>
      <p:ext uri="{BB962C8B-B14F-4D97-AF65-F5344CB8AC3E}">
        <p14:creationId xmlns:p14="http://schemas.microsoft.com/office/powerpoint/2010/main" val="3409900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2727B71-2659-4E3E-AAEC-76D420A19FB1}" type="slidenum">
              <a:rPr lang="en-AU" smtClean="0"/>
              <a:t>1</a:t>
            </a:fld>
            <a:endParaRPr lang="en-AU"/>
          </a:p>
        </p:txBody>
      </p:sp>
    </p:spTree>
    <p:extLst>
      <p:ext uri="{BB962C8B-B14F-4D97-AF65-F5344CB8AC3E}">
        <p14:creationId xmlns:p14="http://schemas.microsoft.com/office/powerpoint/2010/main" val="3990104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Glen</a:t>
            </a:r>
          </a:p>
          <a:p>
            <a:endParaRPr lang="en-AU"/>
          </a:p>
          <a:p>
            <a:r>
              <a:rPr lang="en-AU"/>
              <a:t>A former privately operated childcare facility that announced its closure as the detailed assessment work was drawing to a close was acknowledged.  While this opportunity was noted, it was recognised that the site would involve commercial lease costs and may require capital investment, depending on the condition of the facility and the operational requirements of the decanting community managed childcare services. There was uncertainty as to whether the facility could be made operational within the timeframes required for the Children's Infrastructure Program. In addition, this option would not have contributed to improving utilisation across Council's broader childcare network.</a:t>
            </a:r>
          </a:p>
          <a:p>
            <a:endParaRPr lang="en-AU"/>
          </a:p>
        </p:txBody>
      </p:sp>
      <p:sp>
        <p:nvSpPr>
          <p:cNvPr id="4" name="Slide Number Placeholder 3"/>
          <p:cNvSpPr>
            <a:spLocks noGrp="1"/>
          </p:cNvSpPr>
          <p:nvPr>
            <p:ph type="sldNum" sz="quarter" idx="5"/>
          </p:nvPr>
        </p:nvSpPr>
        <p:spPr/>
        <p:txBody>
          <a:bodyPr/>
          <a:lstStyle/>
          <a:p>
            <a:fld id="{92727B71-2659-4E3E-AAEC-76D420A19FB1}" type="slidenum">
              <a:rPr lang="en-AU" smtClean="0"/>
              <a:t>11</a:t>
            </a:fld>
            <a:endParaRPr lang="en-AU"/>
          </a:p>
        </p:txBody>
      </p:sp>
    </p:spTree>
    <p:extLst>
      <p:ext uri="{BB962C8B-B14F-4D97-AF65-F5344CB8AC3E}">
        <p14:creationId xmlns:p14="http://schemas.microsoft.com/office/powerpoint/2010/main" val="28264836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Glen</a:t>
            </a:r>
          </a:p>
          <a:p>
            <a:endParaRPr lang="en-AU" dirty="0"/>
          </a:p>
          <a:p>
            <a:r>
              <a:rPr lang="en-AU" dirty="0"/>
              <a:t>Criteria were not weighted, we were trying to find best balance between options that in some cases were competing.</a:t>
            </a:r>
          </a:p>
        </p:txBody>
      </p:sp>
      <p:sp>
        <p:nvSpPr>
          <p:cNvPr id="4" name="Slide Number Placeholder 3"/>
          <p:cNvSpPr>
            <a:spLocks noGrp="1"/>
          </p:cNvSpPr>
          <p:nvPr>
            <p:ph type="sldNum" sz="quarter" idx="5"/>
          </p:nvPr>
        </p:nvSpPr>
        <p:spPr/>
        <p:txBody>
          <a:bodyPr/>
          <a:lstStyle/>
          <a:p>
            <a:fld id="{92727B71-2659-4E3E-AAEC-76D420A19FB1}" type="slidenum">
              <a:rPr lang="en-AU" smtClean="0"/>
              <a:t>12</a:t>
            </a:fld>
            <a:endParaRPr lang="en-AU"/>
          </a:p>
        </p:txBody>
      </p:sp>
    </p:spTree>
    <p:extLst>
      <p:ext uri="{BB962C8B-B14F-4D97-AF65-F5344CB8AC3E}">
        <p14:creationId xmlns:p14="http://schemas.microsoft.com/office/powerpoint/2010/main" val="13994982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Glen</a:t>
            </a:r>
          </a:p>
          <a:p>
            <a:endParaRPr lang="en-US" dirty="0"/>
          </a:p>
          <a:p>
            <a:r>
              <a:rPr lang="en-US" dirty="0"/>
              <a:t>We learnt from our experience of decanting Eildon Road into North St Kilda that sharing facilities is very difficult to achieve successfully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If the figure of $25k seems low, costs to support moving, storage, and logistics are covered elsewhere within the redevelopment budget</a:t>
            </a:r>
          </a:p>
          <a:p>
            <a:endParaRPr lang="en-US" dirty="0"/>
          </a:p>
          <a:p>
            <a:r>
              <a:rPr lang="en-AU" dirty="0"/>
              <a:t>Staff will support transition of Council families</a:t>
            </a:r>
          </a:p>
          <a:p>
            <a:endParaRPr lang="en-AU" dirty="0"/>
          </a:p>
          <a:p>
            <a:endParaRPr lang="en-AU" dirty="0"/>
          </a:p>
        </p:txBody>
      </p:sp>
      <p:sp>
        <p:nvSpPr>
          <p:cNvPr id="4" name="Slide Number Placeholder 3"/>
          <p:cNvSpPr>
            <a:spLocks noGrp="1"/>
          </p:cNvSpPr>
          <p:nvPr>
            <p:ph type="sldNum" sz="quarter" idx="5"/>
          </p:nvPr>
        </p:nvSpPr>
        <p:spPr/>
        <p:txBody>
          <a:bodyPr/>
          <a:lstStyle/>
          <a:p>
            <a:fld id="{92727B71-2659-4E3E-AAEC-76D420A19FB1}" type="slidenum">
              <a:rPr lang="en-AU" smtClean="0"/>
              <a:t>13</a:t>
            </a:fld>
            <a:endParaRPr lang="en-AU"/>
          </a:p>
        </p:txBody>
      </p:sp>
    </p:spTree>
    <p:extLst>
      <p:ext uri="{BB962C8B-B14F-4D97-AF65-F5344CB8AC3E}">
        <p14:creationId xmlns:p14="http://schemas.microsoft.com/office/powerpoint/2010/main" val="22807771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Glen</a:t>
            </a:r>
          </a:p>
        </p:txBody>
      </p:sp>
      <p:sp>
        <p:nvSpPr>
          <p:cNvPr id="4" name="Slide Number Placeholder 3"/>
          <p:cNvSpPr>
            <a:spLocks noGrp="1"/>
          </p:cNvSpPr>
          <p:nvPr>
            <p:ph type="sldNum" sz="quarter" idx="5"/>
          </p:nvPr>
        </p:nvSpPr>
        <p:spPr/>
        <p:txBody>
          <a:bodyPr/>
          <a:lstStyle/>
          <a:p>
            <a:fld id="{92727B71-2659-4E3E-AAEC-76D420A19FB1}" type="slidenum">
              <a:rPr lang="en-AU" smtClean="0"/>
              <a:t>14</a:t>
            </a:fld>
            <a:endParaRPr lang="en-AU"/>
          </a:p>
        </p:txBody>
      </p:sp>
    </p:spTree>
    <p:extLst>
      <p:ext uri="{BB962C8B-B14F-4D97-AF65-F5344CB8AC3E}">
        <p14:creationId xmlns:p14="http://schemas.microsoft.com/office/powerpoint/2010/main" val="34376513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Glen</a:t>
            </a:r>
          </a:p>
        </p:txBody>
      </p:sp>
      <p:sp>
        <p:nvSpPr>
          <p:cNvPr id="4" name="Slide Number Placeholder 3"/>
          <p:cNvSpPr>
            <a:spLocks noGrp="1"/>
          </p:cNvSpPr>
          <p:nvPr>
            <p:ph type="sldNum" sz="quarter" idx="5"/>
          </p:nvPr>
        </p:nvSpPr>
        <p:spPr/>
        <p:txBody>
          <a:bodyPr/>
          <a:lstStyle/>
          <a:p>
            <a:fld id="{92727B71-2659-4E3E-AAEC-76D420A19FB1}" type="slidenum">
              <a:rPr lang="en-AU" smtClean="0"/>
              <a:t>15</a:t>
            </a:fld>
            <a:endParaRPr lang="en-AU"/>
          </a:p>
        </p:txBody>
      </p:sp>
    </p:spTree>
    <p:extLst>
      <p:ext uri="{BB962C8B-B14F-4D97-AF65-F5344CB8AC3E}">
        <p14:creationId xmlns:p14="http://schemas.microsoft.com/office/powerpoint/2010/main" val="17686176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Glen</a:t>
            </a:r>
          </a:p>
        </p:txBody>
      </p:sp>
      <p:sp>
        <p:nvSpPr>
          <p:cNvPr id="4" name="Slide Number Placeholder 3"/>
          <p:cNvSpPr>
            <a:spLocks noGrp="1"/>
          </p:cNvSpPr>
          <p:nvPr>
            <p:ph type="sldNum" sz="quarter" idx="5"/>
          </p:nvPr>
        </p:nvSpPr>
        <p:spPr/>
        <p:txBody>
          <a:bodyPr/>
          <a:lstStyle/>
          <a:p>
            <a:fld id="{92727B71-2659-4E3E-AAEC-76D420A19FB1}" type="slidenum">
              <a:rPr lang="en-AU" smtClean="0"/>
              <a:t>16</a:t>
            </a:fld>
            <a:endParaRPr lang="en-AU"/>
          </a:p>
        </p:txBody>
      </p:sp>
    </p:spTree>
    <p:extLst>
      <p:ext uri="{BB962C8B-B14F-4D97-AF65-F5344CB8AC3E}">
        <p14:creationId xmlns:p14="http://schemas.microsoft.com/office/powerpoint/2010/main" val="2946396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92727B71-2659-4E3E-AAEC-76D420A19FB1}" type="slidenum">
              <a:rPr lang="en-AU" smtClean="0"/>
              <a:t>17</a:t>
            </a:fld>
            <a:endParaRPr lang="en-AU"/>
          </a:p>
        </p:txBody>
      </p:sp>
    </p:spTree>
    <p:extLst>
      <p:ext uri="{BB962C8B-B14F-4D97-AF65-F5344CB8AC3E}">
        <p14:creationId xmlns:p14="http://schemas.microsoft.com/office/powerpoint/2010/main" val="19504431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Mark</a:t>
            </a:r>
          </a:p>
          <a:p>
            <a:endParaRPr lang="en-AU" dirty="0"/>
          </a:p>
          <a:p>
            <a:r>
              <a:rPr lang="en-AU" dirty="0"/>
              <a:t>With most children transitioning to school, and only a handful of children on the list to enter in 2027, we don’t have sufficient numbers to offer a service.</a:t>
            </a:r>
          </a:p>
          <a:p>
            <a:endParaRPr lang="en-AU" dirty="0"/>
          </a:p>
        </p:txBody>
      </p:sp>
      <p:sp>
        <p:nvSpPr>
          <p:cNvPr id="4" name="Slide Number Placeholder 3"/>
          <p:cNvSpPr>
            <a:spLocks noGrp="1"/>
          </p:cNvSpPr>
          <p:nvPr>
            <p:ph type="sldNum" sz="quarter" idx="5"/>
          </p:nvPr>
        </p:nvSpPr>
        <p:spPr/>
        <p:txBody>
          <a:bodyPr/>
          <a:lstStyle/>
          <a:p>
            <a:fld id="{92727B71-2659-4E3E-AAEC-76D420A19FB1}" type="slidenum">
              <a:rPr lang="en-AU" smtClean="0"/>
              <a:t>19</a:t>
            </a:fld>
            <a:endParaRPr lang="en-AU"/>
          </a:p>
        </p:txBody>
      </p:sp>
    </p:spTree>
    <p:extLst>
      <p:ext uri="{BB962C8B-B14F-4D97-AF65-F5344CB8AC3E}">
        <p14:creationId xmlns:p14="http://schemas.microsoft.com/office/powerpoint/2010/main" val="26671852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Mark</a:t>
            </a:r>
          </a:p>
        </p:txBody>
      </p:sp>
      <p:sp>
        <p:nvSpPr>
          <p:cNvPr id="4" name="Slide Number Placeholder 3"/>
          <p:cNvSpPr>
            <a:spLocks noGrp="1"/>
          </p:cNvSpPr>
          <p:nvPr>
            <p:ph type="sldNum" sz="quarter" idx="5"/>
          </p:nvPr>
        </p:nvSpPr>
        <p:spPr/>
        <p:txBody>
          <a:bodyPr/>
          <a:lstStyle/>
          <a:p>
            <a:fld id="{92727B71-2659-4E3E-AAEC-76D420A19FB1}" type="slidenum">
              <a:rPr lang="en-AU" smtClean="0"/>
              <a:t>20</a:t>
            </a:fld>
            <a:endParaRPr lang="en-AU"/>
          </a:p>
        </p:txBody>
      </p:sp>
    </p:spTree>
    <p:extLst>
      <p:ext uri="{BB962C8B-B14F-4D97-AF65-F5344CB8AC3E}">
        <p14:creationId xmlns:p14="http://schemas.microsoft.com/office/powerpoint/2010/main" val="36040841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Mayor</a:t>
            </a:r>
          </a:p>
        </p:txBody>
      </p:sp>
      <p:sp>
        <p:nvSpPr>
          <p:cNvPr id="4" name="Slide Number Placeholder 3"/>
          <p:cNvSpPr>
            <a:spLocks noGrp="1"/>
          </p:cNvSpPr>
          <p:nvPr>
            <p:ph type="sldNum" sz="quarter" idx="5"/>
          </p:nvPr>
        </p:nvSpPr>
        <p:spPr/>
        <p:txBody>
          <a:bodyPr/>
          <a:lstStyle/>
          <a:p>
            <a:fld id="{92727B71-2659-4E3E-AAEC-76D420A19FB1}" type="slidenum">
              <a:rPr lang="en-AU" smtClean="0"/>
              <a:t>24</a:t>
            </a:fld>
            <a:endParaRPr lang="en-AU"/>
          </a:p>
        </p:txBody>
      </p:sp>
    </p:spTree>
    <p:extLst>
      <p:ext uri="{BB962C8B-B14F-4D97-AF65-F5344CB8AC3E}">
        <p14:creationId xmlns:p14="http://schemas.microsoft.com/office/powerpoint/2010/main" val="2730351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Optional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8A78E1-BC78-41F8-A422-0028DC3F901C}"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4758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E4A0A-4F6E-2C65-0F38-E548E343A5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26A01F-91D9-111C-7312-3CECB1627E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0FF7AF-BE15-AA76-6D57-1BD31D3A4E1D}"/>
              </a:ext>
            </a:extLst>
          </p:cNvPr>
          <p:cNvSpPr>
            <a:spLocks noGrp="1"/>
          </p:cNvSpPr>
          <p:nvPr>
            <p:ph type="body" idx="1"/>
          </p:nvPr>
        </p:nvSpPr>
        <p:spPr/>
        <p:txBody>
          <a:bodyPr/>
          <a:lstStyle/>
          <a:p>
            <a:r>
              <a:rPr lang="en-AU"/>
              <a:t>Mayor</a:t>
            </a:r>
          </a:p>
        </p:txBody>
      </p:sp>
      <p:sp>
        <p:nvSpPr>
          <p:cNvPr id="4" name="Slide Number Placeholder 3">
            <a:extLst>
              <a:ext uri="{FF2B5EF4-FFF2-40B4-BE49-F238E27FC236}">
                <a16:creationId xmlns:a16="http://schemas.microsoft.com/office/drawing/2014/main" id="{DE5E0EB1-6F99-EFCF-A440-D84F19FC6FA3}"/>
              </a:ext>
            </a:extLst>
          </p:cNvPr>
          <p:cNvSpPr>
            <a:spLocks noGrp="1"/>
          </p:cNvSpPr>
          <p:nvPr>
            <p:ph type="sldNum" sz="quarter" idx="5"/>
          </p:nvPr>
        </p:nvSpPr>
        <p:spPr/>
        <p:txBody>
          <a:bodyPr/>
          <a:lstStyle/>
          <a:p>
            <a:fld id="{92727B71-2659-4E3E-AAEC-76D420A19FB1}" type="slidenum">
              <a:rPr lang="en-AU" smtClean="0"/>
              <a:t>3</a:t>
            </a:fld>
            <a:endParaRPr lang="en-AU"/>
          </a:p>
        </p:txBody>
      </p:sp>
    </p:spTree>
    <p:extLst>
      <p:ext uri="{BB962C8B-B14F-4D97-AF65-F5344CB8AC3E}">
        <p14:creationId xmlns:p14="http://schemas.microsoft.com/office/powerpoint/2010/main" val="2838848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Mark</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Acknowledge that there are families from both Coventry and NSK and the presentation will seek to cover each of these </a:t>
            </a:r>
            <a:r>
              <a:rPr lang="en-US" sz="1200" dirty="0" err="1"/>
              <a:t>Centres</a:t>
            </a:r>
            <a:r>
              <a:rPr lang="en-US" sz="1200" dirty="0"/>
              <a:t>.</a:t>
            </a:r>
            <a:endParaRPr lang="en-AU" sz="1200" dirty="0"/>
          </a:p>
          <a:p>
            <a:endParaRPr lang="en-US" sz="1200" dirty="0"/>
          </a:p>
          <a:p>
            <a:r>
              <a:rPr lang="en-AU" sz="1200" dirty="0"/>
              <a:t>If you are on this call you would already be aware that this is the proposal on the table;</a:t>
            </a:r>
          </a:p>
          <a:p>
            <a:endParaRPr lang="en-AU" sz="1200" dirty="0"/>
          </a:p>
          <a:p>
            <a:r>
              <a:rPr lang="en-AU" sz="1200" dirty="0"/>
              <a:t>Rather than speaking to this slide in detail, I would like to advise we have received many questions from individual families, as well as a list of combined questions;</a:t>
            </a:r>
          </a:p>
          <a:p>
            <a:endParaRPr lang="en-AU" sz="1200" dirty="0"/>
          </a:p>
          <a:p>
            <a:r>
              <a:rPr lang="en-AU" sz="1200" dirty="0"/>
              <a:t>Recognising we have provided written information to families, the intent of this presentation is to address the main themes / common elements of those questions.</a:t>
            </a:r>
          </a:p>
          <a:p>
            <a:endParaRPr lang="en-AU" sz="1200" dirty="0"/>
          </a:p>
          <a:p>
            <a:r>
              <a:rPr lang="en-AU" sz="1200" dirty="0"/>
              <a:t>Acknowledge there may have been some delays in answering specific questions from families due to some unexpected staff leave, we are working to put alternative measures in place as soon as we can.</a:t>
            </a:r>
          </a:p>
        </p:txBody>
      </p:sp>
      <p:sp>
        <p:nvSpPr>
          <p:cNvPr id="4" name="Slide Number Placeholder 3"/>
          <p:cNvSpPr>
            <a:spLocks noGrp="1"/>
          </p:cNvSpPr>
          <p:nvPr>
            <p:ph type="sldNum" sz="quarter" idx="5"/>
          </p:nvPr>
        </p:nvSpPr>
        <p:spPr/>
        <p:txBody>
          <a:bodyPr/>
          <a:lstStyle/>
          <a:p>
            <a:fld id="{92727B71-2659-4E3E-AAEC-76D420A19FB1}" type="slidenum">
              <a:rPr lang="en-AU" smtClean="0"/>
              <a:t>4</a:t>
            </a:fld>
            <a:endParaRPr lang="en-AU"/>
          </a:p>
        </p:txBody>
      </p:sp>
    </p:spTree>
    <p:extLst>
      <p:ext uri="{BB962C8B-B14F-4D97-AF65-F5344CB8AC3E}">
        <p14:creationId xmlns:p14="http://schemas.microsoft.com/office/powerpoint/2010/main" val="101265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Mark</a:t>
            </a:r>
          </a:p>
          <a:p>
            <a:endParaRPr lang="en-AU" dirty="0"/>
          </a:p>
          <a:p>
            <a:r>
              <a:rPr lang="en-AU" dirty="0"/>
              <a:t>Proposal is essentially about being able to deliver the infrastructure program;</a:t>
            </a:r>
          </a:p>
          <a:p>
            <a:endParaRPr lang="en-AU" dirty="0"/>
          </a:p>
          <a:p>
            <a:r>
              <a:rPr lang="en-AU" dirty="0"/>
              <a:t>As well as that we need to look for opportunities to improve the performance and financial sustainability of the service overall.</a:t>
            </a:r>
          </a:p>
        </p:txBody>
      </p:sp>
      <p:sp>
        <p:nvSpPr>
          <p:cNvPr id="4" name="Slide Number Placeholder 3"/>
          <p:cNvSpPr>
            <a:spLocks noGrp="1"/>
          </p:cNvSpPr>
          <p:nvPr>
            <p:ph type="sldNum" sz="quarter" idx="5"/>
          </p:nvPr>
        </p:nvSpPr>
        <p:spPr/>
        <p:txBody>
          <a:bodyPr/>
          <a:lstStyle/>
          <a:p>
            <a:fld id="{92727B71-2659-4E3E-AAEC-76D420A19FB1}" type="slidenum">
              <a:rPr lang="en-AU" smtClean="0"/>
              <a:t>5</a:t>
            </a:fld>
            <a:endParaRPr lang="en-AU"/>
          </a:p>
        </p:txBody>
      </p:sp>
    </p:spTree>
    <p:extLst>
      <p:ext uri="{BB962C8B-B14F-4D97-AF65-F5344CB8AC3E}">
        <p14:creationId xmlns:p14="http://schemas.microsoft.com/office/powerpoint/2010/main" val="12685306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Mark</a:t>
            </a:r>
          </a:p>
          <a:p>
            <a:endParaRPr lang="en-AU" dirty="0"/>
          </a:p>
          <a:p>
            <a:r>
              <a:rPr lang="en-AU" dirty="0"/>
              <a:t>Balancing several different things, not possible to achieve everything we might want for every factor</a:t>
            </a:r>
          </a:p>
          <a:p>
            <a:endParaRPr lang="en-AU" dirty="0"/>
          </a:p>
          <a:p>
            <a:r>
              <a:rPr lang="en-AU" dirty="0"/>
              <a:t>Many families have spoken to the value of stable and consistent relationships with services and educators</a:t>
            </a:r>
          </a:p>
          <a:p>
            <a:endParaRPr lang="en-AU" dirty="0"/>
          </a:p>
          <a:p>
            <a:r>
              <a:rPr lang="en-AU" dirty="0"/>
              <a:t>We really understand that what we are putting forward is challenging in that respect.</a:t>
            </a:r>
          </a:p>
        </p:txBody>
      </p:sp>
      <p:sp>
        <p:nvSpPr>
          <p:cNvPr id="4" name="Slide Number Placeholder 3"/>
          <p:cNvSpPr>
            <a:spLocks noGrp="1"/>
          </p:cNvSpPr>
          <p:nvPr>
            <p:ph type="sldNum" sz="quarter" idx="5"/>
          </p:nvPr>
        </p:nvSpPr>
        <p:spPr/>
        <p:txBody>
          <a:bodyPr/>
          <a:lstStyle/>
          <a:p>
            <a:fld id="{92727B71-2659-4E3E-AAEC-76D420A19FB1}" type="slidenum">
              <a:rPr lang="en-AU" smtClean="0"/>
              <a:t>6</a:t>
            </a:fld>
            <a:endParaRPr lang="en-AU"/>
          </a:p>
        </p:txBody>
      </p:sp>
    </p:spTree>
    <p:extLst>
      <p:ext uri="{BB962C8B-B14F-4D97-AF65-F5344CB8AC3E}">
        <p14:creationId xmlns:p14="http://schemas.microsoft.com/office/powerpoint/2010/main" val="2981222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Mark</a:t>
            </a:r>
          </a:p>
          <a:p>
            <a:endParaRPr lang="en-AU"/>
          </a:p>
          <a:p>
            <a:r>
              <a:rPr lang="en-AU"/>
              <a:t>Utilisation is driven by places utilised each day across the week, not just places available divided by the number of children enrolled.</a:t>
            </a:r>
          </a:p>
          <a:p>
            <a:endParaRPr lang="en-AU"/>
          </a:p>
          <a:p>
            <a:r>
              <a:rPr lang="en-AU"/>
              <a:t>We are implementing operational  improvements to the waitlist system to maximise the pipeline of enrolments to both Council and community-managed services</a:t>
            </a:r>
          </a:p>
          <a:p>
            <a:endParaRPr lang="en-AU"/>
          </a:p>
          <a:p>
            <a:r>
              <a:rPr lang="en-AU"/>
              <a:t>Council has experienced educator vacancies for the past few years</a:t>
            </a:r>
          </a:p>
          <a:p>
            <a:endParaRPr lang="en-AU"/>
          </a:p>
          <a:p>
            <a:r>
              <a:rPr lang="en-AU"/>
              <a:t>Despite significant efforts it has remained challenging to recruit suitably qualified and experienced staff</a:t>
            </a:r>
          </a:p>
          <a:p>
            <a:endParaRPr lang="en-AU"/>
          </a:p>
          <a:p>
            <a:r>
              <a:rPr lang="en-AU"/>
              <a:t>As well as demand, this can limit utilisation if we do not have sufficient staff to take new enrolments</a:t>
            </a:r>
          </a:p>
          <a:p>
            <a:endParaRPr lang="en-AU"/>
          </a:p>
          <a:p>
            <a:endParaRPr lang="en-AU"/>
          </a:p>
        </p:txBody>
      </p:sp>
      <p:sp>
        <p:nvSpPr>
          <p:cNvPr id="4" name="Slide Number Placeholder 3"/>
          <p:cNvSpPr>
            <a:spLocks noGrp="1"/>
          </p:cNvSpPr>
          <p:nvPr>
            <p:ph type="sldNum" sz="quarter" idx="5"/>
          </p:nvPr>
        </p:nvSpPr>
        <p:spPr/>
        <p:txBody>
          <a:bodyPr/>
          <a:lstStyle/>
          <a:p>
            <a:fld id="{92727B71-2659-4E3E-AAEC-76D420A19FB1}" type="slidenum">
              <a:rPr lang="en-AU" smtClean="0"/>
              <a:t>7</a:t>
            </a:fld>
            <a:endParaRPr lang="en-AU"/>
          </a:p>
        </p:txBody>
      </p:sp>
    </p:spTree>
    <p:extLst>
      <p:ext uri="{BB962C8B-B14F-4D97-AF65-F5344CB8AC3E}">
        <p14:creationId xmlns:p14="http://schemas.microsoft.com/office/powerpoint/2010/main" val="660001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Mark</a:t>
            </a:r>
          </a:p>
          <a:p>
            <a:endParaRPr lang="en-AU" dirty="0"/>
          </a:p>
          <a:p>
            <a:r>
              <a:rPr lang="en-AU" dirty="0"/>
              <a:t>Visual illustration of some of the data from the last slide, what we can clearly see here is that utilisation of Council services has declined during the past two years.</a:t>
            </a:r>
          </a:p>
        </p:txBody>
      </p:sp>
      <p:sp>
        <p:nvSpPr>
          <p:cNvPr id="4" name="Slide Number Placeholder 3"/>
          <p:cNvSpPr>
            <a:spLocks noGrp="1"/>
          </p:cNvSpPr>
          <p:nvPr>
            <p:ph type="sldNum" sz="quarter" idx="5"/>
          </p:nvPr>
        </p:nvSpPr>
        <p:spPr/>
        <p:txBody>
          <a:bodyPr/>
          <a:lstStyle/>
          <a:p>
            <a:fld id="{92727B71-2659-4E3E-AAEC-76D420A19FB1}" type="slidenum">
              <a:rPr lang="en-AU" smtClean="0"/>
              <a:t>8</a:t>
            </a:fld>
            <a:endParaRPr lang="en-AU"/>
          </a:p>
        </p:txBody>
      </p:sp>
    </p:spTree>
    <p:extLst>
      <p:ext uri="{BB962C8B-B14F-4D97-AF65-F5344CB8AC3E}">
        <p14:creationId xmlns:p14="http://schemas.microsoft.com/office/powerpoint/2010/main" val="17905882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6F1BF-0B1F-B1A4-D735-B6F70CF594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91DCBD-7390-3ED6-0C62-764EA6339A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3C4B82-4CFE-D0A3-DAF1-02164361208E}"/>
              </a:ext>
            </a:extLst>
          </p:cNvPr>
          <p:cNvSpPr>
            <a:spLocks noGrp="1"/>
          </p:cNvSpPr>
          <p:nvPr>
            <p:ph type="body" idx="1"/>
          </p:nvPr>
        </p:nvSpPr>
        <p:spPr/>
        <p:txBody>
          <a:bodyPr/>
          <a:lstStyle/>
          <a:p>
            <a:r>
              <a:rPr lang="en-AU"/>
              <a:t>Mark</a:t>
            </a:r>
          </a:p>
        </p:txBody>
      </p:sp>
      <p:sp>
        <p:nvSpPr>
          <p:cNvPr id="4" name="Slide Number Placeholder 3">
            <a:extLst>
              <a:ext uri="{FF2B5EF4-FFF2-40B4-BE49-F238E27FC236}">
                <a16:creationId xmlns:a16="http://schemas.microsoft.com/office/drawing/2014/main" id="{62CB6F79-AE04-9A27-1E6A-B2108E9536F3}"/>
              </a:ext>
            </a:extLst>
          </p:cNvPr>
          <p:cNvSpPr>
            <a:spLocks noGrp="1"/>
          </p:cNvSpPr>
          <p:nvPr>
            <p:ph type="sldNum" sz="quarter" idx="5"/>
          </p:nvPr>
        </p:nvSpPr>
        <p:spPr/>
        <p:txBody>
          <a:bodyPr/>
          <a:lstStyle/>
          <a:p>
            <a:fld id="{92727B71-2659-4E3E-AAEC-76D420A19FB1}" type="slidenum">
              <a:rPr lang="en-AU" smtClean="0"/>
              <a:t>9</a:t>
            </a:fld>
            <a:endParaRPr lang="en-AU"/>
          </a:p>
        </p:txBody>
      </p:sp>
    </p:spTree>
    <p:extLst>
      <p:ext uri="{BB962C8B-B14F-4D97-AF65-F5344CB8AC3E}">
        <p14:creationId xmlns:p14="http://schemas.microsoft.com/office/powerpoint/2010/main" val="15227479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D19E1-FFB1-4AC5-9606-BA70146C234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FE8A8BF6-94DD-4BC3-B56E-F601E40160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308DE09F-6E37-40E7-96DC-2CF6B2FB221F}"/>
              </a:ext>
            </a:extLst>
          </p:cNvPr>
          <p:cNvSpPr>
            <a:spLocks noGrp="1"/>
          </p:cNvSpPr>
          <p:nvPr>
            <p:ph type="dt" sz="half" idx="10"/>
          </p:nvPr>
        </p:nvSpPr>
        <p:spPr>
          <a:xfrm>
            <a:off x="838200" y="6356350"/>
            <a:ext cx="2743200" cy="365125"/>
          </a:xfrm>
          <a:prstGeom prst="rect">
            <a:avLst/>
          </a:prstGeom>
        </p:spPr>
        <p:txBody>
          <a:bodyPr/>
          <a:lstStyle/>
          <a:p>
            <a:fld id="{7F5AC213-A84A-4751-AC24-782ACD547191}" type="datetimeFigureOut">
              <a:rPr lang="en-AU" smtClean="0"/>
              <a:t>17/08/2026</a:t>
            </a:fld>
            <a:endParaRPr lang="en-AU"/>
          </a:p>
        </p:txBody>
      </p:sp>
      <p:sp>
        <p:nvSpPr>
          <p:cNvPr id="5" name="Footer Placeholder 4">
            <a:extLst>
              <a:ext uri="{FF2B5EF4-FFF2-40B4-BE49-F238E27FC236}">
                <a16:creationId xmlns:a16="http://schemas.microsoft.com/office/drawing/2014/main" id="{40B96FDA-0022-4706-8CE8-5F307E4B398B}"/>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DC1CE835-2DC9-4DA3-BBB5-A631C91CEDE9}"/>
              </a:ext>
            </a:extLst>
          </p:cNvPr>
          <p:cNvSpPr>
            <a:spLocks noGrp="1"/>
          </p:cNvSpPr>
          <p:nvPr>
            <p:ph type="sldNum" sz="quarter" idx="12"/>
          </p:nvPr>
        </p:nvSpPr>
        <p:spPr>
          <a:xfrm>
            <a:off x="8610600" y="6356350"/>
            <a:ext cx="2743200" cy="365125"/>
          </a:xfrm>
          <a:prstGeom prst="rect">
            <a:avLst/>
          </a:prstGeom>
        </p:spPr>
        <p:txBody>
          <a:bodyPr/>
          <a:lstStyle/>
          <a:p>
            <a:fld id="{6CD44201-08A6-4646-976E-B07051C4E37A}" type="slidenum">
              <a:rPr lang="en-AU" smtClean="0"/>
              <a:t>‹#›</a:t>
            </a:fld>
            <a:endParaRPr lang="en-AU"/>
          </a:p>
        </p:txBody>
      </p:sp>
    </p:spTree>
    <p:extLst>
      <p:ext uri="{BB962C8B-B14F-4D97-AF65-F5344CB8AC3E}">
        <p14:creationId xmlns:p14="http://schemas.microsoft.com/office/powerpoint/2010/main" val="1287238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1F6CA9C-F616-D666-B46B-27CE52AD22AF}"/>
              </a:ext>
            </a:extLst>
          </p:cNvPr>
          <p:cNvSpPr>
            <a:spLocks noGrp="1"/>
          </p:cNvSpPr>
          <p:nvPr>
            <p:ph type="ftr" sz="quarter" idx="3"/>
          </p:nvPr>
        </p:nvSpPr>
        <p:spPr>
          <a:xfrm>
            <a:off x="156882" y="0"/>
            <a:ext cx="4114800" cy="300507"/>
          </a:xfrm>
          <a:prstGeom prst="rect">
            <a:avLst/>
          </a:prstGeom>
        </p:spPr>
        <p:txBody>
          <a:bodyPr vert="horz" lIns="0" tIns="0" rIns="0" bIns="0" rtlCol="0" anchor="b" anchorCtr="0"/>
          <a:lstStyle>
            <a:lvl1pPr algn="l">
              <a:defRPr sz="900">
                <a:solidFill>
                  <a:schemeClr val="tx2">
                    <a:lumMod val="75000"/>
                  </a:schemeClr>
                </a:solidFill>
              </a:defRPr>
            </a:lvl1pPr>
          </a:lstStyle>
          <a:p>
            <a:fld id="{1967B949-5113-4E06-95F6-1C2070622998}" type="slidenum">
              <a:rPr lang="en-AU" smtClean="0"/>
              <a:pPr/>
              <a:t>‹#›</a:t>
            </a:fld>
            <a:r>
              <a:rPr lang="en-AU"/>
              <a:t>   City of Port Phillip &lt;Title of document here&gt;</a:t>
            </a:r>
          </a:p>
        </p:txBody>
      </p:sp>
      <p:pic>
        <p:nvPicPr>
          <p:cNvPr id="7" name="Picture 6" descr="A black background with a black square&#10;&#10;AI-generated content may be incorrect.">
            <a:extLst>
              <a:ext uri="{FF2B5EF4-FFF2-40B4-BE49-F238E27FC236}">
                <a16:creationId xmlns:a16="http://schemas.microsoft.com/office/drawing/2014/main" id="{AB5ED612-2A9A-2170-130D-AAE4332D92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47114" y="6340699"/>
            <a:ext cx="1351130" cy="268740"/>
          </a:xfrm>
          <a:prstGeom prst="rect">
            <a:avLst/>
          </a:prstGeom>
        </p:spPr>
      </p:pic>
    </p:spTree>
    <p:extLst>
      <p:ext uri="{BB962C8B-B14F-4D97-AF65-F5344CB8AC3E}">
        <p14:creationId xmlns:p14="http://schemas.microsoft.com/office/powerpoint/2010/main" val="699523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86D7998-EED3-26E5-8361-38D027F303AB}"/>
              </a:ext>
            </a:extLst>
          </p:cNvPr>
          <p:cNvSpPr>
            <a:spLocks noGrp="1"/>
          </p:cNvSpPr>
          <p:nvPr>
            <p:ph type="ftr" sz="quarter" idx="3"/>
          </p:nvPr>
        </p:nvSpPr>
        <p:spPr>
          <a:xfrm>
            <a:off x="156882" y="0"/>
            <a:ext cx="4114800" cy="300507"/>
          </a:xfrm>
          <a:prstGeom prst="rect">
            <a:avLst/>
          </a:prstGeom>
        </p:spPr>
        <p:txBody>
          <a:bodyPr vert="horz" lIns="0" tIns="0" rIns="0" bIns="0" rtlCol="0" anchor="b" anchorCtr="0"/>
          <a:lstStyle>
            <a:lvl1pPr algn="l">
              <a:defRPr sz="900">
                <a:solidFill>
                  <a:schemeClr val="bg1"/>
                </a:solidFill>
              </a:defRPr>
            </a:lvl1pPr>
          </a:lstStyle>
          <a:p>
            <a:fld id="{1967B949-5113-4E06-95F6-1C2070622998}" type="slidenum">
              <a:rPr lang="en-AU" smtClean="0"/>
              <a:pPr/>
              <a:t>‹#›</a:t>
            </a:fld>
            <a:r>
              <a:rPr lang="en-AU"/>
              <a:t>   City of Port Phillip &lt;Title of document here&gt;</a:t>
            </a:r>
          </a:p>
        </p:txBody>
      </p:sp>
    </p:spTree>
    <p:extLst>
      <p:ext uri="{BB962C8B-B14F-4D97-AF65-F5344CB8AC3E}">
        <p14:creationId xmlns:p14="http://schemas.microsoft.com/office/powerpoint/2010/main" val="385462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08C012E-EAA5-9F2A-12E6-1CCEC8E6BF96}"/>
              </a:ext>
            </a:extLst>
          </p:cNvPr>
          <p:cNvSpPr>
            <a:spLocks noGrp="1"/>
          </p:cNvSpPr>
          <p:nvPr>
            <p:ph type="ftr" sz="quarter" idx="3"/>
          </p:nvPr>
        </p:nvSpPr>
        <p:spPr>
          <a:xfrm>
            <a:off x="156882" y="0"/>
            <a:ext cx="4114800" cy="300507"/>
          </a:xfrm>
          <a:prstGeom prst="rect">
            <a:avLst/>
          </a:prstGeom>
        </p:spPr>
        <p:txBody>
          <a:bodyPr vert="horz" lIns="0" tIns="0" rIns="0" bIns="0" rtlCol="0" anchor="b" anchorCtr="0"/>
          <a:lstStyle>
            <a:lvl1pPr algn="l">
              <a:defRPr sz="900">
                <a:solidFill>
                  <a:schemeClr val="bg1"/>
                </a:solidFill>
              </a:defRPr>
            </a:lvl1pPr>
          </a:lstStyle>
          <a:p>
            <a:fld id="{1967B949-5113-4E06-95F6-1C2070622998}" type="slidenum">
              <a:rPr lang="en-AU" smtClean="0"/>
              <a:pPr/>
              <a:t>‹#›</a:t>
            </a:fld>
            <a:r>
              <a:rPr lang="en-AU"/>
              <a:t>   City of Port Phillip &lt;Title of document here&gt;</a:t>
            </a:r>
          </a:p>
        </p:txBody>
      </p:sp>
    </p:spTree>
    <p:extLst>
      <p:ext uri="{BB962C8B-B14F-4D97-AF65-F5344CB8AC3E}">
        <p14:creationId xmlns:p14="http://schemas.microsoft.com/office/powerpoint/2010/main" val="3944142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72CA93-3E47-056A-6926-C6648A341CBE}"/>
              </a:ext>
            </a:extLst>
          </p:cNvPr>
          <p:cNvSpPr>
            <a:spLocks noGrp="1"/>
          </p:cNvSpPr>
          <p:nvPr>
            <p:ph type="ftr" sz="quarter" idx="3"/>
          </p:nvPr>
        </p:nvSpPr>
        <p:spPr>
          <a:xfrm>
            <a:off x="156882" y="0"/>
            <a:ext cx="4114800" cy="300507"/>
          </a:xfrm>
          <a:prstGeom prst="rect">
            <a:avLst/>
          </a:prstGeom>
        </p:spPr>
        <p:txBody>
          <a:bodyPr vert="horz" lIns="0" tIns="0" rIns="0" bIns="0" rtlCol="0" anchor="b" anchorCtr="0"/>
          <a:lstStyle>
            <a:lvl1pPr algn="l">
              <a:defRPr sz="900">
                <a:solidFill>
                  <a:schemeClr val="bg1"/>
                </a:solidFill>
              </a:defRPr>
            </a:lvl1pPr>
          </a:lstStyle>
          <a:p>
            <a:fld id="{1967B949-5113-4E06-95F6-1C2070622998}" type="slidenum">
              <a:rPr lang="en-AU" smtClean="0"/>
              <a:pPr/>
              <a:t>‹#›</a:t>
            </a:fld>
            <a:r>
              <a:rPr lang="en-AU"/>
              <a:t>   City of Port Phillip &lt;Title of document here&gt;</a:t>
            </a:r>
          </a:p>
        </p:txBody>
      </p:sp>
    </p:spTree>
    <p:extLst>
      <p:ext uri="{BB962C8B-B14F-4D97-AF65-F5344CB8AC3E}">
        <p14:creationId xmlns:p14="http://schemas.microsoft.com/office/powerpoint/2010/main" val="829589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06948EB-DA86-48EF-B124-1DFD91B0E136}"/>
              </a:ext>
            </a:extLst>
          </p:cNvPr>
          <p:cNvSpPr>
            <a:spLocks noGrp="1"/>
          </p:cNvSpPr>
          <p:nvPr>
            <p:ph type="ftr" sz="quarter" idx="10"/>
          </p:nvPr>
        </p:nvSpPr>
        <p:spPr>
          <a:xfrm>
            <a:off x="80683" y="6356350"/>
            <a:ext cx="4114800" cy="365125"/>
          </a:xfrm>
          <a:prstGeom prst="rect">
            <a:avLst/>
          </a:prstGeom>
        </p:spPr>
        <p:txBody>
          <a:bodyPr lIns="0" tIns="0" rIns="0"/>
          <a:lstStyle/>
          <a:p>
            <a:r>
              <a:rPr lang="en-AU"/>
              <a:t>City of Port Phillip &lt;Title of document here&gt;</a:t>
            </a:r>
          </a:p>
        </p:txBody>
      </p:sp>
      <p:sp>
        <p:nvSpPr>
          <p:cNvPr id="4" name="Slide Number Placeholder 3">
            <a:extLst>
              <a:ext uri="{FF2B5EF4-FFF2-40B4-BE49-F238E27FC236}">
                <a16:creationId xmlns:a16="http://schemas.microsoft.com/office/drawing/2014/main" id="{136EC04E-2FC2-4FF2-A91A-2C4BE0DA66B7}"/>
              </a:ext>
            </a:extLst>
          </p:cNvPr>
          <p:cNvSpPr>
            <a:spLocks noGrp="1"/>
          </p:cNvSpPr>
          <p:nvPr>
            <p:ph type="sldNum" sz="quarter" idx="11"/>
          </p:nvPr>
        </p:nvSpPr>
        <p:spPr>
          <a:xfrm>
            <a:off x="9305365" y="6356350"/>
            <a:ext cx="2743200" cy="365125"/>
          </a:xfrm>
          <a:prstGeom prst="rect">
            <a:avLst/>
          </a:prstGeom>
        </p:spPr>
        <p:txBody>
          <a:bodyPr lIns="0" tIns="0" rIns="0"/>
          <a:lstStyle/>
          <a:p>
            <a:fld id="{AAFD3A21-11E8-4867-BC34-70A86A093ED4}" type="slidenum">
              <a:rPr lang="en-AU" smtClean="0"/>
              <a:pPr/>
              <a:t>‹#›</a:t>
            </a:fld>
            <a:endParaRPr lang="en-AU"/>
          </a:p>
        </p:txBody>
      </p:sp>
      <p:sp>
        <p:nvSpPr>
          <p:cNvPr id="8" name="Title Placeholder 1">
            <a:extLst>
              <a:ext uri="{FF2B5EF4-FFF2-40B4-BE49-F238E27FC236}">
                <a16:creationId xmlns:a16="http://schemas.microsoft.com/office/drawing/2014/main" id="{01E64F9F-5D78-45B4-B141-C3780DF1D636}"/>
              </a:ext>
            </a:extLst>
          </p:cNvPr>
          <p:cNvSpPr>
            <a:spLocks noGrp="1"/>
          </p:cNvSpPr>
          <p:nvPr>
            <p:ph type="title"/>
          </p:nvPr>
        </p:nvSpPr>
        <p:spPr>
          <a:xfrm>
            <a:off x="551008" y="322997"/>
            <a:ext cx="10515600" cy="717990"/>
          </a:xfrm>
          <a:prstGeom prst="rect">
            <a:avLst/>
          </a:prstGeom>
        </p:spPr>
        <p:txBody>
          <a:bodyPr vert="horz" wrap="none" lIns="0" tIns="0" rIns="0" bIns="0" rtlCol="0" anchor="b" anchorCtr="0">
            <a:noAutofit/>
          </a:bodyPr>
          <a:lstStyle>
            <a:lvl1pPr>
              <a:defRPr sz="1800">
                <a:solidFill>
                  <a:schemeClr val="bg1"/>
                </a:solidFill>
              </a:defRPr>
            </a:lvl1pPr>
          </a:lstStyle>
          <a:p>
            <a:r>
              <a:rPr lang="en-US"/>
              <a:t>Click to edit Master title style</a:t>
            </a:r>
            <a:endParaRPr lang="en-AU"/>
          </a:p>
        </p:txBody>
      </p:sp>
      <p:sp>
        <p:nvSpPr>
          <p:cNvPr id="9" name="Text Placeholder 2">
            <a:extLst>
              <a:ext uri="{FF2B5EF4-FFF2-40B4-BE49-F238E27FC236}">
                <a16:creationId xmlns:a16="http://schemas.microsoft.com/office/drawing/2014/main" id="{202554F7-55D6-4DCF-B8A9-1B75413C979D}"/>
              </a:ext>
            </a:extLst>
          </p:cNvPr>
          <p:cNvSpPr>
            <a:spLocks noGrp="1"/>
          </p:cNvSpPr>
          <p:nvPr>
            <p:ph idx="1" hasCustomPrompt="1"/>
          </p:nvPr>
        </p:nvSpPr>
        <p:spPr>
          <a:xfrm>
            <a:off x="551008" y="1825625"/>
            <a:ext cx="10515600" cy="4351338"/>
          </a:xfrm>
          <a:prstGeom prst="rect">
            <a:avLst/>
          </a:prstGeom>
        </p:spPr>
        <p:txBody>
          <a:bodyPr vert="horz" lIns="0" tIns="0" rIns="0" bIns="0" rtlCol="0">
            <a:normAutofit/>
          </a:bodyPr>
          <a:lstStyle>
            <a:lvl1pPr marL="0" indent="0" algn="l">
              <a:buNone/>
              <a:defRPr sz="3600" b="1">
                <a:solidFill>
                  <a:schemeClr val="accent1"/>
                </a:solidFill>
              </a:defRPr>
            </a:lvl1pPr>
            <a:lvl2pPr marL="0" indent="0" algn="l">
              <a:buNone/>
              <a:defRPr b="1"/>
            </a:lvl2pPr>
            <a:lvl3pPr marL="0" indent="0" algn="l">
              <a:buNone/>
              <a:defRPr>
                <a:solidFill>
                  <a:schemeClr val="accent1"/>
                </a:solidFill>
              </a:defRPr>
            </a:lvl3pPr>
            <a:lvl4pPr marL="0" indent="0" algn="l">
              <a:buNone/>
              <a:defRPr sz="1600"/>
            </a:lvl4pPr>
            <a:lvl5pPr marL="285750" indent="-285750" algn="l">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10147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Footer Placeholder 3">
            <a:extLst>
              <a:ext uri="{FF2B5EF4-FFF2-40B4-BE49-F238E27FC236}">
                <a16:creationId xmlns:a16="http://schemas.microsoft.com/office/drawing/2014/main" id="{9DC100D2-617B-4481-8666-3A1A1DDA07BB}"/>
              </a:ext>
            </a:extLst>
          </p:cNvPr>
          <p:cNvSpPr>
            <a:spLocks noGrp="1"/>
          </p:cNvSpPr>
          <p:nvPr>
            <p:ph type="ftr" sz="quarter" idx="3"/>
          </p:nvPr>
        </p:nvSpPr>
        <p:spPr>
          <a:xfrm>
            <a:off x="156882" y="6356350"/>
            <a:ext cx="4114800" cy="365125"/>
          </a:xfrm>
          <a:prstGeom prst="rect">
            <a:avLst/>
          </a:prstGeom>
        </p:spPr>
        <p:txBody>
          <a:bodyPr vert="horz" lIns="0" tIns="0" rIns="0" bIns="0" rtlCol="0" anchor="b" anchorCtr="0"/>
          <a:lstStyle>
            <a:lvl1pPr algn="l">
              <a:defRPr sz="900">
                <a:solidFill>
                  <a:schemeClr val="tx1">
                    <a:tint val="75000"/>
                  </a:schemeClr>
                </a:solidFill>
              </a:defRPr>
            </a:lvl1pPr>
          </a:lstStyle>
          <a:p>
            <a:r>
              <a:rPr lang="en-AU"/>
              <a:t>City of Port Phillip &lt;Title of document here&gt;</a:t>
            </a:r>
          </a:p>
        </p:txBody>
      </p:sp>
      <p:sp>
        <p:nvSpPr>
          <p:cNvPr id="3" name="Slide Number Placeholder 4">
            <a:extLst>
              <a:ext uri="{FF2B5EF4-FFF2-40B4-BE49-F238E27FC236}">
                <a16:creationId xmlns:a16="http://schemas.microsoft.com/office/drawing/2014/main" id="{A859CFA3-00F2-401C-97F8-7EB84151C9F8}"/>
              </a:ext>
            </a:extLst>
          </p:cNvPr>
          <p:cNvSpPr>
            <a:spLocks noGrp="1"/>
          </p:cNvSpPr>
          <p:nvPr>
            <p:ph type="sldNum" sz="quarter" idx="4"/>
          </p:nvPr>
        </p:nvSpPr>
        <p:spPr>
          <a:xfrm>
            <a:off x="9291918" y="6356350"/>
            <a:ext cx="2743200" cy="365125"/>
          </a:xfrm>
          <a:prstGeom prst="rect">
            <a:avLst/>
          </a:prstGeom>
        </p:spPr>
        <p:txBody>
          <a:bodyPr vert="horz" lIns="0" tIns="0" rIns="0" bIns="0" rtlCol="0" anchor="b" anchorCtr="0"/>
          <a:lstStyle>
            <a:lvl1pPr algn="r">
              <a:defRPr sz="900">
                <a:solidFill>
                  <a:schemeClr val="tx1">
                    <a:tint val="75000"/>
                  </a:schemeClr>
                </a:solidFill>
              </a:defRPr>
            </a:lvl1pPr>
          </a:lstStyle>
          <a:p>
            <a:fld id="{AAFD3A21-11E8-4867-BC34-70A86A093ED4}" type="slidenum">
              <a:rPr lang="en-AU" smtClean="0"/>
              <a:pPr/>
              <a:t>‹#›</a:t>
            </a:fld>
            <a:endParaRPr lang="en-AU"/>
          </a:p>
        </p:txBody>
      </p:sp>
      <p:sp>
        <p:nvSpPr>
          <p:cNvPr id="6" name="Text Placeholder 5">
            <a:extLst>
              <a:ext uri="{FF2B5EF4-FFF2-40B4-BE49-F238E27FC236}">
                <a16:creationId xmlns:a16="http://schemas.microsoft.com/office/drawing/2014/main" id="{60CEAC31-49C2-4908-9996-771DC1415FF1}"/>
              </a:ext>
            </a:extLst>
          </p:cNvPr>
          <p:cNvSpPr>
            <a:spLocks noGrp="1"/>
          </p:cNvSpPr>
          <p:nvPr>
            <p:ph type="body" sz="quarter" idx="10" hasCustomPrompt="1"/>
          </p:nvPr>
        </p:nvSpPr>
        <p:spPr>
          <a:xfrm>
            <a:off x="413123" y="398930"/>
            <a:ext cx="7265147" cy="674033"/>
          </a:xfrm>
        </p:spPr>
        <p:txBody>
          <a:bodyPr lIns="0" tIns="0" rIns="0" bIns="0" anchor="b" anchorCtr="0">
            <a:normAutofit/>
          </a:bodyPr>
          <a:lstStyle>
            <a:lvl1pPr marL="0" indent="0">
              <a:buNone/>
              <a:defRPr sz="1800">
                <a:solidFill>
                  <a:schemeClr val="bg1"/>
                </a:solidFill>
              </a:defRPr>
            </a:lvl1pPr>
          </a:lstStyle>
          <a:p>
            <a:pPr lvl="0"/>
            <a:r>
              <a:rPr lang="en-US"/>
              <a:t>Page heading</a:t>
            </a:r>
            <a:endParaRPr lang="en-AU"/>
          </a:p>
        </p:txBody>
      </p:sp>
    </p:spTree>
    <p:extLst>
      <p:ext uri="{BB962C8B-B14F-4D97-AF65-F5344CB8AC3E}">
        <p14:creationId xmlns:p14="http://schemas.microsoft.com/office/powerpoint/2010/main" val="1445076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245326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4.xml"/><Relationship Id="rId7"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heme" Target="../theme/theme3.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0786337"/>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7FFF4A-0661-40E2-B2B9-0E43CBFD29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9311A010-9C87-4735-A711-351495A1FB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Footer Placeholder 3">
            <a:extLst>
              <a:ext uri="{FF2B5EF4-FFF2-40B4-BE49-F238E27FC236}">
                <a16:creationId xmlns:a16="http://schemas.microsoft.com/office/drawing/2014/main" id="{9277D163-10F9-F85C-3CA7-0CCE9797F9E2}"/>
              </a:ext>
            </a:extLst>
          </p:cNvPr>
          <p:cNvSpPr>
            <a:spLocks noGrp="1"/>
          </p:cNvSpPr>
          <p:nvPr>
            <p:ph type="ftr" sz="quarter" idx="3"/>
          </p:nvPr>
        </p:nvSpPr>
        <p:spPr>
          <a:xfrm>
            <a:off x="156882" y="0"/>
            <a:ext cx="4114800" cy="300507"/>
          </a:xfrm>
          <a:prstGeom prst="rect">
            <a:avLst/>
          </a:prstGeom>
        </p:spPr>
        <p:txBody>
          <a:bodyPr vert="horz" lIns="0" tIns="0" rIns="0" bIns="0" rtlCol="0" anchor="b" anchorCtr="0"/>
          <a:lstStyle>
            <a:lvl1pPr algn="l">
              <a:defRPr sz="900">
                <a:solidFill>
                  <a:schemeClr val="tx2">
                    <a:lumMod val="75000"/>
                  </a:schemeClr>
                </a:solidFill>
              </a:defRPr>
            </a:lvl1pPr>
          </a:lstStyle>
          <a:p>
            <a:fld id="{1967B949-5113-4E06-95F6-1C2070622998}" type="slidenum">
              <a:rPr lang="en-AU" smtClean="0"/>
              <a:pPr/>
              <a:t>‹#›</a:t>
            </a:fld>
            <a:r>
              <a:rPr lang="en-AU"/>
              <a:t>   City of Port Phillip &lt;Title of document here&gt;</a:t>
            </a:r>
          </a:p>
        </p:txBody>
      </p:sp>
      <p:pic>
        <p:nvPicPr>
          <p:cNvPr id="9" name="Picture 8">
            <a:extLst>
              <a:ext uri="{FF2B5EF4-FFF2-40B4-BE49-F238E27FC236}">
                <a16:creationId xmlns:a16="http://schemas.microsoft.com/office/drawing/2014/main" id="{055DA169-ECA6-100C-102E-224D9F12FA2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10647114" y="6355061"/>
            <a:ext cx="1351130" cy="240015"/>
          </a:xfrm>
          <a:prstGeom prst="rect">
            <a:avLst/>
          </a:prstGeom>
        </p:spPr>
      </p:pic>
    </p:spTree>
    <p:extLst>
      <p:ext uri="{BB962C8B-B14F-4D97-AF65-F5344CB8AC3E}">
        <p14:creationId xmlns:p14="http://schemas.microsoft.com/office/powerpoint/2010/main" val="56054572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70"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969844"/>
      </p:ext>
    </p:extLst>
  </p:cSld>
  <p:clrMap bg1="lt1" tx1="dk1" bg2="lt2" tx2="dk2" accent1="accent1" accent2="accent2" accent3="accent3" accent4="accent4" accent5="accent5" accent6="accent6" hlink="hlink" folHlink="folHlink"/>
  <p:sldLayoutIdLst>
    <p:sldLayoutId id="2147483669"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18/10/relationships/comments" Target="../comments/modernComment_122_B2CBA6DD.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18/10/relationships/comments" Target="../comments/modernComment_12C_96F03ED7.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18/10/relationships/comments" Target="../comments/modernComment_128_2CECB3BD.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18/10/relationships/comments" Target="../comments/modernComment_1A6_60EE16C0.xm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9AF59B-E4AC-42E8-9887-C5E78A16188B}"/>
              </a:ext>
            </a:extLst>
          </p:cNvPr>
          <p:cNvSpPr txBox="1"/>
          <p:nvPr/>
        </p:nvSpPr>
        <p:spPr>
          <a:xfrm>
            <a:off x="1080833" y="475890"/>
            <a:ext cx="7710742" cy="2511435"/>
          </a:xfrm>
          <a:prstGeom prst="rect">
            <a:avLst/>
          </a:prstGeom>
          <a:noFill/>
        </p:spPr>
        <p:txBody>
          <a:bodyPr wrap="square" lIns="0" tIns="0" rIns="0" bIns="0" rtlCol="0" anchor="t" anchorCtr="0">
            <a:noAutofit/>
          </a:bodyPr>
          <a:lstStyle/>
          <a:p>
            <a:pPr>
              <a:defRPr/>
            </a:pPr>
            <a:r>
              <a:rPr kumimoji="0" lang="en-AU" sz="5000" b="0" i="0" u="none" strike="noStrike" kern="1200" cap="none" spc="0" normalizeH="0" baseline="0" noProof="0">
                <a:ln>
                  <a:noFill/>
                </a:ln>
                <a:solidFill>
                  <a:prstClr val="white"/>
                </a:solidFill>
                <a:effectLst/>
                <a:uLnTx/>
                <a:uFillTx/>
                <a:latin typeface="Arial"/>
                <a:cs typeface="Arial"/>
              </a:rPr>
              <a:t>Proposed </a:t>
            </a:r>
            <a:r>
              <a:rPr lang="en-AU" sz="5000">
                <a:solidFill>
                  <a:prstClr val="white"/>
                </a:solidFill>
                <a:latin typeface="Arial"/>
                <a:cs typeface="Arial"/>
              </a:rPr>
              <a:t>Changes</a:t>
            </a:r>
            <a:endParaRPr lang="en-AU" sz="5000">
              <a:solidFill>
                <a:prstClr val="white"/>
              </a:solidFill>
              <a:latin typeface="Arial" panose="020B0604020202020204" pitchFamily="34" charset="0"/>
              <a:cs typeface="Arial" panose="020B0604020202020204" pitchFamily="34" charset="0"/>
            </a:endParaRPr>
          </a:p>
          <a:p>
            <a:pPr>
              <a:defRPr/>
            </a:pPr>
            <a:r>
              <a:rPr lang="en-AU" sz="4000">
                <a:solidFill>
                  <a:prstClr val="white"/>
                </a:solidFill>
                <a:latin typeface="Arial"/>
                <a:cs typeface="Arial"/>
              </a:rPr>
              <a:t>Coventry &amp; North St Kilda Children's Centres</a:t>
            </a:r>
            <a:endParaRPr lang="en-AU" sz="40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5021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E38332-E60A-052C-D570-4DACDC5BC307}"/>
              </a:ext>
            </a:extLst>
          </p:cNvPr>
          <p:cNvSpPr txBox="1"/>
          <p:nvPr/>
        </p:nvSpPr>
        <p:spPr>
          <a:xfrm>
            <a:off x="2894176" y="2721114"/>
            <a:ext cx="6734086" cy="707886"/>
          </a:xfrm>
          <a:prstGeom prst="rect">
            <a:avLst/>
          </a:prstGeom>
          <a:noFill/>
        </p:spPr>
        <p:txBody>
          <a:bodyPr wrap="square" rtlCol="0">
            <a:spAutoFit/>
          </a:bodyPr>
          <a:lstStyle/>
          <a:p>
            <a:r>
              <a:rPr lang="en-US" sz="4000">
                <a:solidFill>
                  <a:schemeClr val="bg1"/>
                </a:solidFill>
              </a:rPr>
              <a:t>Coventry Proposal</a:t>
            </a:r>
            <a:endParaRPr lang="en-AU" sz="4000">
              <a:solidFill>
                <a:schemeClr val="bg1"/>
              </a:solidFill>
            </a:endParaRPr>
          </a:p>
        </p:txBody>
      </p:sp>
      <p:sp>
        <p:nvSpPr>
          <p:cNvPr id="4" name="Footer Placeholder 4">
            <a:extLst>
              <a:ext uri="{FF2B5EF4-FFF2-40B4-BE49-F238E27FC236}">
                <a16:creationId xmlns:a16="http://schemas.microsoft.com/office/drawing/2014/main" id="{56B5155D-7C6C-FA7D-2E87-908BE56B882A}"/>
              </a:ext>
            </a:extLst>
          </p:cNvPr>
          <p:cNvSpPr>
            <a:spLocks noGrp="1"/>
          </p:cNvSpPr>
          <p:nvPr>
            <p:ph type="ftr" sz="quarter" idx="3"/>
          </p:nvPr>
        </p:nvSpPr>
        <p:spPr>
          <a:xfrm>
            <a:off x="156881" y="0"/>
            <a:ext cx="4875561" cy="300507"/>
          </a:xfrm>
        </p:spPr>
        <p:txBody>
          <a:bodyPr/>
          <a:lstStyle/>
          <a:p>
            <a:pPr lvl="0"/>
            <a:r>
              <a:rPr kumimoji="0" lang="en-AU" sz="900" b="0" i="0" u="none" strike="noStrike" kern="1200" cap="none" spc="0" normalizeH="0" baseline="0" noProof="0">
                <a:ln>
                  <a:noFill/>
                </a:ln>
                <a:effectLst/>
                <a:uLnTx/>
                <a:uFillTx/>
                <a:latin typeface="Arial" panose="020B0604020202020204"/>
                <a:ea typeface="+mn-ea"/>
                <a:cs typeface="+mn-cs"/>
              </a:rPr>
              <a:t>City of Port Phillip </a:t>
            </a:r>
            <a:r>
              <a:rPr lang="en-AU"/>
              <a:t>Proposed Changes - Coventry and North St Kilda Children’s Centres</a:t>
            </a:r>
            <a:endParaRPr kumimoji="0" lang="en-AU" sz="900" b="0" i="0" u="none" strike="noStrike" kern="1200" cap="none" spc="0" normalizeH="0" baseline="0" noProof="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2187601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CC47B-E7ED-8A5E-EF3E-CE59C66FFA5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6246DE5-6C43-6AA2-E9F8-8B932E3D4982}"/>
              </a:ext>
            </a:extLst>
          </p:cNvPr>
          <p:cNvSpPr txBox="1"/>
          <p:nvPr/>
        </p:nvSpPr>
        <p:spPr>
          <a:xfrm>
            <a:off x="551007" y="455924"/>
            <a:ext cx="11575475" cy="682174"/>
          </a:xfrm>
          <a:prstGeom prst="rect">
            <a:avLst/>
          </a:prstGeom>
          <a:noFill/>
        </p:spPr>
        <p:txBody>
          <a:bodyPr wrap="square" lIns="0" tIns="0" rIns="0" bIns="0" rtlCol="0">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US" sz="3600" b="1">
                <a:solidFill>
                  <a:srgbClr val="00B5A5"/>
                </a:solidFill>
                <a:latin typeface="Arial" panose="020B0604020202020204" pitchFamily="34" charset="0"/>
                <a:cs typeface="Arial" panose="020B0604020202020204" pitchFamily="34" charset="0"/>
              </a:rPr>
              <a:t>W</a:t>
            </a:r>
            <a:r>
              <a:rPr kumimoji="0" lang="en-AU" sz="3600" b="1" i="0" u="none" strike="noStrike" kern="1200" cap="none" spc="0" normalizeH="0" baseline="0" noProof="0">
                <a:ln>
                  <a:noFill/>
                </a:ln>
                <a:solidFill>
                  <a:srgbClr val="00B5A5"/>
                </a:solidFill>
                <a:effectLst/>
                <a:uLnTx/>
                <a:uFillTx/>
                <a:latin typeface="Arial" panose="020B0604020202020204" pitchFamily="34" charset="0"/>
                <a:ea typeface="+mn-ea"/>
                <a:cs typeface="Arial" panose="020B0604020202020204" pitchFamily="34" charset="0"/>
              </a:rPr>
              <a:t>hat sites were considered?</a:t>
            </a:r>
          </a:p>
        </p:txBody>
      </p:sp>
      <p:sp>
        <p:nvSpPr>
          <p:cNvPr id="4" name="TextBox 3">
            <a:extLst>
              <a:ext uri="{FF2B5EF4-FFF2-40B4-BE49-F238E27FC236}">
                <a16:creationId xmlns:a16="http://schemas.microsoft.com/office/drawing/2014/main" id="{76DF5ACF-1CE5-8821-9B8C-3614C1961DD1}"/>
              </a:ext>
            </a:extLst>
          </p:cNvPr>
          <p:cNvSpPr txBox="1"/>
          <p:nvPr/>
        </p:nvSpPr>
        <p:spPr>
          <a:xfrm>
            <a:off x="551008" y="1400707"/>
            <a:ext cx="10888720" cy="3308598"/>
          </a:xfrm>
          <a:prstGeom prst="rect">
            <a:avLst/>
          </a:prstGeom>
          <a:noFill/>
        </p:spPr>
        <p:txBody>
          <a:bodyPr wrap="square" lIns="0" tIns="0" rIns="0" bIns="0" numCol="1" spcCol="360000" rtlCol="0" anchor="t">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Council considered:</a:t>
            </a:r>
          </a:p>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Coventry Childcare Centre and Barring Djinang Kindergarten</a:t>
            </a:r>
          </a:p>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Council community facilities (e.g. Sol Green Community Centre and South Melbourne Community Centre)</a:t>
            </a:r>
          </a:p>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AU" sz="2000">
                <a:solidFill>
                  <a:srgbClr val="000000"/>
                </a:solidFill>
                <a:latin typeface="Arial"/>
                <a:cs typeface="Arial"/>
              </a:rPr>
              <a:t>C</a:t>
            </a:r>
            <a:r>
              <a:rPr kumimoji="0" lang="en-AU" sz="2000" b="0" i="0" u="none" strike="noStrike" kern="1200" cap="none" spc="0" normalizeH="0" baseline="0" noProof="0" err="1">
                <a:ln>
                  <a:noFill/>
                </a:ln>
                <a:solidFill>
                  <a:srgbClr val="000000"/>
                </a:solidFill>
                <a:effectLst/>
                <a:uLnTx/>
                <a:uFillTx/>
                <a:latin typeface="Arial"/>
                <a:cs typeface="Arial"/>
              </a:rPr>
              <a:t>ommercial</a:t>
            </a:r>
            <a:r>
              <a:rPr kumimoji="0" lang="en-AU" sz="2000" b="0" i="0" u="none" strike="noStrike" kern="1200" cap="none" spc="0" normalizeH="0" baseline="0" noProof="0">
                <a:ln>
                  <a:noFill/>
                </a:ln>
                <a:solidFill>
                  <a:srgbClr val="000000"/>
                </a:solidFill>
                <a:effectLst/>
                <a:uLnTx/>
                <a:uFillTx/>
                <a:latin typeface="Arial"/>
                <a:cs typeface="Arial"/>
              </a:rPr>
              <a:t> premises</a:t>
            </a:r>
            <a:endParaRPr lang="en-AU" sz="2000" b="0" i="0" u="none" strike="noStrike" kern="1200" cap="none" spc="0" normalizeH="0" baseline="0" noProof="0">
              <a:ln>
                <a:noFill/>
              </a:ln>
              <a:solidFill>
                <a:srgbClr val="000000"/>
              </a:solidFill>
              <a:effectLst/>
              <a:uLnTx/>
              <a:uFillTx/>
              <a:latin typeface="Arial"/>
              <a:cs typeface="Arial"/>
            </a:endParaRPr>
          </a:p>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Former occasional care space at Melbourne Sports &amp; Aquatic Centre.</a:t>
            </a:r>
          </a:p>
          <a:p>
            <a:pPr marR="0" lvl="0" algn="l" defTabSz="914400" rtl="0" eaLnBrk="1" fontAlgn="auto" latinLnBrk="0" hangingPunct="1">
              <a:lnSpc>
                <a:spcPct val="100000"/>
              </a:lnSpc>
              <a:spcBef>
                <a:spcPts val="0"/>
              </a:spcBef>
              <a:spcAft>
                <a:spcPts val="1800"/>
              </a:spcAft>
              <a:buClrTx/>
              <a:buSzTx/>
              <a:tabLst/>
              <a:defRPr/>
            </a:pPr>
            <a:endPar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 name="Footer Placeholder 4">
            <a:extLst>
              <a:ext uri="{FF2B5EF4-FFF2-40B4-BE49-F238E27FC236}">
                <a16:creationId xmlns:a16="http://schemas.microsoft.com/office/drawing/2014/main" id="{B8240616-FCDE-131D-D195-15521DC5183F}"/>
              </a:ext>
            </a:extLst>
          </p:cNvPr>
          <p:cNvSpPr>
            <a:spLocks noGrp="1"/>
          </p:cNvSpPr>
          <p:nvPr>
            <p:ph type="ftr" sz="quarter" idx="3"/>
          </p:nvPr>
        </p:nvSpPr>
        <p:spPr>
          <a:xfrm>
            <a:off x="156881" y="0"/>
            <a:ext cx="4875561" cy="300507"/>
          </a:xfrm>
        </p:spPr>
        <p:txBody>
          <a:bodyPr/>
          <a:lstStyle/>
          <a:p>
            <a:pPr lvl="0"/>
            <a:r>
              <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rPr>
              <a:t>City of Port Phillip </a:t>
            </a:r>
            <a:r>
              <a:rPr lang="en-AU">
                <a:solidFill>
                  <a:srgbClr val="44546A">
                    <a:lumMod val="75000"/>
                  </a:srgbClr>
                </a:solidFill>
              </a:rPr>
              <a:t>Proposed Changes - Coventry and North St Kilda Children’s Centres</a:t>
            </a:r>
            <a:endPar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09278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5C8B6-6A60-6E21-0D34-15037C46E28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3C2766A-5562-5B01-97D7-3E7958228CFC}"/>
              </a:ext>
            </a:extLst>
          </p:cNvPr>
          <p:cNvSpPr txBox="1"/>
          <p:nvPr/>
        </p:nvSpPr>
        <p:spPr>
          <a:xfrm>
            <a:off x="551008" y="455924"/>
            <a:ext cx="11490016" cy="682174"/>
          </a:xfrm>
          <a:prstGeom prst="rect">
            <a:avLst/>
          </a:prstGeom>
          <a:noFill/>
        </p:spPr>
        <p:txBody>
          <a:bodyPr wrap="square" lIns="0" tIns="0" rIns="0" bIns="0" rtlCol="0">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AU" sz="3600" b="1">
                <a:solidFill>
                  <a:srgbClr val="00B5A5"/>
                </a:solidFill>
                <a:latin typeface="Arial" panose="020B0604020202020204" pitchFamily="34" charset="0"/>
                <a:cs typeface="Arial" panose="020B0604020202020204" pitchFamily="34" charset="0"/>
              </a:rPr>
              <a:t>How were shortlisted sites assessed?</a:t>
            </a:r>
            <a:endParaRPr kumimoji="0" lang="en-AU" sz="3600" b="1" i="0" u="none" strike="noStrike" kern="1200" cap="none" spc="0" normalizeH="0" baseline="0" noProof="0">
              <a:ln>
                <a:noFill/>
              </a:ln>
              <a:solidFill>
                <a:srgbClr val="00B5A5"/>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A19B3CCD-B2BC-53A3-833A-3286ABF04BBB}"/>
              </a:ext>
            </a:extLst>
          </p:cNvPr>
          <p:cNvSpPr txBox="1"/>
          <p:nvPr/>
        </p:nvSpPr>
        <p:spPr>
          <a:xfrm>
            <a:off x="551008" y="1400707"/>
            <a:ext cx="10888720" cy="4385816"/>
          </a:xfrm>
          <a:prstGeom prst="rect">
            <a:avLst/>
          </a:prstGeom>
          <a:noFill/>
        </p:spPr>
        <p:txBody>
          <a:bodyPr wrap="square" lIns="0" tIns="0" rIns="0" bIns="0" numCol="1" spcCol="360000" rtlCol="0" anchor="t">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lang="en-AU" sz="2000">
                <a:solidFill>
                  <a:srgbClr val="000000"/>
                </a:solidFill>
                <a:latin typeface="Arial" panose="020B0604020202020204" pitchFamily="34" charset="0"/>
              </a:rPr>
              <a:t>The two short-listed o</a:t>
            </a:r>
            <a:r>
              <a:rPr kumimoji="0" lang="en-AU" sz="2000" b="0" i="0" u="none" strike="noStrike" kern="1200" cap="none" spc="0" normalizeH="0" baseline="0" noProof="0" err="1">
                <a:ln>
                  <a:noFill/>
                </a:ln>
                <a:solidFill>
                  <a:srgbClr val="000000"/>
                </a:solidFill>
                <a:effectLst/>
                <a:uLnTx/>
                <a:uFillTx/>
                <a:latin typeface="Arial" panose="020B0604020202020204" pitchFamily="34" charset="0"/>
                <a:ea typeface="+mn-ea"/>
                <a:cs typeface="+mn-cs"/>
              </a:rPr>
              <a:t>ptions</a:t>
            </a:r>
            <a:r>
              <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 were assessed against:</a:t>
            </a:r>
          </a:p>
          <a:p>
            <a:pPr marL="342900" lvl="0" indent="-342900">
              <a:spcAft>
                <a:spcPts val="1800"/>
              </a:spcAft>
              <a:buFont typeface="Arial" panose="020B0604020202020204" pitchFamily="34" charset="0"/>
              <a:buChar char="•"/>
              <a:defRPr/>
            </a:pPr>
            <a:r>
              <a:rPr lang="en-AU" sz="2000"/>
              <a:t>suitability for childcare operations</a:t>
            </a:r>
          </a:p>
          <a:p>
            <a:pPr marL="342900" lvl="0" indent="-342900">
              <a:spcAft>
                <a:spcPts val="1800"/>
              </a:spcAft>
              <a:buFont typeface="Arial" panose="020B0604020202020204" pitchFamily="34" charset="0"/>
              <a:buChar char="•"/>
              <a:defRPr/>
            </a:pPr>
            <a:r>
              <a:rPr lang="en-AU" sz="2000"/>
              <a:t>impacts on families and staff</a:t>
            </a:r>
          </a:p>
          <a:p>
            <a:pPr marL="342900" lvl="0" indent="-342900">
              <a:spcAft>
                <a:spcPts val="1800"/>
              </a:spcAft>
              <a:buFont typeface="Arial" panose="020B0604020202020204" pitchFamily="34" charset="0"/>
              <a:buChar char="•"/>
              <a:defRPr/>
            </a:pPr>
            <a:r>
              <a:rPr lang="en-AU" sz="2000"/>
              <a:t>complexity of required building works, cost and delivery risks</a:t>
            </a:r>
          </a:p>
          <a:p>
            <a:pPr marL="342900" lvl="0" indent="-342900">
              <a:spcAft>
                <a:spcPts val="1800"/>
              </a:spcAft>
              <a:buFont typeface="Arial" panose="020B0604020202020204" pitchFamily="34" charset="0"/>
              <a:buChar char="•"/>
              <a:defRPr/>
            </a:pPr>
            <a:r>
              <a:rPr lang="en-AU" sz="2000"/>
              <a:t>likelihood of meeting project timelines</a:t>
            </a:r>
          </a:p>
          <a:p>
            <a:pPr marL="342900" lvl="0" indent="-342900">
              <a:spcAft>
                <a:spcPts val="1800"/>
              </a:spcAft>
              <a:buFont typeface="Arial" panose="020B0604020202020204" pitchFamily="34" charset="0"/>
              <a:buChar char="•"/>
              <a:defRPr/>
            </a:pPr>
            <a:r>
              <a:rPr lang="en-AU" sz="2000"/>
              <a:t>long-term financial implications for Council. </a:t>
            </a:r>
            <a:endPar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Unfortunately, no option was identified that avoided significant trade-offs.</a:t>
            </a:r>
          </a:p>
          <a:p>
            <a:pPr marL="0" marR="0" lvl="0" indent="0" algn="l" defTabSz="914400" rtl="0" eaLnBrk="1" fontAlgn="auto" latinLnBrk="0" hangingPunct="1">
              <a:lnSpc>
                <a:spcPct val="100000"/>
              </a:lnSpc>
              <a:spcBef>
                <a:spcPts val="0"/>
              </a:spcBef>
              <a:spcAft>
                <a:spcPts val="1800"/>
              </a:spcAft>
              <a:buClrTx/>
              <a:buSzTx/>
              <a:buFontTx/>
              <a:buNone/>
              <a:tabLst/>
              <a:defRPr/>
            </a:pPr>
            <a:r>
              <a:rPr lang="en-AU" sz="2000">
                <a:solidFill>
                  <a:srgbClr val="000000"/>
                </a:solidFill>
                <a:latin typeface="Arial" panose="020B0604020202020204" pitchFamily="34" charset="0"/>
              </a:rPr>
              <a:t>The criteria were not weighted, but were considered collectively to assess the strengths, weaknesses, risks and trade-offs associated with each option.</a:t>
            </a:r>
            <a:endPar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 name="Footer Placeholder 4">
            <a:extLst>
              <a:ext uri="{FF2B5EF4-FFF2-40B4-BE49-F238E27FC236}">
                <a16:creationId xmlns:a16="http://schemas.microsoft.com/office/drawing/2014/main" id="{42F2F2B0-1D46-DCF0-F253-89B4EAA4CE62}"/>
              </a:ext>
            </a:extLst>
          </p:cNvPr>
          <p:cNvSpPr>
            <a:spLocks noGrp="1"/>
          </p:cNvSpPr>
          <p:nvPr>
            <p:ph type="ftr" sz="quarter" idx="3"/>
          </p:nvPr>
        </p:nvSpPr>
        <p:spPr>
          <a:xfrm>
            <a:off x="156881" y="0"/>
            <a:ext cx="4875561" cy="300507"/>
          </a:xfrm>
        </p:spPr>
        <p:txBody>
          <a:bodyPr/>
          <a:lstStyle/>
          <a:p>
            <a:pPr lvl="0"/>
            <a:r>
              <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rPr>
              <a:t>City of Port Phillip </a:t>
            </a:r>
            <a:r>
              <a:rPr lang="en-AU">
                <a:solidFill>
                  <a:srgbClr val="44546A">
                    <a:lumMod val="75000"/>
                  </a:srgbClr>
                </a:solidFill>
              </a:rPr>
              <a:t>Proposed Changes - Coventry and North St Kilda Children’s Centres</a:t>
            </a:r>
            <a:endPar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90957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5C2AE-273C-8668-482C-F1885AAE3B3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3F84420-A917-AF78-C76D-21FBD670B260}"/>
              </a:ext>
            </a:extLst>
          </p:cNvPr>
          <p:cNvSpPr txBox="1"/>
          <p:nvPr/>
        </p:nvSpPr>
        <p:spPr>
          <a:xfrm>
            <a:off x="474094" y="300507"/>
            <a:ext cx="11464379" cy="682174"/>
          </a:xfrm>
          <a:prstGeom prst="rect">
            <a:avLst/>
          </a:prstGeom>
          <a:noFill/>
        </p:spPr>
        <p:txBody>
          <a:bodyPr wrap="square" lIns="0" tIns="0" rIns="0" bIns="0" rtlCol="0">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kumimoji="0" lang="en-AU" sz="3600" b="1" i="0" u="none" strike="noStrike" kern="1200" cap="none" spc="0" normalizeH="0" baseline="0" noProof="0">
                <a:ln>
                  <a:noFill/>
                </a:ln>
                <a:solidFill>
                  <a:srgbClr val="00B5A5"/>
                </a:solidFill>
                <a:effectLst/>
                <a:uLnTx/>
                <a:uFillTx/>
                <a:latin typeface="Arial" panose="020B0604020202020204" pitchFamily="34" charset="0"/>
                <a:ea typeface="+mn-ea"/>
                <a:cs typeface="Arial" panose="020B0604020202020204" pitchFamily="34" charset="0"/>
              </a:rPr>
              <a:t>Why was Coventry proposed?</a:t>
            </a:r>
          </a:p>
        </p:txBody>
      </p:sp>
      <p:sp>
        <p:nvSpPr>
          <p:cNvPr id="4" name="TextBox 3">
            <a:extLst>
              <a:ext uri="{FF2B5EF4-FFF2-40B4-BE49-F238E27FC236}">
                <a16:creationId xmlns:a16="http://schemas.microsoft.com/office/drawing/2014/main" id="{D4E79673-8545-DE31-9095-AB02383CF2E1}"/>
              </a:ext>
            </a:extLst>
          </p:cNvPr>
          <p:cNvSpPr txBox="1"/>
          <p:nvPr/>
        </p:nvSpPr>
        <p:spPr>
          <a:xfrm>
            <a:off x="551005" y="1283188"/>
            <a:ext cx="11310555" cy="4616648"/>
          </a:xfrm>
          <a:prstGeom prst="rect">
            <a:avLst/>
          </a:prstGeom>
          <a:noFill/>
        </p:spPr>
        <p:txBody>
          <a:bodyPr wrap="square" lIns="0" tIns="0" rIns="0" bIns="0" numCol="1" spcCol="360000" rtlCol="0">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AU" b="0" i="0" u="none" strike="noStrike" kern="1200" cap="none" spc="0" normalizeH="0" baseline="0" noProof="0">
                <a:ln>
                  <a:noFill/>
                </a:ln>
                <a:solidFill>
                  <a:srgbClr val="000000"/>
                </a:solidFill>
                <a:effectLst/>
                <a:uLnTx/>
                <a:uFillTx/>
                <a:latin typeface="Arial" panose="020B0604020202020204" pitchFamily="34" charset="0"/>
                <a:ea typeface="+mn-ea"/>
                <a:cs typeface="+mn-cs"/>
              </a:rPr>
              <a:t>Coventry emerged as the preferred option because:</a:t>
            </a:r>
          </a:p>
          <a:p>
            <a:pPr marL="342900" marR="0" lvl="0" indent="-342900" algn="l" defTabSz="914400" rtl="0" eaLnBrk="1" fontAlgn="auto" latinLnBrk="0" hangingPunct="1">
              <a:lnSpc>
                <a:spcPct val="100000"/>
              </a:lnSpc>
              <a:spcBef>
                <a:spcPts val="0"/>
              </a:spcBef>
              <a:spcAft>
                <a:spcPts val="2400"/>
              </a:spcAft>
              <a:buClrTx/>
              <a:buSzTx/>
              <a:buFont typeface="Arial" panose="020B0604020202020204" pitchFamily="34" charset="0"/>
              <a:buChar char="•"/>
              <a:tabLst/>
              <a:defRPr/>
            </a:pPr>
            <a:r>
              <a:rPr lang="en-AU"/>
              <a:t>The facility is already licensed and operating as a childcare centre</a:t>
            </a:r>
          </a:p>
          <a:p>
            <a:pPr marL="342900" marR="0" lvl="0" indent="-342900" algn="l" defTabSz="914400" rtl="0" eaLnBrk="1" fontAlgn="auto" latinLnBrk="0" hangingPunct="1">
              <a:lnSpc>
                <a:spcPct val="100000"/>
              </a:lnSpc>
              <a:spcBef>
                <a:spcPts val="0"/>
              </a:spcBef>
              <a:spcAft>
                <a:spcPts val="2400"/>
              </a:spcAft>
              <a:buClrTx/>
              <a:buSzTx/>
              <a:buFont typeface="Arial" panose="020B0604020202020204" pitchFamily="34" charset="0"/>
              <a:buChar char="•"/>
              <a:tabLst/>
              <a:defRPr/>
            </a:pPr>
            <a:r>
              <a:rPr lang="en-AU"/>
              <a:t>It has capacity suitable for the temporary arrangements to meet the needs of the community managed centre</a:t>
            </a:r>
          </a:p>
          <a:p>
            <a:pPr marL="342900" marR="0" lvl="0" indent="-342900" algn="l" defTabSz="914400" rtl="0" eaLnBrk="1" fontAlgn="auto" latinLnBrk="0" hangingPunct="1">
              <a:lnSpc>
                <a:spcPct val="100000"/>
              </a:lnSpc>
              <a:spcBef>
                <a:spcPts val="0"/>
              </a:spcBef>
              <a:spcAft>
                <a:spcPts val="2400"/>
              </a:spcAft>
              <a:buClrTx/>
              <a:buSzTx/>
              <a:buFont typeface="Arial" panose="020B0604020202020204" pitchFamily="34" charset="0"/>
              <a:buChar char="•"/>
              <a:tabLst/>
              <a:defRPr/>
            </a:pPr>
            <a:r>
              <a:rPr lang="en-AU"/>
              <a:t>Only minor building modifications would be required estimated at approximately $25,000</a:t>
            </a:r>
          </a:p>
          <a:p>
            <a:pPr marL="342900" marR="0" lvl="0" indent="-342900" algn="l" defTabSz="914400" rtl="0" eaLnBrk="1" fontAlgn="auto" latinLnBrk="0" hangingPunct="1">
              <a:lnSpc>
                <a:spcPct val="100000"/>
              </a:lnSpc>
              <a:spcBef>
                <a:spcPts val="0"/>
              </a:spcBef>
              <a:spcAft>
                <a:spcPts val="2400"/>
              </a:spcAft>
              <a:buClrTx/>
              <a:buSzTx/>
              <a:buFont typeface="Arial" panose="020B0604020202020204" pitchFamily="34" charset="0"/>
              <a:buChar char="•"/>
              <a:tabLst/>
              <a:defRPr/>
            </a:pPr>
            <a:r>
              <a:rPr lang="en-AU"/>
              <a:t>There is no lease cost to Council as it is a Council owned site</a:t>
            </a:r>
          </a:p>
          <a:p>
            <a:pPr marL="342900" marR="0" lvl="0" indent="-342900" algn="l" defTabSz="914400" rtl="0" eaLnBrk="1" fontAlgn="auto" latinLnBrk="0" hangingPunct="1">
              <a:lnSpc>
                <a:spcPct val="100000"/>
              </a:lnSpc>
              <a:spcBef>
                <a:spcPts val="0"/>
              </a:spcBef>
              <a:spcAft>
                <a:spcPts val="2400"/>
              </a:spcAft>
              <a:buClrTx/>
              <a:buSzTx/>
              <a:buFont typeface="Arial" panose="020B0604020202020204" pitchFamily="34" charset="0"/>
              <a:buChar char="•"/>
              <a:tabLst/>
              <a:defRPr/>
            </a:pPr>
            <a:r>
              <a:rPr lang="en-AU"/>
              <a:t>It provides a relatively high level of confidence that redevelopment timelines can be achieved to enable construction to commence at Clarendon Children’s Centre early in 2027</a:t>
            </a:r>
          </a:p>
          <a:p>
            <a:pPr marL="342900" lvl="0" indent="-342900">
              <a:buFont typeface="Arial" panose="020B0604020202020204" pitchFamily="34" charset="0"/>
              <a:buChar char="•"/>
            </a:pPr>
            <a:r>
              <a:rPr lang="en-AU"/>
              <a:t>While there are impacts on families, these could be reduced through available places within Council's broader childcare network and through other childcare providers e.g. Clarendon Children’s Centre.</a:t>
            </a:r>
          </a:p>
        </p:txBody>
      </p:sp>
      <p:sp>
        <p:nvSpPr>
          <p:cNvPr id="2" name="Footer Placeholder 4">
            <a:extLst>
              <a:ext uri="{FF2B5EF4-FFF2-40B4-BE49-F238E27FC236}">
                <a16:creationId xmlns:a16="http://schemas.microsoft.com/office/drawing/2014/main" id="{E0B4BA58-13A3-B433-65D9-C761EB014DFF}"/>
              </a:ext>
            </a:extLst>
          </p:cNvPr>
          <p:cNvSpPr>
            <a:spLocks noGrp="1"/>
          </p:cNvSpPr>
          <p:nvPr>
            <p:ph type="ftr" sz="quarter" idx="3"/>
          </p:nvPr>
        </p:nvSpPr>
        <p:spPr>
          <a:xfrm>
            <a:off x="156881" y="0"/>
            <a:ext cx="4875561" cy="300507"/>
          </a:xfrm>
        </p:spPr>
        <p:txBody>
          <a:bodyPr/>
          <a:lstStyle/>
          <a:p>
            <a:pPr lvl="0"/>
            <a:r>
              <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rPr>
              <a:t>City of Port Phillip </a:t>
            </a:r>
            <a:r>
              <a:rPr lang="en-AU">
                <a:solidFill>
                  <a:srgbClr val="44546A">
                    <a:lumMod val="75000"/>
                  </a:srgbClr>
                </a:solidFill>
              </a:rPr>
              <a:t>Proposed Changes - Coventry and North St Kilda Children’s Centres</a:t>
            </a:r>
            <a:endPar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999690973"/>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F5405-6517-5A78-25E8-0DCF78E71D7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7EDEDA7-E2C4-A17F-3EE1-34FB1B7AA12A}"/>
              </a:ext>
            </a:extLst>
          </p:cNvPr>
          <p:cNvSpPr txBox="1"/>
          <p:nvPr/>
        </p:nvSpPr>
        <p:spPr>
          <a:xfrm>
            <a:off x="551007" y="455924"/>
            <a:ext cx="11464379" cy="682174"/>
          </a:xfrm>
          <a:prstGeom prst="rect">
            <a:avLst/>
          </a:prstGeom>
          <a:noFill/>
        </p:spPr>
        <p:txBody>
          <a:bodyPr wrap="square" lIns="0" tIns="0" rIns="0" bIns="0" rtlCol="0">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kumimoji="0" lang="en-AU" sz="3600" b="1" i="0" u="none" strike="noStrike" kern="1200" cap="none" spc="0" normalizeH="0" baseline="0" noProof="0">
                <a:ln>
                  <a:noFill/>
                </a:ln>
                <a:solidFill>
                  <a:srgbClr val="00B5A5"/>
                </a:solidFill>
                <a:effectLst/>
                <a:uLnTx/>
                <a:uFillTx/>
                <a:latin typeface="Arial" panose="020B0604020202020204" pitchFamily="34" charset="0"/>
                <a:ea typeface="+mn-ea"/>
                <a:cs typeface="Arial" panose="020B0604020202020204" pitchFamily="34" charset="0"/>
              </a:rPr>
              <a:t>What places are available in the area?</a:t>
            </a:r>
          </a:p>
        </p:txBody>
      </p:sp>
      <p:sp>
        <p:nvSpPr>
          <p:cNvPr id="4" name="TextBox 3">
            <a:extLst>
              <a:ext uri="{FF2B5EF4-FFF2-40B4-BE49-F238E27FC236}">
                <a16:creationId xmlns:a16="http://schemas.microsoft.com/office/drawing/2014/main" id="{69698794-2C96-7B3C-AD53-784EB7248190}"/>
              </a:ext>
            </a:extLst>
          </p:cNvPr>
          <p:cNvSpPr txBox="1"/>
          <p:nvPr/>
        </p:nvSpPr>
        <p:spPr>
          <a:xfrm>
            <a:off x="551007" y="1401586"/>
            <a:ext cx="11310555" cy="4616648"/>
          </a:xfrm>
          <a:prstGeom prst="rect">
            <a:avLst/>
          </a:prstGeom>
          <a:noFill/>
        </p:spPr>
        <p:txBody>
          <a:bodyPr wrap="square" lIns="0" tIns="0" rIns="0" bIns="0" numCol="1" spcCol="360000" rtlCol="0">
            <a:spAutoFit/>
          </a:bodyPr>
          <a:lstStyle/>
          <a:p>
            <a:pPr lvl="0">
              <a:spcAft>
                <a:spcPts val="2400"/>
              </a:spcAft>
              <a:defRPr/>
            </a:pPr>
            <a:r>
              <a:rPr lang="en-AU" sz="2000"/>
              <a:t>If the proposal was to proceed, 44 children currently enrolled at Coventry would be impacted.</a:t>
            </a:r>
          </a:p>
          <a:p>
            <a:pPr lvl="0">
              <a:spcAft>
                <a:spcPts val="2400"/>
              </a:spcAft>
              <a:defRPr/>
            </a:pPr>
            <a:r>
              <a:rPr lang="en-AU" sz="2000"/>
              <a:t>Clarendon Children’s Centre have indicated they will be able to offer 10-15 additional places over their current limit while operating at Coventry due to the larger capacity of the facility (subject to licencing by the State Government). </a:t>
            </a:r>
          </a:p>
          <a:p>
            <a:pPr lvl="0">
              <a:spcAft>
                <a:spcPts val="2400"/>
              </a:spcAft>
              <a:defRPr/>
            </a:pPr>
            <a:r>
              <a:rPr lang="en-AU" sz="2000"/>
              <a:t>Depending on days requested by individual families, this would equate to 15-25 additional children being provided with education and care.</a:t>
            </a:r>
          </a:p>
          <a:p>
            <a:pPr lvl="0">
              <a:spcAft>
                <a:spcPts val="2400"/>
              </a:spcAft>
              <a:defRPr/>
            </a:pPr>
            <a:r>
              <a:rPr lang="en-AU" sz="2000"/>
              <a:t>Within the South Melbourne area, Council’s Barring Djinang service is operating at 58% utilisation. </a:t>
            </a:r>
          </a:p>
          <a:p>
            <a:pPr lvl="0">
              <a:spcAft>
                <a:spcPts val="2400"/>
              </a:spcAft>
              <a:defRPr/>
            </a:pPr>
            <a:r>
              <a:rPr lang="en-AU" sz="2000"/>
              <a:t>We understand that two private Centres located near Coventry Children’s Centre with a capacity of 90 and 104 places each are operating at around 70% utilisation, lower on some days of the week. </a:t>
            </a:r>
          </a:p>
          <a:p>
            <a:pPr lvl="0">
              <a:spcAft>
                <a:spcPts val="2400"/>
              </a:spcAft>
              <a:defRPr/>
            </a:pPr>
            <a:r>
              <a:rPr lang="en-AU" sz="2000"/>
              <a:t>In Port Melbourne, Council’s Clark Street Children’s Centre is operating at under 50% utilisation.</a:t>
            </a:r>
          </a:p>
        </p:txBody>
      </p:sp>
      <p:sp>
        <p:nvSpPr>
          <p:cNvPr id="2" name="Footer Placeholder 4">
            <a:extLst>
              <a:ext uri="{FF2B5EF4-FFF2-40B4-BE49-F238E27FC236}">
                <a16:creationId xmlns:a16="http://schemas.microsoft.com/office/drawing/2014/main" id="{8895427C-E333-19B0-6006-255AC4A89710}"/>
              </a:ext>
            </a:extLst>
          </p:cNvPr>
          <p:cNvSpPr>
            <a:spLocks noGrp="1"/>
          </p:cNvSpPr>
          <p:nvPr>
            <p:ph type="ftr" sz="quarter" idx="3"/>
          </p:nvPr>
        </p:nvSpPr>
        <p:spPr>
          <a:xfrm>
            <a:off x="156881" y="0"/>
            <a:ext cx="4875561" cy="300507"/>
          </a:xfrm>
        </p:spPr>
        <p:txBody>
          <a:bodyPr/>
          <a:lstStyle/>
          <a:p>
            <a:pPr lvl="0"/>
            <a:r>
              <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rPr>
              <a:t>City of Port Phillip </a:t>
            </a:r>
            <a:r>
              <a:rPr lang="en-AU">
                <a:solidFill>
                  <a:srgbClr val="44546A">
                    <a:lumMod val="75000"/>
                  </a:srgbClr>
                </a:solidFill>
              </a:rPr>
              <a:t>Proposed Changes - Coventry and North St Kilda Children’s Centres</a:t>
            </a:r>
            <a:endPar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32327127"/>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1D32D-99B2-1CF8-1622-C16E2F9085E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351756A-87EC-1B47-6658-46E67D02361B}"/>
              </a:ext>
            </a:extLst>
          </p:cNvPr>
          <p:cNvSpPr txBox="1"/>
          <p:nvPr/>
        </p:nvSpPr>
        <p:spPr>
          <a:xfrm>
            <a:off x="551008" y="455924"/>
            <a:ext cx="9562862" cy="670505"/>
          </a:xfrm>
          <a:prstGeom prst="rect">
            <a:avLst/>
          </a:prstGeom>
          <a:noFill/>
        </p:spPr>
        <p:txBody>
          <a:bodyPr wrap="square" lIns="0" tIns="0" rIns="0" bIns="0" rtlCol="0">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kumimoji="0" lang="en-AU" sz="3200" b="1" i="0" u="none" strike="noStrike" kern="1200" cap="none" spc="0" normalizeH="0" baseline="0" noProof="0">
                <a:ln>
                  <a:noFill/>
                </a:ln>
                <a:solidFill>
                  <a:srgbClr val="00B5A5"/>
                </a:solidFill>
                <a:effectLst/>
                <a:uLnTx/>
                <a:uFillTx/>
                <a:latin typeface="Arial" panose="020B0604020202020204" pitchFamily="34" charset="0"/>
                <a:ea typeface="+mn-ea"/>
                <a:cs typeface="Arial" panose="020B0604020202020204" pitchFamily="34" charset="0"/>
              </a:rPr>
              <a:t>What is the future of Coventry?</a:t>
            </a:r>
          </a:p>
        </p:txBody>
      </p:sp>
      <p:sp>
        <p:nvSpPr>
          <p:cNvPr id="4" name="TextBox 3">
            <a:extLst>
              <a:ext uri="{FF2B5EF4-FFF2-40B4-BE49-F238E27FC236}">
                <a16:creationId xmlns:a16="http://schemas.microsoft.com/office/drawing/2014/main" id="{F98B4AD1-C694-61BE-12DC-AA241C556211}"/>
              </a:ext>
            </a:extLst>
          </p:cNvPr>
          <p:cNvSpPr txBox="1"/>
          <p:nvPr/>
        </p:nvSpPr>
        <p:spPr>
          <a:xfrm>
            <a:off x="551008" y="1581460"/>
            <a:ext cx="10866173" cy="3077766"/>
          </a:xfrm>
          <a:prstGeom prst="rect">
            <a:avLst/>
          </a:prstGeom>
          <a:noFill/>
        </p:spPr>
        <p:txBody>
          <a:bodyPr wrap="square" lIns="0" tIns="0" rIns="0" bIns="0" numCol="1" spcCol="360000" rtlCol="0">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Many families have asked about the long-term future of Coventry Children's Centre.</a:t>
            </a:r>
          </a:p>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The current proposal relates only to temporary arrangements required during the redevelopment period.</a:t>
            </a:r>
          </a:p>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No decisions have been made regarding the long-term future of any services as part of this proposal.</a:t>
            </a:r>
          </a:p>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Any decisions about the future of services beyond the redevelopment period would require separate consideration by Council.</a:t>
            </a:r>
          </a:p>
        </p:txBody>
      </p:sp>
      <p:sp>
        <p:nvSpPr>
          <p:cNvPr id="2" name="Footer Placeholder 4">
            <a:extLst>
              <a:ext uri="{FF2B5EF4-FFF2-40B4-BE49-F238E27FC236}">
                <a16:creationId xmlns:a16="http://schemas.microsoft.com/office/drawing/2014/main" id="{299E8F72-E60B-29F4-90E5-2BDE39486BBF}"/>
              </a:ext>
            </a:extLst>
          </p:cNvPr>
          <p:cNvSpPr>
            <a:spLocks noGrp="1"/>
          </p:cNvSpPr>
          <p:nvPr>
            <p:ph type="ftr" sz="quarter" idx="3"/>
          </p:nvPr>
        </p:nvSpPr>
        <p:spPr>
          <a:xfrm>
            <a:off x="156881" y="0"/>
            <a:ext cx="4875561" cy="300507"/>
          </a:xfrm>
        </p:spPr>
        <p:txBody>
          <a:bodyPr/>
          <a:lstStyle/>
          <a:p>
            <a:pPr lvl="0"/>
            <a:r>
              <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rPr>
              <a:t>City of Port Phillip </a:t>
            </a:r>
            <a:r>
              <a:rPr lang="en-AU">
                <a:solidFill>
                  <a:srgbClr val="44546A">
                    <a:lumMod val="75000"/>
                  </a:srgbClr>
                </a:solidFill>
              </a:rPr>
              <a:t>Proposed Changes - Coventry and North St Kilda Children’s Centres</a:t>
            </a:r>
            <a:endPar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791144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8E6CE-03B9-D50C-186C-CB2E39C4630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79841B9-C368-D88D-EC44-BA5FF8C74028}"/>
              </a:ext>
            </a:extLst>
          </p:cNvPr>
          <p:cNvSpPr txBox="1"/>
          <p:nvPr/>
        </p:nvSpPr>
        <p:spPr>
          <a:xfrm>
            <a:off x="551008" y="455924"/>
            <a:ext cx="11089984" cy="670505"/>
          </a:xfrm>
          <a:prstGeom prst="rect">
            <a:avLst/>
          </a:prstGeom>
          <a:noFill/>
        </p:spPr>
        <p:txBody>
          <a:bodyPr wrap="square" lIns="0" tIns="0" rIns="0" bIns="0" rtlCol="0">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kumimoji="0" lang="en-AU" sz="3200" b="1" i="0" u="none" strike="noStrike" kern="1200" cap="none" spc="0" normalizeH="0" baseline="0" noProof="0">
                <a:ln>
                  <a:noFill/>
                </a:ln>
                <a:solidFill>
                  <a:srgbClr val="00B5A5"/>
                </a:solidFill>
                <a:effectLst/>
                <a:uLnTx/>
                <a:uFillTx/>
                <a:latin typeface="Arial" panose="020B0604020202020204" pitchFamily="34" charset="0"/>
                <a:ea typeface="+mn-ea"/>
                <a:cs typeface="Arial" panose="020B0604020202020204" pitchFamily="34" charset="0"/>
              </a:rPr>
              <a:t>What happens if a suitable decanting site is not found?</a:t>
            </a:r>
          </a:p>
        </p:txBody>
      </p:sp>
      <p:sp>
        <p:nvSpPr>
          <p:cNvPr id="4" name="TextBox 3">
            <a:extLst>
              <a:ext uri="{FF2B5EF4-FFF2-40B4-BE49-F238E27FC236}">
                <a16:creationId xmlns:a16="http://schemas.microsoft.com/office/drawing/2014/main" id="{114741EC-5540-6D31-7AB3-A116125F7256}"/>
              </a:ext>
            </a:extLst>
          </p:cNvPr>
          <p:cNvSpPr txBox="1"/>
          <p:nvPr/>
        </p:nvSpPr>
        <p:spPr>
          <a:xfrm>
            <a:off x="551008" y="1581460"/>
            <a:ext cx="10866173" cy="1538883"/>
          </a:xfrm>
          <a:prstGeom prst="rect">
            <a:avLst/>
          </a:prstGeom>
          <a:noFill/>
        </p:spPr>
        <p:txBody>
          <a:bodyPr wrap="square" lIns="0" tIns="0" rIns="0" bIns="0" numCol="1" spcCol="360000" rtlCol="0">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lang="en-US" sz="2000">
                <a:solidFill>
                  <a:srgbClr val="000000"/>
                </a:solidFill>
                <a:latin typeface="Arial" panose="020B0604020202020204" pitchFamily="34" charset="0"/>
              </a:rPr>
              <a:t>Redevelopment of Clarendon Community Managed Centre and Lilian Canam would not proceed until a suitable decanting site is found.</a:t>
            </a:r>
          </a:p>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Given the requirements of early </a:t>
            </a:r>
            <a:r>
              <a:rPr lang="en-US" sz="2000">
                <a:solidFill>
                  <a:srgbClr val="000000"/>
                </a:solidFill>
                <a:latin typeface="Arial" panose="020B0604020202020204" pitchFamily="34" charset="0"/>
              </a:rPr>
              <a:t>years learning facilities this may delay the program for a significant period of time.</a:t>
            </a:r>
            <a:endPar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 name="Footer Placeholder 4">
            <a:extLst>
              <a:ext uri="{FF2B5EF4-FFF2-40B4-BE49-F238E27FC236}">
                <a16:creationId xmlns:a16="http://schemas.microsoft.com/office/drawing/2014/main" id="{6F8B64F1-F401-7C28-3FF2-4FEEFBA74412}"/>
              </a:ext>
            </a:extLst>
          </p:cNvPr>
          <p:cNvSpPr>
            <a:spLocks noGrp="1"/>
          </p:cNvSpPr>
          <p:nvPr>
            <p:ph type="ftr" sz="quarter" idx="3"/>
          </p:nvPr>
        </p:nvSpPr>
        <p:spPr>
          <a:xfrm>
            <a:off x="156881" y="0"/>
            <a:ext cx="4875561" cy="300507"/>
          </a:xfrm>
        </p:spPr>
        <p:txBody>
          <a:bodyPr/>
          <a:lstStyle/>
          <a:p>
            <a:pPr lvl="0"/>
            <a:r>
              <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rPr>
              <a:t>City of Port Phillip </a:t>
            </a:r>
            <a:r>
              <a:rPr lang="en-AU">
                <a:solidFill>
                  <a:srgbClr val="44546A">
                    <a:lumMod val="75000"/>
                  </a:srgbClr>
                </a:solidFill>
              </a:rPr>
              <a:t>Proposed Changes - Coventry and North St Kilda Children’s Centres</a:t>
            </a:r>
            <a:endPar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545380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86ACB-EEF7-3E72-CC8E-83E489B7A12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B51361A-1110-C3DC-1A97-F7375822C07F}"/>
              </a:ext>
            </a:extLst>
          </p:cNvPr>
          <p:cNvSpPr txBox="1"/>
          <p:nvPr/>
        </p:nvSpPr>
        <p:spPr>
          <a:xfrm>
            <a:off x="2894176" y="2721114"/>
            <a:ext cx="6734086" cy="707886"/>
          </a:xfrm>
          <a:prstGeom prst="rect">
            <a:avLst/>
          </a:prstGeom>
          <a:noFill/>
        </p:spPr>
        <p:txBody>
          <a:bodyPr wrap="square" rtlCol="0">
            <a:spAutoFit/>
          </a:bodyPr>
          <a:lstStyle/>
          <a:p>
            <a:r>
              <a:rPr lang="en-US" sz="4000">
                <a:solidFill>
                  <a:schemeClr val="bg1"/>
                </a:solidFill>
              </a:rPr>
              <a:t>Family Questions</a:t>
            </a:r>
            <a:endParaRPr lang="en-AU" sz="4000">
              <a:solidFill>
                <a:schemeClr val="bg1"/>
              </a:solidFill>
            </a:endParaRPr>
          </a:p>
        </p:txBody>
      </p:sp>
      <p:sp>
        <p:nvSpPr>
          <p:cNvPr id="4" name="Footer Placeholder 4">
            <a:extLst>
              <a:ext uri="{FF2B5EF4-FFF2-40B4-BE49-F238E27FC236}">
                <a16:creationId xmlns:a16="http://schemas.microsoft.com/office/drawing/2014/main" id="{1A0827B7-BE2D-A1A1-A210-07E122CD8E47}"/>
              </a:ext>
            </a:extLst>
          </p:cNvPr>
          <p:cNvSpPr>
            <a:spLocks noGrp="1"/>
          </p:cNvSpPr>
          <p:nvPr>
            <p:ph type="ftr" sz="quarter" idx="3"/>
          </p:nvPr>
        </p:nvSpPr>
        <p:spPr>
          <a:xfrm>
            <a:off x="156881" y="0"/>
            <a:ext cx="4875561" cy="300507"/>
          </a:xfrm>
        </p:spPr>
        <p:txBody>
          <a:bodyPr/>
          <a:lstStyle/>
          <a:p>
            <a:pPr lvl="0"/>
            <a:r>
              <a:rPr kumimoji="0" lang="en-AU" sz="900" b="0" i="0" u="none" strike="noStrike" kern="1200" cap="none" spc="0" normalizeH="0" baseline="0" noProof="0">
                <a:ln>
                  <a:noFill/>
                </a:ln>
                <a:effectLst/>
                <a:uLnTx/>
                <a:uFillTx/>
                <a:latin typeface="Arial" panose="020B0604020202020204"/>
                <a:ea typeface="+mn-ea"/>
                <a:cs typeface="+mn-cs"/>
              </a:rPr>
              <a:t>City of Port Phillip </a:t>
            </a:r>
            <a:r>
              <a:rPr lang="en-AU"/>
              <a:t>Proposed Changes - Coventry and North St Kilda Children’s Centres</a:t>
            </a:r>
            <a:endParaRPr kumimoji="0" lang="en-AU" sz="900" b="0" i="0" u="none" strike="noStrike" kern="1200" cap="none" spc="0" normalizeH="0" baseline="0" noProof="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1443269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D135E-449A-B42D-0056-F01D7872E0E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EF36C5D-C3DD-B892-BED8-427AE599EE1B}"/>
              </a:ext>
            </a:extLst>
          </p:cNvPr>
          <p:cNvSpPr txBox="1"/>
          <p:nvPr/>
        </p:nvSpPr>
        <p:spPr>
          <a:xfrm>
            <a:off x="2894176" y="2721114"/>
            <a:ext cx="6734086" cy="707886"/>
          </a:xfrm>
          <a:prstGeom prst="rect">
            <a:avLst/>
          </a:prstGeom>
          <a:noFill/>
        </p:spPr>
        <p:txBody>
          <a:bodyPr wrap="square" rtlCol="0">
            <a:spAutoFit/>
          </a:bodyPr>
          <a:lstStyle/>
          <a:p>
            <a:r>
              <a:rPr lang="en-US" sz="4000">
                <a:solidFill>
                  <a:schemeClr val="bg1"/>
                </a:solidFill>
              </a:rPr>
              <a:t>North St Kilda Proposal</a:t>
            </a:r>
            <a:endParaRPr lang="en-AU" sz="4000">
              <a:solidFill>
                <a:schemeClr val="bg1"/>
              </a:solidFill>
            </a:endParaRPr>
          </a:p>
        </p:txBody>
      </p:sp>
      <p:sp>
        <p:nvSpPr>
          <p:cNvPr id="4" name="Footer Placeholder 4">
            <a:extLst>
              <a:ext uri="{FF2B5EF4-FFF2-40B4-BE49-F238E27FC236}">
                <a16:creationId xmlns:a16="http://schemas.microsoft.com/office/drawing/2014/main" id="{20114331-2910-3BE1-05C3-4FE0EAC42763}"/>
              </a:ext>
            </a:extLst>
          </p:cNvPr>
          <p:cNvSpPr>
            <a:spLocks noGrp="1"/>
          </p:cNvSpPr>
          <p:nvPr>
            <p:ph type="ftr" sz="quarter" idx="3"/>
          </p:nvPr>
        </p:nvSpPr>
        <p:spPr>
          <a:xfrm>
            <a:off x="156881" y="0"/>
            <a:ext cx="4875561" cy="300507"/>
          </a:xfrm>
        </p:spPr>
        <p:txBody>
          <a:bodyPr/>
          <a:lstStyle/>
          <a:p>
            <a:pPr lvl="0"/>
            <a:r>
              <a:rPr kumimoji="0" lang="en-AU" sz="900" b="0" i="0" u="none" strike="noStrike" kern="1200" cap="none" spc="0" normalizeH="0" baseline="0" noProof="0">
                <a:ln>
                  <a:noFill/>
                </a:ln>
                <a:effectLst/>
                <a:uLnTx/>
                <a:uFillTx/>
                <a:latin typeface="Arial" panose="020B0604020202020204"/>
                <a:ea typeface="+mn-ea"/>
                <a:cs typeface="+mn-cs"/>
              </a:rPr>
              <a:t>City of Port Phillip </a:t>
            </a:r>
            <a:r>
              <a:rPr lang="en-AU"/>
              <a:t>Proposed Changes - Coventry and North St Kilda Children’s Centres</a:t>
            </a:r>
            <a:endParaRPr kumimoji="0" lang="en-AU" sz="900" b="0" i="0" u="none" strike="noStrike" kern="1200" cap="none" spc="0" normalizeH="0" baseline="0" noProof="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234924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B6782-AF97-4B10-BBFC-FA12310540B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8764E7F-70AD-70A4-ADF0-6E7C5B38D6A5}"/>
              </a:ext>
            </a:extLst>
          </p:cNvPr>
          <p:cNvSpPr txBox="1"/>
          <p:nvPr/>
        </p:nvSpPr>
        <p:spPr>
          <a:xfrm>
            <a:off x="551008" y="455924"/>
            <a:ext cx="11089984" cy="670505"/>
          </a:xfrm>
          <a:prstGeom prst="rect">
            <a:avLst/>
          </a:prstGeom>
          <a:noFill/>
        </p:spPr>
        <p:txBody>
          <a:bodyPr wrap="square" lIns="0" tIns="0" rIns="0" bIns="0" rtlCol="0">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kumimoji="0" lang="en-AU" sz="3200" b="1" i="0" u="none" strike="noStrike" kern="1200" cap="none" spc="0" normalizeH="0" baseline="0" noProof="0">
                <a:ln>
                  <a:noFill/>
                </a:ln>
                <a:solidFill>
                  <a:srgbClr val="00B5A5"/>
                </a:solidFill>
                <a:effectLst/>
                <a:uLnTx/>
                <a:uFillTx/>
                <a:latin typeface="Arial" panose="020B0604020202020204" pitchFamily="34" charset="0"/>
                <a:ea typeface="+mn-ea"/>
                <a:cs typeface="Arial" panose="020B0604020202020204" pitchFamily="34" charset="0"/>
              </a:rPr>
              <a:t>Why is North St Kilda part of this current proposal?</a:t>
            </a:r>
          </a:p>
        </p:txBody>
      </p:sp>
      <p:sp>
        <p:nvSpPr>
          <p:cNvPr id="4" name="TextBox 3">
            <a:extLst>
              <a:ext uri="{FF2B5EF4-FFF2-40B4-BE49-F238E27FC236}">
                <a16:creationId xmlns:a16="http://schemas.microsoft.com/office/drawing/2014/main" id="{D9082163-4D32-0817-C42F-3A89E9C60E3A}"/>
              </a:ext>
            </a:extLst>
          </p:cNvPr>
          <p:cNvSpPr txBox="1"/>
          <p:nvPr/>
        </p:nvSpPr>
        <p:spPr>
          <a:xfrm>
            <a:off x="551008" y="1581460"/>
            <a:ext cx="10866173" cy="4154984"/>
          </a:xfrm>
          <a:prstGeom prst="rect">
            <a:avLst/>
          </a:prstGeom>
          <a:noFill/>
        </p:spPr>
        <p:txBody>
          <a:bodyPr wrap="square" lIns="0" tIns="0" rIns="0" bIns="0" numCol="1" spcCol="360000" rtlCol="0">
            <a:spAutoFit/>
          </a:bodyPr>
          <a:lstStyle/>
          <a:p>
            <a:pPr marL="85725" lvl="1"/>
            <a:r>
              <a:rPr lang="en-US"/>
              <a:t>Council previously resolved to retain a partial service at North St Kilda while supporting decanting of </a:t>
            </a:r>
            <a:br>
              <a:rPr lang="en-US"/>
            </a:br>
            <a:r>
              <a:rPr lang="en-US"/>
              <a:t>St Kilda, Balaclava and Elwood based community managed childcare centres.  </a:t>
            </a:r>
          </a:p>
          <a:p>
            <a:pPr marL="85725" lvl="1"/>
            <a:endParaRPr lang="en-US"/>
          </a:p>
          <a:p>
            <a:pPr marL="85725" lvl="1"/>
            <a:r>
              <a:rPr lang="en-US"/>
              <a:t>However, utilisation at the partial Council service has declined significantly and demand for places at this service is now limited, likely impacted by the need to significantly decant from this site. </a:t>
            </a:r>
          </a:p>
          <a:p>
            <a:pPr marL="85725" lvl="1"/>
            <a:endParaRPr lang="en-US"/>
          </a:p>
          <a:p>
            <a:pPr marL="85725" lvl="1"/>
            <a:r>
              <a:rPr lang="en-US"/>
              <a:t>The current Council model is restricted to four-year-old kindergarten and there is an insufficient number of younger children expected to transition into the service in 2027.  </a:t>
            </a:r>
          </a:p>
          <a:p>
            <a:pPr marL="85725" lvl="1"/>
            <a:endParaRPr lang="en-US"/>
          </a:p>
          <a:p>
            <a:pPr marL="85725" lvl="1"/>
            <a:r>
              <a:rPr lang="en-US"/>
              <a:t>Maintaining a partial service alongside decanting services is therefore not considered financially sustainable in 2027 and 2028.</a:t>
            </a:r>
            <a:endParaRPr lang="en-AU"/>
          </a:p>
          <a:p>
            <a:pPr marL="85725" lvl="1"/>
            <a:endParaRPr lang="en-US"/>
          </a:p>
          <a:p>
            <a:pPr marL="85725" lvl="1"/>
            <a:r>
              <a:rPr lang="en-US"/>
              <a:t>Feedback has also been received from community managed centres currently and planned to use North St Kilda as a decanting site of a preference to have access to the full site to better support their operations.</a:t>
            </a:r>
            <a:endParaRPr lang="en-AU"/>
          </a:p>
        </p:txBody>
      </p:sp>
      <p:sp>
        <p:nvSpPr>
          <p:cNvPr id="2" name="Footer Placeholder 4">
            <a:extLst>
              <a:ext uri="{FF2B5EF4-FFF2-40B4-BE49-F238E27FC236}">
                <a16:creationId xmlns:a16="http://schemas.microsoft.com/office/drawing/2014/main" id="{9F4EFE10-F04C-06A4-7F81-B382B742FB14}"/>
              </a:ext>
            </a:extLst>
          </p:cNvPr>
          <p:cNvSpPr>
            <a:spLocks noGrp="1"/>
          </p:cNvSpPr>
          <p:nvPr>
            <p:ph type="ftr" sz="quarter" idx="3"/>
          </p:nvPr>
        </p:nvSpPr>
        <p:spPr>
          <a:xfrm>
            <a:off x="156881" y="0"/>
            <a:ext cx="4875561" cy="300507"/>
          </a:xfrm>
        </p:spPr>
        <p:txBody>
          <a:bodyPr/>
          <a:lstStyle/>
          <a:p>
            <a:pPr lvl="0"/>
            <a:r>
              <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rPr>
              <a:t>City of Port Phillip </a:t>
            </a:r>
            <a:r>
              <a:rPr lang="en-AU">
                <a:solidFill>
                  <a:srgbClr val="44546A">
                    <a:lumMod val="75000"/>
                  </a:srgbClr>
                </a:solidFill>
              </a:rPr>
              <a:t>Proposed Changes - Coventry and North St Kilda Children’s Centres</a:t>
            </a:r>
            <a:endPar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56616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F7E11-2827-C0AE-3362-D5352E31BAB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59C5019-1611-0D3D-4692-8A1DD24F3779}"/>
              </a:ext>
            </a:extLst>
          </p:cNvPr>
          <p:cNvSpPr txBox="1"/>
          <p:nvPr/>
        </p:nvSpPr>
        <p:spPr>
          <a:xfrm>
            <a:off x="2307139" y="1991837"/>
            <a:ext cx="7577720" cy="1877437"/>
          </a:xfrm>
          <a:prstGeom prst="rect">
            <a:avLst/>
          </a:prstGeom>
          <a:noFill/>
        </p:spPr>
        <p:txBody>
          <a:bodyPr wrap="square" lIns="0" tIns="0" rIns="0" bIns="0" numCol="1" spcCol="360000" rtlCol="0">
            <a:spAutoFit/>
          </a:bodyPr>
          <a:lstStyle/>
          <a:p>
            <a:pPr marL="0" marR="0" lvl="0" indent="0" algn="ctr" defTabSz="914400" rtl="0" eaLnBrk="1" fontAlgn="auto" latinLnBrk="0" hangingPunct="1">
              <a:lnSpc>
                <a:spcPts val="6000"/>
              </a:lnSpc>
              <a:spcBef>
                <a:spcPts val="0"/>
              </a:spcBef>
              <a:spcAft>
                <a:spcPts val="0"/>
              </a:spcAft>
              <a:buClrTx/>
              <a:buSzTx/>
              <a:buFontTx/>
              <a:buNone/>
              <a:tabLst/>
              <a:defRPr/>
            </a:pPr>
            <a:r>
              <a:rPr kumimoji="0" lang="en-US" sz="3600" b="1" i="0" u="none" strike="noStrike" kern="1200" cap="none" spc="0" normalizeH="0" baseline="0" noProof="0" err="1">
                <a:ln>
                  <a:noFill/>
                </a:ln>
                <a:solidFill>
                  <a:srgbClr val="00B5A5"/>
                </a:solidFill>
                <a:effectLst/>
                <a:uLnTx/>
                <a:uFillTx/>
                <a:latin typeface="Arial" panose="020B0604020202020204"/>
                <a:ea typeface="+mn-ea"/>
                <a:cs typeface="Arial" panose="020B0604020202020204" pitchFamily="34" charset="0"/>
              </a:rPr>
              <a:t>Wominjeka</a:t>
            </a:r>
            <a:endParaRPr kumimoji="0" lang="en-AU" sz="3600" b="1" i="0" u="none" strike="noStrike" kern="1200" cap="none" spc="0" normalizeH="0" baseline="0" noProof="0">
              <a:ln>
                <a:noFill/>
              </a:ln>
              <a:solidFill>
                <a:srgbClr val="00B5A5"/>
              </a:solidFill>
              <a:effectLst/>
              <a:uLnTx/>
              <a:uFillTx/>
              <a:latin typeface="Arial" panose="020B0604020202020204"/>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AU" sz="1800" b="0" i="0" u="none" strike="noStrike" kern="1200" cap="none" spc="0" normalizeH="0" baseline="0" noProof="0">
                <a:ln>
                  <a:noFill/>
                </a:ln>
                <a:solidFill>
                  <a:prstClr val="white"/>
                </a:solidFill>
                <a:effectLst/>
                <a:uLnTx/>
                <a:uFillTx/>
                <a:latin typeface="Arial" panose="020B0604020202020204"/>
                <a:ea typeface="+mn-ea"/>
                <a:cs typeface="+mn-cs"/>
              </a:rPr>
              <a:t>Council respectfully acknowledges the Traditional Owners and Custodians of the Kulin Nation. We acknowledge their legacy and spiritual connection to the land and waterways across the City of Port Phillip and pay our heartfelt respect to their Elders, past, present, and emerging.</a:t>
            </a:r>
            <a:endParaRPr kumimoji="0" lang="en-AU" sz="20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Tree>
    <p:extLst>
      <p:ext uri="{BB962C8B-B14F-4D97-AF65-F5344CB8AC3E}">
        <p14:creationId xmlns:p14="http://schemas.microsoft.com/office/powerpoint/2010/main" val="2583339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2B40A-E602-3451-D4B7-988FA94E644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24E903B-EFF8-2CF3-30B5-C8FD888D2B42}"/>
              </a:ext>
            </a:extLst>
          </p:cNvPr>
          <p:cNvSpPr txBox="1"/>
          <p:nvPr/>
        </p:nvSpPr>
        <p:spPr>
          <a:xfrm>
            <a:off x="551007" y="455924"/>
            <a:ext cx="11464379" cy="682174"/>
          </a:xfrm>
          <a:prstGeom prst="rect">
            <a:avLst/>
          </a:prstGeom>
          <a:noFill/>
        </p:spPr>
        <p:txBody>
          <a:bodyPr wrap="square" lIns="0" tIns="0" rIns="0" bIns="0" rtlCol="0">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kumimoji="0" lang="en-AU" sz="3600" b="1" i="0" u="none" strike="noStrike" kern="1200" cap="none" spc="0" normalizeH="0" baseline="0" noProof="0">
                <a:ln>
                  <a:noFill/>
                </a:ln>
                <a:solidFill>
                  <a:srgbClr val="00B5A5"/>
                </a:solidFill>
                <a:effectLst/>
                <a:uLnTx/>
                <a:uFillTx/>
                <a:latin typeface="Arial" panose="020B0604020202020204" pitchFamily="34" charset="0"/>
                <a:ea typeface="+mn-ea"/>
                <a:cs typeface="Arial" panose="020B0604020202020204" pitchFamily="34" charset="0"/>
              </a:rPr>
              <a:t>What places are available in the area?</a:t>
            </a:r>
          </a:p>
        </p:txBody>
      </p:sp>
      <p:sp>
        <p:nvSpPr>
          <p:cNvPr id="4" name="TextBox 3">
            <a:extLst>
              <a:ext uri="{FF2B5EF4-FFF2-40B4-BE49-F238E27FC236}">
                <a16:creationId xmlns:a16="http://schemas.microsoft.com/office/drawing/2014/main" id="{A156EC62-EDCF-FBC3-FC39-DD25EF4729BF}"/>
              </a:ext>
            </a:extLst>
          </p:cNvPr>
          <p:cNvSpPr txBox="1"/>
          <p:nvPr/>
        </p:nvSpPr>
        <p:spPr>
          <a:xfrm>
            <a:off x="551007" y="1683299"/>
            <a:ext cx="11310555" cy="1538883"/>
          </a:xfrm>
          <a:prstGeom prst="rect">
            <a:avLst/>
          </a:prstGeom>
          <a:noFill/>
        </p:spPr>
        <p:txBody>
          <a:bodyPr wrap="square" lIns="0" tIns="0" rIns="0" bIns="0" numCol="1" spcCol="360000" rtlCol="0">
            <a:spAutoFit/>
          </a:bodyPr>
          <a:lstStyle/>
          <a:p>
            <a:pPr lvl="0">
              <a:spcAft>
                <a:spcPts val="2400"/>
              </a:spcAft>
              <a:defRPr/>
            </a:pPr>
            <a:r>
              <a:rPr lang="en-AU" sz="2000"/>
              <a:t>If the proposal was to proceed, Council’s 150 place Bubup Nairm Family &amp; Children’s Centre is currently operating at 70% utilisation and is located 1km from North St Kilda Children’s Centre. </a:t>
            </a:r>
          </a:p>
          <a:p>
            <a:pPr lvl="0">
              <a:spcAft>
                <a:spcPts val="2400"/>
              </a:spcAft>
              <a:defRPr/>
            </a:pPr>
            <a:r>
              <a:rPr lang="en-AU" sz="2000"/>
              <a:t>Council can also work with Eildon Road, The Avenue and Elwood community managed centres to support placements. </a:t>
            </a:r>
          </a:p>
        </p:txBody>
      </p:sp>
      <p:sp>
        <p:nvSpPr>
          <p:cNvPr id="2" name="Footer Placeholder 4">
            <a:extLst>
              <a:ext uri="{FF2B5EF4-FFF2-40B4-BE49-F238E27FC236}">
                <a16:creationId xmlns:a16="http://schemas.microsoft.com/office/drawing/2014/main" id="{D7AB54BF-2B8E-3793-8B84-EAD7AEF78A28}"/>
              </a:ext>
            </a:extLst>
          </p:cNvPr>
          <p:cNvSpPr>
            <a:spLocks noGrp="1"/>
          </p:cNvSpPr>
          <p:nvPr>
            <p:ph type="ftr" sz="quarter" idx="3"/>
          </p:nvPr>
        </p:nvSpPr>
        <p:spPr>
          <a:xfrm>
            <a:off x="156881" y="0"/>
            <a:ext cx="4875561" cy="300507"/>
          </a:xfrm>
        </p:spPr>
        <p:txBody>
          <a:bodyPr/>
          <a:lstStyle/>
          <a:p>
            <a:pPr lvl="0"/>
            <a:r>
              <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rPr>
              <a:t>City of Port Phillip </a:t>
            </a:r>
            <a:r>
              <a:rPr lang="en-AU">
                <a:solidFill>
                  <a:srgbClr val="44546A">
                    <a:lumMod val="75000"/>
                  </a:srgbClr>
                </a:solidFill>
              </a:rPr>
              <a:t>Proposed Changes - Coventry and North St Kilda Children’s Centres</a:t>
            </a:r>
            <a:endPar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0003833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AB9B1-65E8-158E-5824-1C92DEAE2DE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D103F9A-8036-09F5-AABE-F6DC780DBF59}"/>
              </a:ext>
            </a:extLst>
          </p:cNvPr>
          <p:cNvSpPr txBox="1"/>
          <p:nvPr/>
        </p:nvSpPr>
        <p:spPr>
          <a:xfrm>
            <a:off x="2894176" y="2721114"/>
            <a:ext cx="6734086" cy="707886"/>
          </a:xfrm>
          <a:prstGeom prst="rect">
            <a:avLst/>
          </a:prstGeom>
          <a:noFill/>
        </p:spPr>
        <p:txBody>
          <a:bodyPr wrap="square" rtlCol="0">
            <a:spAutoFit/>
          </a:bodyPr>
          <a:lstStyle/>
          <a:p>
            <a:r>
              <a:rPr lang="en-US" sz="4000">
                <a:solidFill>
                  <a:schemeClr val="bg1"/>
                </a:solidFill>
              </a:rPr>
              <a:t>Family Questions</a:t>
            </a:r>
            <a:endParaRPr lang="en-AU" sz="4000">
              <a:solidFill>
                <a:schemeClr val="bg1"/>
              </a:solidFill>
            </a:endParaRPr>
          </a:p>
        </p:txBody>
      </p:sp>
      <p:sp>
        <p:nvSpPr>
          <p:cNvPr id="4" name="Footer Placeholder 4">
            <a:extLst>
              <a:ext uri="{FF2B5EF4-FFF2-40B4-BE49-F238E27FC236}">
                <a16:creationId xmlns:a16="http://schemas.microsoft.com/office/drawing/2014/main" id="{C9B1E495-F628-34A5-8620-A9006E38C159}"/>
              </a:ext>
            </a:extLst>
          </p:cNvPr>
          <p:cNvSpPr>
            <a:spLocks noGrp="1"/>
          </p:cNvSpPr>
          <p:nvPr>
            <p:ph type="ftr" sz="quarter" idx="3"/>
          </p:nvPr>
        </p:nvSpPr>
        <p:spPr>
          <a:xfrm>
            <a:off x="156881" y="0"/>
            <a:ext cx="4875561" cy="300507"/>
          </a:xfrm>
        </p:spPr>
        <p:txBody>
          <a:bodyPr/>
          <a:lstStyle/>
          <a:p>
            <a:pPr lvl="0"/>
            <a:r>
              <a:rPr kumimoji="0" lang="en-AU" sz="900" b="0" i="0" u="none" strike="noStrike" kern="1200" cap="none" spc="0" normalizeH="0" baseline="0" noProof="0">
                <a:ln>
                  <a:noFill/>
                </a:ln>
                <a:effectLst/>
                <a:uLnTx/>
                <a:uFillTx/>
                <a:latin typeface="Arial" panose="020B0604020202020204"/>
                <a:ea typeface="+mn-ea"/>
                <a:cs typeface="+mn-cs"/>
              </a:rPr>
              <a:t>City of Port Phillip </a:t>
            </a:r>
            <a:r>
              <a:rPr lang="en-AU"/>
              <a:t>Proposed Changes - Coventry and North St Kilda Children’s Centres</a:t>
            </a:r>
            <a:endParaRPr kumimoji="0" lang="en-AU" sz="900" b="0" i="0" u="none" strike="noStrike" kern="1200" cap="none" spc="0" normalizeH="0" baseline="0" noProof="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40344398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C62BF-4BDD-708B-8AA5-68B3F565AF7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36E2062-2141-0987-4CB5-DF0E16504DB5}"/>
              </a:ext>
            </a:extLst>
          </p:cNvPr>
          <p:cNvSpPr txBox="1"/>
          <p:nvPr/>
        </p:nvSpPr>
        <p:spPr>
          <a:xfrm>
            <a:off x="2894176" y="2721114"/>
            <a:ext cx="6734086" cy="707886"/>
          </a:xfrm>
          <a:prstGeom prst="rect">
            <a:avLst/>
          </a:prstGeom>
          <a:noFill/>
        </p:spPr>
        <p:txBody>
          <a:bodyPr wrap="square" rtlCol="0">
            <a:spAutoFit/>
          </a:bodyPr>
          <a:lstStyle/>
          <a:p>
            <a:r>
              <a:rPr lang="en-US" sz="4000">
                <a:solidFill>
                  <a:schemeClr val="bg1"/>
                </a:solidFill>
              </a:rPr>
              <a:t>Family Feedback</a:t>
            </a:r>
            <a:endParaRPr lang="en-AU" sz="4000">
              <a:solidFill>
                <a:schemeClr val="bg1"/>
              </a:solidFill>
            </a:endParaRPr>
          </a:p>
        </p:txBody>
      </p:sp>
      <p:sp>
        <p:nvSpPr>
          <p:cNvPr id="4" name="Footer Placeholder 4">
            <a:extLst>
              <a:ext uri="{FF2B5EF4-FFF2-40B4-BE49-F238E27FC236}">
                <a16:creationId xmlns:a16="http://schemas.microsoft.com/office/drawing/2014/main" id="{F4B8892F-2FC4-08E0-CA4A-AB3FB5755675}"/>
              </a:ext>
            </a:extLst>
          </p:cNvPr>
          <p:cNvSpPr>
            <a:spLocks noGrp="1"/>
          </p:cNvSpPr>
          <p:nvPr>
            <p:ph type="ftr" sz="quarter" idx="3"/>
          </p:nvPr>
        </p:nvSpPr>
        <p:spPr>
          <a:xfrm>
            <a:off x="156881" y="0"/>
            <a:ext cx="4875561" cy="300507"/>
          </a:xfrm>
        </p:spPr>
        <p:txBody>
          <a:bodyPr/>
          <a:lstStyle/>
          <a:p>
            <a:pPr lvl="0"/>
            <a:r>
              <a:rPr kumimoji="0" lang="en-AU" sz="900" b="0" i="0" u="none" strike="noStrike" kern="1200" cap="none" spc="0" normalizeH="0" baseline="0" noProof="0">
                <a:ln>
                  <a:noFill/>
                </a:ln>
                <a:effectLst/>
                <a:uLnTx/>
                <a:uFillTx/>
                <a:latin typeface="Arial" panose="020B0604020202020204"/>
                <a:ea typeface="+mn-ea"/>
                <a:cs typeface="+mn-cs"/>
              </a:rPr>
              <a:t>City of Port Phillip </a:t>
            </a:r>
            <a:r>
              <a:rPr lang="en-AU"/>
              <a:t>Proposed Changes - Coventry and North St Kilda Children’s Centres</a:t>
            </a:r>
            <a:endParaRPr kumimoji="0" lang="en-AU" sz="900" b="0" i="0" u="none" strike="noStrike" kern="1200" cap="none" spc="0" normalizeH="0" baseline="0" noProof="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12986887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DD43-A628-A524-1F48-8655D4F7B54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A94CE61-07D9-4006-D83B-91A94709D432}"/>
              </a:ext>
            </a:extLst>
          </p:cNvPr>
          <p:cNvSpPr txBox="1"/>
          <p:nvPr/>
        </p:nvSpPr>
        <p:spPr>
          <a:xfrm>
            <a:off x="2894176" y="2721114"/>
            <a:ext cx="6734086" cy="707886"/>
          </a:xfrm>
          <a:prstGeom prst="rect">
            <a:avLst/>
          </a:prstGeom>
          <a:noFill/>
        </p:spPr>
        <p:txBody>
          <a:bodyPr wrap="square" rtlCol="0">
            <a:spAutoFit/>
          </a:bodyPr>
          <a:lstStyle/>
          <a:p>
            <a:r>
              <a:rPr lang="en-US" sz="4000">
                <a:solidFill>
                  <a:schemeClr val="bg1"/>
                </a:solidFill>
              </a:rPr>
              <a:t>Next Steps</a:t>
            </a:r>
            <a:endParaRPr lang="en-AU" sz="4000">
              <a:solidFill>
                <a:schemeClr val="bg1"/>
              </a:solidFill>
            </a:endParaRPr>
          </a:p>
        </p:txBody>
      </p:sp>
      <p:sp>
        <p:nvSpPr>
          <p:cNvPr id="4" name="Footer Placeholder 4">
            <a:extLst>
              <a:ext uri="{FF2B5EF4-FFF2-40B4-BE49-F238E27FC236}">
                <a16:creationId xmlns:a16="http://schemas.microsoft.com/office/drawing/2014/main" id="{8D3CDF6D-322C-CD56-FCD0-564417E650CC}"/>
              </a:ext>
            </a:extLst>
          </p:cNvPr>
          <p:cNvSpPr>
            <a:spLocks noGrp="1"/>
          </p:cNvSpPr>
          <p:nvPr>
            <p:ph type="ftr" sz="quarter" idx="3"/>
          </p:nvPr>
        </p:nvSpPr>
        <p:spPr>
          <a:xfrm>
            <a:off x="156881" y="0"/>
            <a:ext cx="4875561" cy="300507"/>
          </a:xfrm>
        </p:spPr>
        <p:txBody>
          <a:bodyPr/>
          <a:lstStyle/>
          <a:p>
            <a:pPr lvl="0"/>
            <a:r>
              <a:rPr kumimoji="0" lang="en-AU" sz="900" b="0" i="0" u="none" strike="noStrike" kern="1200" cap="none" spc="0" normalizeH="0" baseline="0" noProof="0">
                <a:ln>
                  <a:noFill/>
                </a:ln>
                <a:effectLst/>
                <a:uLnTx/>
                <a:uFillTx/>
                <a:latin typeface="Arial" panose="020B0604020202020204"/>
                <a:ea typeface="+mn-ea"/>
                <a:cs typeface="+mn-cs"/>
              </a:rPr>
              <a:t>City of Port Phillip </a:t>
            </a:r>
            <a:r>
              <a:rPr lang="en-AU"/>
              <a:t>Proposed Changes - Coventry and North St Kilda Children’s Centres</a:t>
            </a:r>
            <a:endParaRPr kumimoji="0" lang="en-AU" sz="900" b="0" i="0" u="none" strike="noStrike" kern="1200" cap="none" spc="0" normalizeH="0" baseline="0" noProof="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39267082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1B9CA-D4BD-590C-1ED6-1A569920ABE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794902F-5748-4497-7208-CE0FA90934D5}"/>
              </a:ext>
            </a:extLst>
          </p:cNvPr>
          <p:cNvSpPr txBox="1"/>
          <p:nvPr/>
        </p:nvSpPr>
        <p:spPr>
          <a:xfrm>
            <a:off x="551008" y="455924"/>
            <a:ext cx="9562862" cy="682174"/>
          </a:xfrm>
          <a:prstGeom prst="rect">
            <a:avLst/>
          </a:prstGeom>
          <a:noFill/>
        </p:spPr>
        <p:txBody>
          <a:bodyPr wrap="square" lIns="0" tIns="0" rIns="0" bIns="0" rtlCol="0">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kumimoji="0" lang="en-AU" sz="3600" b="1" i="0" u="none" strike="noStrike" kern="1200" cap="none" spc="0" normalizeH="0" baseline="0" noProof="0">
                <a:ln>
                  <a:noFill/>
                </a:ln>
                <a:solidFill>
                  <a:srgbClr val="00B5A5"/>
                </a:solidFill>
                <a:effectLst/>
                <a:uLnTx/>
                <a:uFillTx/>
                <a:latin typeface="Arial" panose="020B0604020202020204" pitchFamily="34" charset="0"/>
                <a:ea typeface="+mn-ea"/>
                <a:cs typeface="Arial" panose="020B0604020202020204" pitchFamily="34" charset="0"/>
              </a:rPr>
              <a:t>What happens next?</a:t>
            </a:r>
          </a:p>
        </p:txBody>
      </p:sp>
      <p:sp>
        <p:nvSpPr>
          <p:cNvPr id="4" name="TextBox 3">
            <a:extLst>
              <a:ext uri="{FF2B5EF4-FFF2-40B4-BE49-F238E27FC236}">
                <a16:creationId xmlns:a16="http://schemas.microsoft.com/office/drawing/2014/main" id="{EEF5022A-39C3-99DE-4A49-84B7DB347EAC}"/>
              </a:ext>
            </a:extLst>
          </p:cNvPr>
          <p:cNvSpPr txBox="1"/>
          <p:nvPr/>
        </p:nvSpPr>
        <p:spPr>
          <a:xfrm>
            <a:off x="551008" y="1655888"/>
            <a:ext cx="9720000" cy="2154436"/>
          </a:xfrm>
          <a:prstGeom prst="rect">
            <a:avLst/>
          </a:prstGeom>
          <a:noFill/>
        </p:spPr>
        <p:txBody>
          <a:bodyPr wrap="square" lIns="0" tIns="0" rIns="0" bIns="0" numCol="1" spcCol="360000" rtlCol="0">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Feedback from families will be documented and provided in the Council report.</a:t>
            </a:r>
          </a:p>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Councillors will consider all relevant information before making a decision.</a:t>
            </a:r>
          </a:p>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Council will decide on the proposal at its meeting on 19 August 2026.</a:t>
            </a:r>
          </a:p>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Families will be advised of the outcome following the decision. </a:t>
            </a:r>
          </a:p>
        </p:txBody>
      </p:sp>
      <p:sp>
        <p:nvSpPr>
          <p:cNvPr id="2" name="Footer Placeholder 4">
            <a:extLst>
              <a:ext uri="{FF2B5EF4-FFF2-40B4-BE49-F238E27FC236}">
                <a16:creationId xmlns:a16="http://schemas.microsoft.com/office/drawing/2014/main" id="{B752F35D-F850-1756-02BD-FF7265595C0F}"/>
              </a:ext>
            </a:extLst>
          </p:cNvPr>
          <p:cNvSpPr>
            <a:spLocks noGrp="1"/>
          </p:cNvSpPr>
          <p:nvPr>
            <p:ph type="ftr" sz="quarter" idx="3"/>
          </p:nvPr>
        </p:nvSpPr>
        <p:spPr>
          <a:xfrm>
            <a:off x="156881" y="0"/>
            <a:ext cx="4875561" cy="300507"/>
          </a:xfrm>
        </p:spPr>
        <p:txBody>
          <a:bodyPr/>
          <a:lstStyle/>
          <a:p>
            <a:pPr lvl="0"/>
            <a:r>
              <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rPr>
              <a:t>City of Port Phillip </a:t>
            </a:r>
            <a:r>
              <a:rPr lang="en-AU">
                <a:solidFill>
                  <a:srgbClr val="44546A">
                    <a:lumMod val="75000"/>
                  </a:srgbClr>
                </a:solidFill>
              </a:rPr>
              <a:t>Proposed Changes - Coventry and North St Kilda Children’s Centres</a:t>
            </a:r>
            <a:endPar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3517122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42778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CD7D2-776B-8F95-B993-8897CCD73D8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9A51F61-81B3-602A-0123-7CE16D52051D}"/>
              </a:ext>
            </a:extLst>
          </p:cNvPr>
          <p:cNvSpPr txBox="1"/>
          <p:nvPr/>
        </p:nvSpPr>
        <p:spPr>
          <a:xfrm>
            <a:off x="551007" y="455924"/>
            <a:ext cx="11245401" cy="682174"/>
          </a:xfrm>
          <a:prstGeom prst="rect">
            <a:avLst/>
          </a:prstGeom>
          <a:noFill/>
        </p:spPr>
        <p:txBody>
          <a:bodyPr wrap="square" lIns="0" tIns="0" rIns="0" bIns="0" rtlCol="0">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AU" sz="3600" b="1">
                <a:solidFill>
                  <a:srgbClr val="00B5A5"/>
                </a:solidFill>
                <a:latin typeface="Arial" panose="020B0604020202020204" pitchFamily="34" charset="0"/>
                <a:cs typeface="Arial" panose="020B0604020202020204" pitchFamily="34" charset="0"/>
              </a:rPr>
              <a:t>Agenda</a:t>
            </a:r>
            <a:endParaRPr kumimoji="0" lang="en-AU" sz="3600" b="1" i="0" u="none" strike="noStrike" kern="1200" cap="none" spc="0" normalizeH="0" baseline="0" noProof="0">
              <a:ln>
                <a:noFill/>
              </a:ln>
              <a:solidFill>
                <a:srgbClr val="00B5A5"/>
              </a:solidFill>
              <a:effectLst/>
              <a:uLnTx/>
              <a:uFillTx/>
              <a:latin typeface="Arial" panose="020B0604020202020204" pitchFamily="34" charset="0"/>
              <a:ea typeface="+mn-ea"/>
              <a:cs typeface="Arial" panose="020B0604020202020204" pitchFamily="34" charset="0"/>
            </a:endParaRPr>
          </a:p>
        </p:txBody>
      </p:sp>
      <p:sp>
        <p:nvSpPr>
          <p:cNvPr id="5" name="Footer Placeholder 4">
            <a:extLst>
              <a:ext uri="{FF2B5EF4-FFF2-40B4-BE49-F238E27FC236}">
                <a16:creationId xmlns:a16="http://schemas.microsoft.com/office/drawing/2014/main" id="{B3FF6CCD-4979-4CBE-05B9-84566D46BA36}"/>
              </a:ext>
            </a:extLst>
          </p:cNvPr>
          <p:cNvSpPr>
            <a:spLocks noGrp="1"/>
          </p:cNvSpPr>
          <p:nvPr>
            <p:ph type="ftr" sz="quarter" idx="3"/>
          </p:nvPr>
        </p:nvSpPr>
        <p:spPr>
          <a:xfrm>
            <a:off x="156881" y="0"/>
            <a:ext cx="4875561" cy="300507"/>
          </a:xfrm>
        </p:spPr>
        <p:txBody>
          <a:bodyPr/>
          <a:lstStyle/>
          <a:p>
            <a:pPr lvl="0"/>
            <a:r>
              <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rPr>
              <a:t>City of Port Phillip </a:t>
            </a:r>
            <a:r>
              <a:rPr lang="en-AU">
                <a:solidFill>
                  <a:srgbClr val="44546A">
                    <a:lumMod val="75000"/>
                  </a:srgbClr>
                </a:solidFill>
              </a:rPr>
              <a:t>Proposed Changes - Coventry and North St Kilda Children’s Centres</a:t>
            </a:r>
            <a:endPar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endParaRPr>
          </a:p>
        </p:txBody>
      </p:sp>
      <p:graphicFrame>
        <p:nvGraphicFramePr>
          <p:cNvPr id="2" name="Table 1">
            <a:extLst>
              <a:ext uri="{FF2B5EF4-FFF2-40B4-BE49-F238E27FC236}">
                <a16:creationId xmlns:a16="http://schemas.microsoft.com/office/drawing/2014/main" id="{7224F652-2890-E55B-80C2-8391ED6A9024}"/>
              </a:ext>
            </a:extLst>
          </p:cNvPr>
          <p:cNvGraphicFramePr>
            <a:graphicFrameLocks noGrp="1"/>
          </p:cNvGraphicFramePr>
          <p:nvPr>
            <p:extLst>
              <p:ext uri="{D42A27DB-BD31-4B8C-83A1-F6EECF244321}">
                <p14:modId xmlns:p14="http://schemas.microsoft.com/office/powerpoint/2010/main" val="2863117109"/>
              </p:ext>
            </p:extLst>
          </p:nvPr>
        </p:nvGraphicFramePr>
        <p:xfrm>
          <a:off x="465549" y="1392822"/>
          <a:ext cx="10891811" cy="3749040"/>
        </p:xfrm>
        <a:graphic>
          <a:graphicData uri="http://schemas.openxmlformats.org/drawingml/2006/table">
            <a:tbl>
              <a:tblPr firstRow="1" bandRow="1">
                <a:tableStyleId>{5C22544A-7EE6-4342-B048-85BDC9FD1C3A}</a:tableStyleId>
              </a:tblPr>
              <a:tblGrid>
                <a:gridCol w="5015023">
                  <a:extLst>
                    <a:ext uri="{9D8B030D-6E8A-4147-A177-3AD203B41FA5}">
                      <a16:colId xmlns:a16="http://schemas.microsoft.com/office/drawing/2014/main" val="3904769400"/>
                    </a:ext>
                  </a:extLst>
                </a:gridCol>
                <a:gridCol w="4372728">
                  <a:extLst>
                    <a:ext uri="{9D8B030D-6E8A-4147-A177-3AD203B41FA5}">
                      <a16:colId xmlns:a16="http://schemas.microsoft.com/office/drawing/2014/main" val="959657201"/>
                    </a:ext>
                  </a:extLst>
                </a:gridCol>
                <a:gridCol w="1504060">
                  <a:extLst>
                    <a:ext uri="{9D8B030D-6E8A-4147-A177-3AD203B41FA5}">
                      <a16:colId xmlns:a16="http://schemas.microsoft.com/office/drawing/2014/main" val="553439089"/>
                    </a:ext>
                  </a:extLst>
                </a:gridCol>
              </a:tblGrid>
              <a:tr h="305987">
                <a:tc>
                  <a:txBody>
                    <a:bodyPr/>
                    <a:lstStyle/>
                    <a:p>
                      <a:r>
                        <a:rPr lang="en-US"/>
                        <a:t>Item</a:t>
                      </a:r>
                      <a:endParaRPr lang="en-AU"/>
                    </a:p>
                  </a:txBody>
                  <a:tcPr/>
                </a:tc>
                <a:tc>
                  <a:txBody>
                    <a:bodyPr/>
                    <a:lstStyle/>
                    <a:p>
                      <a:r>
                        <a:rPr lang="en-US"/>
                        <a:t>Lead</a:t>
                      </a:r>
                      <a:endParaRPr lang="en-AU"/>
                    </a:p>
                  </a:txBody>
                  <a:tcPr/>
                </a:tc>
                <a:tc>
                  <a:txBody>
                    <a:bodyPr/>
                    <a:lstStyle/>
                    <a:p>
                      <a:r>
                        <a:rPr lang="en-US"/>
                        <a:t>Timing</a:t>
                      </a:r>
                      <a:endParaRPr lang="en-AU"/>
                    </a:p>
                  </a:txBody>
                  <a:tcPr/>
                </a:tc>
                <a:extLst>
                  <a:ext uri="{0D108BD9-81ED-4DB2-BD59-A6C34878D82A}">
                    <a16:rowId xmlns:a16="http://schemas.microsoft.com/office/drawing/2014/main" val="1522264730"/>
                  </a:ext>
                </a:extLst>
              </a:tr>
              <a:tr h="305987">
                <a:tc>
                  <a:txBody>
                    <a:bodyPr/>
                    <a:lstStyle/>
                    <a:p>
                      <a:r>
                        <a:rPr lang="en-US"/>
                        <a:t>Welcome and Purpose of Session</a:t>
                      </a:r>
                      <a:endParaRPr lang="en-AU"/>
                    </a:p>
                  </a:txBody>
                  <a:tcPr/>
                </a:tc>
                <a:tc>
                  <a:txBody>
                    <a:bodyPr/>
                    <a:lstStyle/>
                    <a:p>
                      <a:r>
                        <a:rPr lang="en-US"/>
                        <a:t>Mayor</a:t>
                      </a:r>
                      <a:endParaRPr lang="en-AU"/>
                    </a:p>
                  </a:txBody>
                  <a:tcPr/>
                </a:tc>
                <a:tc>
                  <a:txBody>
                    <a:bodyPr/>
                    <a:lstStyle/>
                    <a:p>
                      <a:pPr algn="r"/>
                      <a:r>
                        <a:rPr lang="en-US"/>
                        <a:t>3 minutes</a:t>
                      </a:r>
                      <a:endParaRPr lang="en-AU" dirty="0"/>
                    </a:p>
                  </a:txBody>
                  <a:tcPr/>
                </a:tc>
                <a:extLst>
                  <a:ext uri="{0D108BD9-81ED-4DB2-BD59-A6C34878D82A}">
                    <a16:rowId xmlns:a16="http://schemas.microsoft.com/office/drawing/2014/main" val="127514460"/>
                  </a:ext>
                </a:extLst>
              </a:tr>
              <a:tr h="305987">
                <a:tc>
                  <a:txBody>
                    <a:bodyPr/>
                    <a:lstStyle/>
                    <a:p>
                      <a:r>
                        <a:rPr lang="en-US"/>
                        <a:t>Presentation Proposed Changes Coventry</a:t>
                      </a:r>
                      <a:endParaRPr lang="en-AU"/>
                    </a:p>
                  </a:txBody>
                  <a:tcPr/>
                </a:tc>
                <a:tc>
                  <a:txBody>
                    <a:bodyPr/>
                    <a:lstStyle/>
                    <a:p>
                      <a:r>
                        <a:rPr lang="en-US"/>
                        <a:t>Manager Families Youth &amp; Children</a:t>
                      </a:r>
                      <a:br>
                        <a:rPr lang="en-US"/>
                      </a:br>
                      <a:r>
                        <a:rPr lang="en-US"/>
                        <a:t>Manager Portfolio Projects</a:t>
                      </a:r>
                      <a:endParaRPr lang="en-AU"/>
                    </a:p>
                  </a:txBody>
                  <a:tcPr/>
                </a:tc>
                <a:tc>
                  <a:txBody>
                    <a:bodyPr/>
                    <a:lstStyle/>
                    <a:p>
                      <a:pPr algn="r"/>
                      <a:r>
                        <a:rPr lang="en-US"/>
                        <a:t>15 minutes</a:t>
                      </a:r>
                      <a:endParaRPr lang="en-AU"/>
                    </a:p>
                  </a:txBody>
                  <a:tcPr/>
                </a:tc>
                <a:extLst>
                  <a:ext uri="{0D108BD9-81ED-4DB2-BD59-A6C34878D82A}">
                    <a16:rowId xmlns:a16="http://schemas.microsoft.com/office/drawing/2014/main" val="3561018179"/>
                  </a:ext>
                </a:extLst>
              </a:tr>
              <a:tr h="305987">
                <a:tc>
                  <a:txBody>
                    <a:bodyPr/>
                    <a:lstStyle/>
                    <a:p>
                      <a:r>
                        <a:rPr lang="en-US"/>
                        <a:t>Questions on Coventry Proposal</a:t>
                      </a:r>
                      <a:endParaRPr lang="en-AU"/>
                    </a:p>
                  </a:txBody>
                  <a:tcPr/>
                </a:tc>
                <a:tc>
                  <a:txBody>
                    <a:bodyPr/>
                    <a:lstStyle/>
                    <a:p>
                      <a:r>
                        <a:rPr lang="en-US"/>
                        <a:t>Families facilitated by the Mayor</a:t>
                      </a:r>
                      <a:endParaRPr lang="en-AU"/>
                    </a:p>
                  </a:txBody>
                  <a:tcPr/>
                </a:tc>
                <a:tc>
                  <a:txBody>
                    <a:bodyPr/>
                    <a:lstStyle/>
                    <a:p>
                      <a:pPr algn="r"/>
                      <a:r>
                        <a:rPr lang="en-US"/>
                        <a:t>10 minutes</a:t>
                      </a:r>
                      <a:endParaRPr lang="en-AU"/>
                    </a:p>
                  </a:txBody>
                  <a:tcPr/>
                </a:tc>
                <a:extLst>
                  <a:ext uri="{0D108BD9-81ED-4DB2-BD59-A6C34878D82A}">
                    <a16:rowId xmlns:a16="http://schemas.microsoft.com/office/drawing/2014/main" val="819525134"/>
                  </a:ext>
                </a:extLst>
              </a:tr>
              <a:tr h="305987">
                <a:tc>
                  <a:txBody>
                    <a:bodyPr/>
                    <a:lstStyle/>
                    <a:p>
                      <a:r>
                        <a:rPr lang="en-US"/>
                        <a:t>Presentation Proposed Changes North St Kilda</a:t>
                      </a:r>
                      <a:endParaRPr lang="en-AU"/>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Manager Families Youth &amp; Children</a:t>
                      </a:r>
                      <a:br>
                        <a:rPr lang="en-US"/>
                      </a:br>
                      <a:r>
                        <a:rPr lang="en-US"/>
                        <a:t>Manager Portfolio Projects</a:t>
                      </a:r>
                      <a:endParaRPr lang="en-AU"/>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t>5 minutes</a:t>
                      </a:r>
                      <a:endParaRPr lang="en-AU"/>
                    </a:p>
                    <a:p>
                      <a:pPr algn="r"/>
                      <a:endParaRPr lang="en-AU"/>
                    </a:p>
                  </a:txBody>
                  <a:tcPr/>
                </a:tc>
                <a:extLst>
                  <a:ext uri="{0D108BD9-81ED-4DB2-BD59-A6C34878D82A}">
                    <a16:rowId xmlns:a16="http://schemas.microsoft.com/office/drawing/2014/main" val="3592369971"/>
                  </a:ext>
                </a:extLst>
              </a:tr>
              <a:tr h="637953">
                <a:tc>
                  <a:txBody>
                    <a:bodyPr/>
                    <a:lstStyle/>
                    <a:p>
                      <a:r>
                        <a:rPr lang="en-US"/>
                        <a:t>Questions on North St Kilda Proposal</a:t>
                      </a:r>
                      <a:endParaRPr lang="en-AU"/>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Families facilitated by the Mayor</a:t>
                      </a:r>
                      <a:endParaRPr lang="en-AU"/>
                    </a:p>
                    <a:p>
                      <a:endParaRPr lang="en-AU"/>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t>5 minutes</a:t>
                      </a:r>
                      <a:endParaRPr lang="en-AU"/>
                    </a:p>
                    <a:p>
                      <a:pPr algn="r"/>
                      <a:endParaRPr lang="en-AU"/>
                    </a:p>
                  </a:txBody>
                  <a:tcPr/>
                </a:tc>
                <a:extLst>
                  <a:ext uri="{0D108BD9-81ED-4DB2-BD59-A6C34878D82A}">
                    <a16:rowId xmlns:a16="http://schemas.microsoft.com/office/drawing/2014/main" val="2726279411"/>
                  </a:ext>
                </a:extLst>
              </a:tr>
              <a:tr h="305987">
                <a:tc>
                  <a:txBody>
                    <a:bodyPr/>
                    <a:lstStyle/>
                    <a:p>
                      <a:r>
                        <a:rPr lang="en-US"/>
                        <a:t>Feedback on the Proposals</a:t>
                      </a:r>
                      <a:endParaRPr lang="en-AU"/>
                    </a:p>
                  </a:txBody>
                  <a:tcPr/>
                </a:tc>
                <a:tc>
                  <a:txBody>
                    <a:bodyPr/>
                    <a:lstStyle/>
                    <a:p>
                      <a:r>
                        <a:rPr lang="en-US"/>
                        <a:t>Families facilitated by the Mayor</a:t>
                      </a:r>
                      <a:endParaRPr lang="en-AU"/>
                    </a:p>
                  </a:txBody>
                  <a:tcPr/>
                </a:tc>
                <a:tc>
                  <a:txBody>
                    <a:bodyPr/>
                    <a:lstStyle/>
                    <a:p>
                      <a:pPr algn="r"/>
                      <a:r>
                        <a:rPr lang="en-US"/>
                        <a:t>20 minutes</a:t>
                      </a:r>
                      <a:endParaRPr lang="en-AU"/>
                    </a:p>
                  </a:txBody>
                  <a:tcPr/>
                </a:tc>
                <a:extLst>
                  <a:ext uri="{0D108BD9-81ED-4DB2-BD59-A6C34878D82A}">
                    <a16:rowId xmlns:a16="http://schemas.microsoft.com/office/drawing/2014/main" val="3502325025"/>
                  </a:ext>
                </a:extLst>
              </a:tr>
              <a:tr h="305987">
                <a:tc>
                  <a:txBody>
                    <a:bodyPr/>
                    <a:lstStyle/>
                    <a:p>
                      <a:r>
                        <a:rPr lang="en-US"/>
                        <a:t>Next Steps &amp; Close</a:t>
                      </a:r>
                      <a:endParaRPr lang="en-AU"/>
                    </a:p>
                  </a:txBody>
                  <a:tcPr/>
                </a:tc>
                <a:tc>
                  <a:txBody>
                    <a:bodyPr/>
                    <a:lstStyle/>
                    <a:p>
                      <a:r>
                        <a:rPr lang="en-US"/>
                        <a:t>Mayor</a:t>
                      </a:r>
                      <a:endParaRPr lang="en-AU"/>
                    </a:p>
                  </a:txBody>
                  <a:tcPr/>
                </a:tc>
                <a:tc>
                  <a:txBody>
                    <a:bodyPr/>
                    <a:lstStyle/>
                    <a:p>
                      <a:pPr algn="r"/>
                      <a:r>
                        <a:rPr lang="en-US"/>
                        <a:t>2 minutes</a:t>
                      </a:r>
                      <a:endParaRPr lang="en-AU"/>
                    </a:p>
                  </a:txBody>
                  <a:tcPr/>
                </a:tc>
                <a:extLst>
                  <a:ext uri="{0D108BD9-81ED-4DB2-BD59-A6C34878D82A}">
                    <a16:rowId xmlns:a16="http://schemas.microsoft.com/office/drawing/2014/main" val="655442611"/>
                  </a:ext>
                </a:extLst>
              </a:tr>
            </a:tbl>
          </a:graphicData>
        </a:graphic>
      </p:graphicFrame>
    </p:spTree>
    <p:extLst>
      <p:ext uri="{BB962C8B-B14F-4D97-AF65-F5344CB8AC3E}">
        <p14:creationId xmlns:p14="http://schemas.microsoft.com/office/powerpoint/2010/main" val="1181975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C1DDC-F106-1355-038B-56EE39234F6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CFD74DA-5C1E-2978-9728-998AFF19102A}"/>
              </a:ext>
            </a:extLst>
          </p:cNvPr>
          <p:cNvSpPr txBox="1"/>
          <p:nvPr/>
        </p:nvSpPr>
        <p:spPr>
          <a:xfrm>
            <a:off x="551007" y="455924"/>
            <a:ext cx="11245401" cy="682174"/>
          </a:xfrm>
          <a:prstGeom prst="rect">
            <a:avLst/>
          </a:prstGeom>
          <a:noFill/>
        </p:spPr>
        <p:txBody>
          <a:bodyPr wrap="square" lIns="0" tIns="0" rIns="0" bIns="0" rtlCol="0">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AU" sz="3600" b="1">
                <a:solidFill>
                  <a:srgbClr val="00B5A5"/>
                </a:solidFill>
                <a:latin typeface="Arial" panose="020B0604020202020204" pitchFamily="34" charset="0"/>
                <a:cs typeface="Arial" panose="020B0604020202020204" pitchFamily="34" charset="0"/>
              </a:rPr>
              <a:t>What is currently being considered by Council?</a:t>
            </a:r>
            <a:endParaRPr kumimoji="0" lang="en-AU" sz="3600" b="1" i="0" u="none" strike="noStrike" kern="1200" cap="none" spc="0" normalizeH="0" baseline="0" noProof="0">
              <a:ln>
                <a:noFill/>
              </a:ln>
              <a:solidFill>
                <a:srgbClr val="00B5A5"/>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9F2F3605-1E3F-A98A-F293-D874586DE4CC}"/>
              </a:ext>
            </a:extLst>
          </p:cNvPr>
          <p:cNvSpPr txBox="1"/>
          <p:nvPr/>
        </p:nvSpPr>
        <p:spPr>
          <a:xfrm>
            <a:off x="551008" y="1481583"/>
            <a:ext cx="10960056" cy="4308872"/>
          </a:xfrm>
          <a:prstGeom prst="rect">
            <a:avLst/>
          </a:prstGeom>
          <a:noFill/>
        </p:spPr>
        <p:txBody>
          <a:bodyPr wrap="square" lIns="0" tIns="0" rIns="0" bIns="0" numCol="1" spcCol="360000" rtlCol="0">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Council is currently considering a proposal which involves:</a:t>
            </a:r>
          </a:p>
          <a:p>
            <a:pPr marL="285750" marR="0" lvl="0" indent="-28575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NZ" sz="2000"/>
              <a:t>Use of Coventry Children’s Centre as a temporary decanting site for South Melbourne community managed childcare services during redevelopment.</a:t>
            </a:r>
            <a:endParaRPr lang="en-AU" sz="2000"/>
          </a:p>
          <a:p>
            <a:pPr marL="285750" marR="0" lvl="0" indent="-28575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NZ" sz="2000"/>
              <a:t>Approaching the South Melbourne Primary School to use a currently vacant room at Barring Djinang Kindergarten to support Emerald Hill Toy Library requirements in 2027.</a:t>
            </a:r>
            <a:endParaRPr lang="en-AU" sz="2000"/>
          </a:p>
          <a:p>
            <a:pPr marL="285750" marR="0" lvl="0" indent="-28575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NZ" sz="2000"/>
              <a:t>Temporary withdrawal of the remaining Council operated childcare service from North St Kilda Children’s Centre from 2027 to allow the site to be used exclusively for decanting community manged childcare services during 2027 and 2028 until Lilian Canam development is complete.</a:t>
            </a:r>
          </a:p>
          <a:p>
            <a:pPr marL="285750" marR="0" lvl="0" indent="-28575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NZ" sz="2000"/>
              <a:t>Temporary </a:t>
            </a:r>
            <a:r>
              <a:rPr lang="en-AU" sz="2000"/>
              <a:t>reconfiguration of Council-operated childcare services to support delivery of the Children's Infrastructure Program and to improve the sustainability of Council's childcare network.</a:t>
            </a:r>
          </a:p>
        </p:txBody>
      </p:sp>
      <p:sp>
        <p:nvSpPr>
          <p:cNvPr id="5" name="Footer Placeholder 4">
            <a:extLst>
              <a:ext uri="{FF2B5EF4-FFF2-40B4-BE49-F238E27FC236}">
                <a16:creationId xmlns:a16="http://schemas.microsoft.com/office/drawing/2014/main" id="{8DEADF5C-11D8-2510-8AE7-03B992D5C7AF}"/>
              </a:ext>
            </a:extLst>
          </p:cNvPr>
          <p:cNvSpPr>
            <a:spLocks noGrp="1"/>
          </p:cNvSpPr>
          <p:nvPr>
            <p:ph type="ftr" sz="quarter" idx="3"/>
          </p:nvPr>
        </p:nvSpPr>
        <p:spPr>
          <a:xfrm>
            <a:off x="156881" y="0"/>
            <a:ext cx="4875561" cy="300507"/>
          </a:xfrm>
        </p:spPr>
        <p:txBody>
          <a:bodyPr/>
          <a:lstStyle/>
          <a:p>
            <a:pPr lvl="0"/>
            <a:r>
              <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rPr>
              <a:t>City of Port Phillip </a:t>
            </a:r>
            <a:r>
              <a:rPr lang="en-AU">
                <a:solidFill>
                  <a:srgbClr val="44546A">
                    <a:lumMod val="75000"/>
                  </a:srgbClr>
                </a:solidFill>
              </a:rPr>
              <a:t>Proposed Changes - Coventry and North St Kilda Children’s Centres</a:t>
            </a:r>
            <a:endPar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58318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61A3B-7236-79B6-132D-B99069C292B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23CEFEC-B3E7-607B-047B-9FED8D0BE6D2}"/>
              </a:ext>
            </a:extLst>
          </p:cNvPr>
          <p:cNvSpPr txBox="1"/>
          <p:nvPr/>
        </p:nvSpPr>
        <p:spPr>
          <a:xfrm>
            <a:off x="551007" y="455924"/>
            <a:ext cx="11245401" cy="682174"/>
          </a:xfrm>
          <a:prstGeom prst="rect">
            <a:avLst/>
          </a:prstGeom>
          <a:noFill/>
        </p:spPr>
        <p:txBody>
          <a:bodyPr wrap="square" lIns="0" tIns="0" rIns="0" bIns="0" rtlCol="0">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AU" sz="3600" b="1">
                <a:solidFill>
                  <a:srgbClr val="00B5A5"/>
                </a:solidFill>
                <a:latin typeface="Arial" panose="020B0604020202020204" pitchFamily="34" charset="0"/>
                <a:cs typeface="Arial" panose="020B0604020202020204" pitchFamily="34" charset="0"/>
              </a:rPr>
              <a:t>Why is Council considering this proposal?</a:t>
            </a:r>
            <a:endParaRPr kumimoji="0" lang="en-AU" sz="3600" b="1" i="0" u="none" strike="noStrike" kern="1200" cap="none" spc="0" normalizeH="0" baseline="0" noProof="0">
              <a:ln>
                <a:noFill/>
              </a:ln>
              <a:solidFill>
                <a:srgbClr val="00B5A5"/>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444ACD2B-280A-73FC-4835-8DCDC8D2F86C}"/>
              </a:ext>
            </a:extLst>
          </p:cNvPr>
          <p:cNvSpPr txBox="1"/>
          <p:nvPr/>
        </p:nvSpPr>
        <p:spPr>
          <a:xfrm>
            <a:off x="551008" y="1481583"/>
            <a:ext cx="10960056" cy="4308872"/>
          </a:xfrm>
          <a:prstGeom prst="rect">
            <a:avLst/>
          </a:prstGeom>
          <a:noFill/>
        </p:spPr>
        <p:txBody>
          <a:bodyPr wrap="square" lIns="0" tIns="0" rIns="0" bIns="0" numCol="1" spcCol="360000" rtlCol="0">
            <a:spAutoFit/>
          </a:bodyPr>
          <a:lstStyle/>
          <a:p>
            <a:pPr marL="0" lvl="1"/>
            <a:r>
              <a:rPr lang="en-AU" sz="2000"/>
              <a:t>Council is delivering the Children's Infrastructure Program, a multi-year partnership with the Victorian Government to redevelop six early years facilities across Port Phillip. </a:t>
            </a:r>
          </a:p>
          <a:p>
            <a:pPr marL="0" lvl="1"/>
            <a:endParaRPr lang="en-AU" sz="2000"/>
          </a:p>
          <a:p>
            <a:pPr marL="0" lvl="1"/>
            <a:r>
              <a:rPr lang="en-AU" sz="2000"/>
              <a:t>The Program represents a significant investment in community infrastructure and will provide modern facilities to support current and future generations of children and families in Port Phillip.  While significant Council and State Funding has been contributed to the Program there is a funding shortfall </a:t>
            </a:r>
            <a:r>
              <a:rPr lang="en-AU" sz="2000" dirty="0"/>
              <a:t>across the life </a:t>
            </a:r>
            <a:r>
              <a:rPr lang="en-AU" sz="2000"/>
              <a:t>of </a:t>
            </a:r>
            <a:r>
              <a:rPr lang="en-AU" sz="2000" dirty="0"/>
              <a:t>the Program.</a:t>
            </a:r>
            <a:endParaRPr lang="en-AU" sz="2000">
              <a:highlight>
                <a:srgbClr val="FFFF00"/>
              </a:highlight>
            </a:endParaRPr>
          </a:p>
          <a:p>
            <a:endParaRPr lang="en-AU" sz="2000"/>
          </a:p>
          <a:p>
            <a:r>
              <a:rPr lang="en-AU" sz="2000"/>
              <a:t>To enable redevelopment works to occur, services must temporarily relocate from sites undergoing construction. </a:t>
            </a:r>
          </a:p>
          <a:p>
            <a:endParaRPr lang="en-AU" sz="2000"/>
          </a:p>
          <a:p>
            <a:r>
              <a:rPr lang="en-AU" sz="2000"/>
              <a:t>Council also needs to look at ways to improve the sustainability of the childcare network it operates in Port Phillip and is currently undertaking a range of activities to strengthen performance.</a:t>
            </a:r>
          </a:p>
        </p:txBody>
      </p:sp>
      <p:sp>
        <p:nvSpPr>
          <p:cNvPr id="5" name="Footer Placeholder 4">
            <a:extLst>
              <a:ext uri="{FF2B5EF4-FFF2-40B4-BE49-F238E27FC236}">
                <a16:creationId xmlns:a16="http://schemas.microsoft.com/office/drawing/2014/main" id="{CC15896E-D555-58B2-8B21-01491FC57301}"/>
              </a:ext>
            </a:extLst>
          </p:cNvPr>
          <p:cNvSpPr>
            <a:spLocks noGrp="1"/>
          </p:cNvSpPr>
          <p:nvPr>
            <p:ph type="ftr" sz="quarter" idx="3"/>
          </p:nvPr>
        </p:nvSpPr>
        <p:spPr>
          <a:xfrm>
            <a:off x="156881" y="0"/>
            <a:ext cx="4875561" cy="300507"/>
          </a:xfrm>
        </p:spPr>
        <p:txBody>
          <a:bodyPr/>
          <a:lstStyle/>
          <a:p>
            <a:pPr lvl="0"/>
            <a:r>
              <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rPr>
              <a:t>City of Port Phillip </a:t>
            </a:r>
            <a:r>
              <a:rPr lang="en-AU">
                <a:solidFill>
                  <a:srgbClr val="44546A">
                    <a:lumMod val="75000"/>
                  </a:srgbClr>
                </a:solidFill>
              </a:rPr>
              <a:t>Proposed Changes - Coventry and North St Kilda Children’s Centres</a:t>
            </a:r>
            <a:endPar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081649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55258-3006-E749-85E6-A857C085D3C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71F3508-ACAB-0FFA-BD69-0871DC01A2BD}"/>
              </a:ext>
            </a:extLst>
          </p:cNvPr>
          <p:cNvSpPr txBox="1"/>
          <p:nvPr/>
        </p:nvSpPr>
        <p:spPr>
          <a:xfrm>
            <a:off x="551007" y="455924"/>
            <a:ext cx="11329707" cy="664606"/>
          </a:xfrm>
          <a:prstGeom prst="rect">
            <a:avLst/>
          </a:prstGeom>
          <a:noFill/>
        </p:spPr>
        <p:txBody>
          <a:bodyPr wrap="square" lIns="0" tIns="0" rIns="0" bIns="0" rtlCol="0">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AU" sz="3000" b="1">
                <a:solidFill>
                  <a:srgbClr val="00B5A5"/>
                </a:solidFill>
                <a:latin typeface="Arial" panose="020B0604020202020204" pitchFamily="34" charset="0"/>
                <a:cs typeface="Arial" panose="020B0604020202020204" pitchFamily="34" charset="0"/>
              </a:rPr>
              <a:t>What does Council need to balance in its decision making?</a:t>
            </a:r>
            <a:endParaRPr kumimoji="0" lang="en-AU" sz="3000" b="1" i="0" u="none" strike="noStrike" kern="1200" cap="none" spc="0" normalizeH="0" baseline="0" noProof="0">
              <a:ln>
                <a:noFill/>
              </a:ln>
              <a:solidFill>
                <a:srgbClr val="00B5A5"/>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8AE4E82A-C794-A267-7683-7CD3D4735383}"/>
              </a:ext>
            </a:extLst>
          </p:cNvPr>
          <p:cNvSpPr txBox="1"/>
          <p:nvPr/>
        </p:nvSpPr>
        <p:spPr>
          <a:xfrm>
            <a:off x="551007" y="1546433"/>
            <a:ext cx="11070303" cy="3924151"/>
          </a:xfrm>
          <a:prstGeom prst="rect">
            <a:avLst/>
          </a:prstGeom>
          <a:noFill/>
        </p:spPr>
        <p:txBody>
          <a:bodyPr wrap="square" lIns="0" tIns="0" rIns="0" bIns="0" numCol="1" spcCol="360000" rtlCol="0">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The challenge for Council is finding temporary locations for community managed centres that:</a:t>
            </a:r>
          </a:p>
          <a:p>
            <a:pPr marL="342900" lvl="0" indent="-342900">
              <a:spcAft>
                <a:spcPts val="1800"/>
              </a:spcAft>
              <a:buFont typeface="Arial" panose="020B0604020202020204" pitchFamily="34" charset="0"/>
              <a:buChar char="•"/>
              <a:defRPr/>
            </a:pPr>
            <a:r>
              <a:rPr lang="en-AU" sz="2000">
                <a:solidFill>
                  <a:srgbClr val="000000"/>
                </a:solidFill>
                <a:latin typeface="Arial" panose="020B0604020202020204" pitchFamily="34" charset="0"/>
              </a:rPr>
              <a:t>minimise disruption for children, families and educators in Port Phillip as much as practicable</a:t>
            </a:r>
          </a:p>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meet strict regulatory requirements that are in place for early learning facilities</a:t>
            </a:r>
          </a:p>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AU" sz="2000">
                <a:solidFill>
                  <a:srgbClr val="000000"/>
                </a:solidFill>
                <a:latin typeface="Arial" panose="020B0604020202020204" pitchFamily="34" charset="0"/>
              </a:rPr>
              <a:t>enable community managed centres to continue to operate as separate businesses as they provide care to a number of families in Port Phillip and are local employers</a:t>
            </a:r>
          </a:p>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can be delivered in time to meet the timeframes required for the Childcare Infrastructure Program</a:t>
            </a:r>
          </a:p>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are financially responsible and sustainable for Council</a:t>
            </a:r>
            <a:r>
              <a:rPr lang="en-AU" sz="2000">
                <a:solidFill>
                  <a:srgbClr val="000000"/>
                </a:solidFill>
                <a:latin typeface="Arial" panose="020B0604020202020204" pitchFamily="34" charset="0"/>
              </a:rPr>
              <a:t>, and respond to current service use and demand trends.</a:t>
            </a:r>
            <a:endPar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1028B2B5-99FF-52E7-FDBF-7CD86F079FC0}"/>
              </a:ext>
            </a:extLst>
          </p:cNvPr>
          <p:cNvSpPr>
            <a:spLocks noGrp="1"/>
          </p:cNvSpPr>
          <p:nvPr>
            <p:ph type="ftr" sz="quarter" idx="3"/>
          </p:nvPr>
        </p:nvSpPr>
        <p:spPr>
          <a:xfrm>
            <a:off x="156881" y="0"/>
            <a:ext cx="4875561" cy="300507"/>
          </a:xfrm>
        </p:spPr>
        <p:txBody>
          <a:bodyPr/>
          <a:lstStyle/>
          <a:p>
            <a:pPr lvl="0"/>
            <a:r>
              <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rPr>
              <a:t>City of Port Phillip </a:t>
            </a:r>
            <a:r>
              <a:rPr lang="en-AU">
                <a:solidFill>
                  <a:srgbClr val="44546A">
                    <a:lumMod val="75000"/>
                  </a:srgbClr>
                </a:solidFill>
              </a:rPr>
              <a:t>Proposed Changes - Coventry and North St Kilda Children’s Centres</a:t>
            </a:r>
            <a:endPar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782359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B1794-D91A-0483-C1E4-FF5029A3056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0B77724-9294-2C4C-A51B-D0D63E0F4F42}"/>
              </a:ext>
            </a:extLst>
          </p:cNvPr>
          <p:cNvSpPr txBox="1"/>
          <p:nvPr/>
        </p:nvSpPr>
        <p:spPr>
          <a:xfrm>
            <a:off x="505612" y="517532"/>
            <a:ext cx="11485350" cy="670505"/>
          </a:xfrm>
          <a:prstGeom prst="rect">
            <a:avLst/>
          </a:prstGeom>
          <a:noFill/>
        </p:spPr>
        <p:txBody>
          <a:bodyPr wrap="square" lIns="0" tIns="0" rIns="0" bIns="0" rtlCol="0">
            <a:spAutoFit/>
          </a:bodyPr>
          <a:lstStyle/>
          <a:p>
            <a:pPr lvl="0">
              <a:lnSpc>
                <a:spcPts val="6000"/>
              </a:lnSpc>
              <a:defRPr/>
            </a:pPr>
            <a:r>
              <a:rPr lang="en-US" sz="3200" b="1">
                <a:solidFill>
                  <a:srgbClr val="00B5A5"/>
                </a:solidFill>
                <a:latin typeface="Arial" panose="020B0604020202020204" pitchFamily="34" charset="0"/>
                <a:cs typeface="Arial" panose="020B0604020202020204" pitchFamily="34" charset="0"/>
              </a:rPr>
              <a:t>Port Phillip Childcare Network - </a:t>
            </a:r>
            <a:r>
              <a:rPr kumimoji="0" lang="en-US" sz="3200" b="1" i="0" u="none" strike="noStrike" kern="1200" cap="none" spc="0" normalizeH="0" baseline="0" noProof="0">
                <a:ln>
                  <a:noFill/>
                </a:ln>
                <a:solidFill>
                  <a:srgbClr val="00B5A5"/>
                </a:solidFill>
                <a:effectLst/>
                <a:uLnTx/>
                <a:uFillTx/>
                <a:latin typeface="Arial" panose="020B0604020202020204" pitchFamily="34" charset="0"/>
                <a:ea typeface="+mn-ea"/>
                <a:cs typeface="Arial" panose="020B0604020202020204" pitchFamily="34" charset="0"/>
              </a:rPr>
              <a:t>Council’s Involvement</a:t>
            </a:r>
            <a:endParaRPr kumimoji="0" lang="en-AU" sz="3200" b="1" i="0" u="none" strike="noStrike" kern="1200" cap="none" spc="0" normalizeH="0" baseline="0" noProof="0">
              <a:ln>
                <a:noFill/>
              </a:ln>
              <a:solidFill>
                <a:srgbClr val="00B5A5"/>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31FFC9D8-9DAD-9C67-5487-DD86156FEF89}"/>
              </a:ext>
            </a:extLst>
          </p:cNvPr>
          <p:cNvSpPr txBox="1"/>
          <p:nvPr/>
        </p:nvSpPr>
        <p:spPr>
          <a:xfrm>
            <a:off x="560848" y="1494553"/>
            <a:ext cx="11070303" cy="5047536"/>
          </a:xfrm>
          <a:prstGeom prst="rect">
            <a:avLst/>
          </a:prstGeom>
          <a:noFill/>
        </p:spPr>
        <p:txBody>
          <a:bodyPr wrap="square" lIns="0" tIns="0" rIns="0" bIns="0" numCol="1" spcCol="360000" rtlCol="0">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AU" sz="2000" b="0" i="0" u="none" strike="noStrike" kern="1200" cap="none" spc="0" normalizeH="0" baseline="0" noProof="0">
                <a:ln>
                  <a:noFill/>
                </a:ln>
                <a:solidFill>
                  <a:srgbClr val="000000"/>
                </a:solidFill>
                <a:effectLst/>
                <a:uLnTx/>
                <a:uFillTx/>
                <a:ea typeface="+mn-ea"/>
                <a:cs typeface="+mn-cs"/>
              </a:rPr>
              <a:t>Council owns and operates five childcare centres. It </a:t>
            </a:r>
            <a:r>
              <a:rPr lang="en-AU" sz="2000">
                <a:solidFill>
                  <a:srgbClr val="000000"/>
                </a:solidFill>
              </a:rPr>
              <a:t>also manages a waitlist for both its own and community-managed centres.</a:t>
            </a:r>
            <a:endParaRPr kumimoji="0" lang="en-AU" sz="2000" b="0" i="0" u="none" strike="noStrike" kern="1200" cap="none" spc="0" normalizeH="0" baseline="0" noProof="0">
              <a:ln>
                <a:noFill/>
              </a:ln>
              <a:solidFill>
                <a:srgbClr val="000000"/>
              </a:solidFill>
              <a:effectLst/>
              <a:uLnTx/>
              <a:uFillTx/>
              <a:ea typeface="+mn-ea"/>
              <a:cs typeface="+mn-cs"/>
            </a:endParaRP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AU" sz="2000" b="0" i="0" u="none" strike="noStrike" kern="1200" cap="none" spc="0" normalizeH="0" baseline="0" noProof="0">
                <a:ln>
                  <a:noFill/>
                </a:ln>
                <a:solidFill>
                  <a:srgbClr val="000000"/>
                </a:solidFill>
                <a:effectLst/>
                <a:uLnTx/>
                <a:uFillTx/>
                <a:ea typeface="+mn-ea"/>
                <a:cs typeface="+mn-cs"/>
              </a:rPr>
              <a:t>Council also owns properties and provides these to community managed centres who are separate community-based organisations that provide early years </a:t>
            </a:r>
            <a:r>
              <a:rPr lang="en-AU" sz="2000">
                <a:solidFill>
                  <a:srgbClr val="000000"/>
                </a:solidFill>
              </a:rPr>
              <a:t>care for </a:t>
            </a:r>
            <a:r>
              <a:rPr kumimoji="0" lang="en-AU" sz="2000" b="0" i="0" u="none" strike="noStrike" kern="1200" cap="none" spc="0" normalizeH="0" baseline="0" noProof="0">
                <a:ln>
                  <a:noFill/>
                </a:ln>
                <a:solidFill>
                  <a:srgbClr val="000000"/>
                </a:solidFill>
                <a:effectLst/>
                <a:uLnTx/>
                <a:uFillTx/>
                <a:ea typeface="+mn-ea"/>
                <a:cs typeface="+mn-cs"/>
              </a:rPr>
              <a:t>Port Phillip families.</a:t>
            </a:r>
          </a:p>
          <a:p>
            <a:pPr lvl="0">
              <a:spcAft>
                <a:spcPts val="1800"/>
              </a:spcAft>
              <a:defRPr/>
            </a:pPr>
            <a:r>
              <a:rPr lang="en-US" sz="2000"/>
              <a:t>Utilisation across Council-operated services is below optimal levels. </a:t>
            </a:r>
          </a:p>
          <a:p>
            <a:pPr lvl="0">
              <a:spcAft>
                <a:spcPts val="1800"/>
              </a:spcAft>
              <a:defRPr/>
            </a:pPr>
            <a:r>
              <a:rPr lang="en-US" sz="2000"/>
              <a:t>Current utilisation is approximately 48 per cent at Coventry Children’s Centre, 49 per cent at North St Kilda, and approximately 58 per cent at Barring Djinang.</a:t>
            </a:r>
            <a:r>
              <a:rPr lang="en-AU" sz="2000"/>
              <a:t>  Utilisation at Clark Street Children’s Centre is approximately 48%, and at Bubup Nairm Family &amp; Children’s Centre approximately 70%.</a:t>
            </a:r>
          </a:p>
          <a:p>
            <a:pPr>
              <a:spcAft>
                <a:spcPts val="1800"/>
              </a:spcAft>
              <a:defRPr/>
            </a:pPr>
            <a:r>
              <a:rPr lang="en-AU" sz="2000">
                <a:cs typeface="Arial"/>
              </a:rPr>
              <a:t>Port Phillip birth notices have declined from 949 (2022-23), to 807 (2024-25) and in South Melbourne birth notices have declined from 177 (2022-23) to 104 (2024-25).</a:t>
            </a:r>
          </a:p>
          <a:p>
            <a:pPr lvl="0">
              <a:spcAft>
                <a:spcPts val="1800"/>
              </a:spcAft>
              <a:defRPr/>
            </a:pPr>
            <a:endParaRPr lang="en-AU"/>
          </a:p>
          <a:p>
            <a:pPr lvl="0">
              <a:spcAft>
                <a:spcPts val="1800"/>
              </a:spcAft>
              <a:defRPr/>
            </a:pPr>
            <a:endParaRPr kumimoji="0" lang="en-AU" sz="2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9876DE11-AC20-1CEC-8509-1BD54E522504}"/>
              </a:ext>
            </a:extLst>
          </p:cNvPr>
          <p:cNvSpPr>
            <a:spLocks noGrp="1"/>
          </p:cNvSpPr>
          <p:nvPr>
            <p:ph type="ftr" sz="quarter" idx="3"/>
          </p:nvPr>
        </p:nvSpPr>
        <p:spPr>
          <a:xfrm>
            <a:off x="156881" y="0"/>
            <a:ext cx="4875561" cy="300507"/>
          </a:xfrm>
        </p:spPr>
        <p:txBody>
          <a:bodyPr/>
          <a:lstStyle/>
          <a:p>
            <a:pPr lvl="0"/>
            <a:r>
              <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rPr>
              <a:t>City of Port Phillip </a:t>
            </a:r>
            <a:r>
              <a:rPr lang="en-AU">
                <a:solidFill>
                  <a:srgbClr val="44546A">
                    <a:lumMod val="75000"/>
                  </a:srgbClr>
                </a:solidFill>
              </a:rPr>
              <a:t>Proposed Changes - Coventry and North St Kilda Children’s Centres</a:t>
            </a:r>
            <a:endPar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753710013"/>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1D542EB-3A24-ACBD-EDDD-A7036BE8FFB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FD3A21-11E8-4867-BC34-70A86A093ED4}" type="slidenum">
              <a:rPr kumimoji="0" lang="en-AU" sz="9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9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graphicFrame>
        <p:nvGraphicFramePr>
          <p:cNvPr id="6" name="Table 5">
            <a:extLst>
              <a:ext uri="{FF2B5EF4-FFF2-40B4-BE49-F238E27FC236}">
                <a16:creationId xmlns:a16="http://schemas.microsoft.com/office/drawing/2014/main" id="{F220F9DE-F2D7-8F5C-F1F8-CFDAB582EB27}"/>
              </a:ext>
            </a:extLst>
          </p:cNvPr>
          <p:cNvGraphicFramePr>
            <a:graphicFrameLocks noGrp="1"/>
          </p:cNvGraphicFramePr>
          <p:nvPr>
            <p:extLst>
              <p:ext uri="{D42A27DB-BD31-4B8C-83A1-F6EECF244321}">
                <p14:modId xmlns:p14="http://schemas.microsoft.com/office/powerpoint/2010/main" val="662098796"/>
              </p:ext>
            </p:extLst>
          </p:nvPr>
        </p:nvGraphicFramePr>
        <p:xfrm>
          <a:off x="505612" y="1662567"/>
          <a:ext cx="10708533" cy="2661535"/>
        </p:xfrm>
        <a:graphic>
          <a:graphicData uri="http://schemas.openxmlformats.org/drawingml/2006/table">
            <a:tbl>
              <a:tblPr firstRow="1" firstCol="1" bandRow="1">
                <a:tableStyleId>{5C22544A-7EE6-4342-B048-85BDC9FD1C3A}</a:tableStyleId>
              </a:tblPr>
              <a:tblGrid>
                <a:gridCol w="1905042">
                  <a:extLst>
                    <a:ext uri="{9D8B030D-6E8A-4147-A177-3AD203B41FA5}">
                      <a16:colId xmlns:a16="http://schemas.microsoft.com/office/drawing/2014/main" val="2760064800"/>
                    </a:ext>
                  </a:extLst>
                </a:gridCol>
                <a:gridCol w="1723483">
                  <a:extLst>
                    <a:ext uri="{9D8B030D-6E8A-4147-A177-3AD203B41FA5}">
                      <a16:colId xmlns:a16="http://schemas.microsoft.com/office/drawing/2014/main" val="198196936"/>
                    </a:ext>
                  </a:extLst>
                </a:gridCol>
                <a:gridCol w="1399032">
                  <a:extLst>
                    <a:ext uri="{9D8B030D-6E8A-4147-A177-3AD203B41FA5}">
                      <a16:colId xmlns:a16="http://schemas.microsoft.com/office/drawing/2014/main" val="985945572"/>
                    </a:ext>
                  </a:extLst>
                </a:gridCol>
                <a:gridCol w="1335024">
                  <a:extLst>
                    <a:ext uri="{9D8B030D-6E8A-4147-A177-3AD203B41FA5}">
                      <a16:colId xmlns:a16="http://schemas.microsoft.com/office/drawing/2014/main" val="977662867"/>
                    </a:ext>
                  </a:extLst>
                </a:gridCol>
                <a:gridCol w="1389888">
                  <a:extLst>
                    <a:ext uri="{9D8B030D-6E8A-4147-A177-3AD203B41FA5}">
                      <a16:colId xmlns:a16="http://schemas.microsoft.com/office/drawing/2014/main" val="3026465609"/>
                    </a:ext>
                  </a:extLst>
                </a:gridCol>
                <a:gridCol w="1472184">
                  <a:extLst>
                    <a:ext uri="{9D8B030D-6E8A-4147-A177-3AD203B41FA5}">
                      <a16:colId xmlns:a16="http://schemas.microsoft.com/office/drawing/2014/main" val="2210508943"/>
                    </a:ext>
                  </a:extLst>
                </a:gridCol>
                <a:gridCol w="1483880">
                  <a:extLst>
                    <a:ext uri="{9D8B030D-6E8A-4147-A177-3AD203B41FA5}">
                      <a16:colId xmlns:a16="http://schemas.microsoft.com/office/drawing/2014/main" val="2347081970"/>
                    </a:ext>
                  </a:extLst>
                </a:gridCol>
              </a:tblGrid>
              <a:tr h="915075">
                <a:tc>
                  <a:txBody>
                    <a:bodyPr/>
                    <a:lstStyle/>
                    <a:p>
                      <a:pPr>
                        <a:buNone/>
                      </a:pPr>
                      <a:r>
                        <a:rPr lang="en-AU" sz="1400">
                          <a:effectLst/>
                        </a:rPr>
                        <a:t>Facility</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Current capacity (No. places) </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Nov 2024 actual</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Feb 2025 actual</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Nov 2025</a:t>
                      </a:r>
                    </a:p>
                    <a:p>
                      <a:pPr>
                        <a:buNone/>
                      </a:pPr>
                      <a:r>
                        <a:rPr lang="en-AU" sz="1400">
                          <a:effectLst/>
                        </a:rPr>
                        <a:t>actual</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April 2026</a:t>
                      </a:r>
                    </a:p>
                  </a:txBody>
                  <a:tcPr marL="50800" marR="50800" marT="50800" marB="50800"/>
                </a:tc>
                <a:tc>
                  <a:txBody>
                    <a:bodyPr/>
                    <a:lstStyle/>
                    <a:p>
                      <a:pPr lvl="0">
                        <a:buNone/>
                      </a:pPr>
                      <a:r>
                        <a:rPr lang="en-AU" sz="1400">
                          <a:effectLst/>
                        </a:rPr>
                        <a:t>June 2026</a:t>
                      </a:r>
                      <a:endParaRPr lang="en-US"/>
                    </a:p>
                  </a:txBody>
                  <a:tcPr marL="50800" marR="50800" marT="50800" marB="50800"/>
                </a:tc>
                <a:extLst>
                  <a:ext uri="{0D108BD9-81ED-4DB2-BD59-A6C34878D82A}">
                    <a16:rowId xmlns:a16="http://schemas.microsoft.com/office/drawing/2014/main" val="4142743931"/>
                  </a:ext>
                </a:extLst>
              </a:tr>
              <a:tr h="380137">
                <a:tc>
                  <a:txBody>
                    <a:bodyPr/>
                    <a:lstStyle/>
                    <a:p>
                      <a:pPr>
                        <a:buNone/>
                      </a:pPr>
                      <a:r>
                        <a:rPr lang="en-AU" sz="1400">
                          <a:effectLst/>
                        </a:rPr>
                        <a:t>Barring Djnang</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22</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63%</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40%</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54%</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52% </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58% </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extLst>
                  <a:ext uri="{0D108BD9-81ED-4DB2-BD59-A6C34878D82A}">
                    <a16:rowId xmlns:a16="http://schemas.microsoft.com/office/drawing/2014/main" val="3756906980"/>
                  </a:ext>
                </a:extLst>
              </a:tr>
              <a:tr h="341693">
                <a:tc>
                  <a:txBody>
                    <a:bodyPr/>
                    <a:lstStyle/>
                    <a:p>
                      <a:pPr>
                        <a:buNone/>
                      </a:pPr>
                      <a:r>
                        <a:rPr lang="en-AU" sz="1400">
                          <a:effectLst/>
                        </a:rPr>
                        <a:t>North St Kilda</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22</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72%</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71%</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77%</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46% </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49% </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extLst>
                  <a:ext uri="{0D108BD9-81ED-4DB2-BD59-A6C34878D82A}">
                    <a16:rowId xmlns:a16="http://schemas.microsoft.com/office/drawing/2014/main" val="1073726231"/>
                  </a:ext>
                </a:extLst>
              </a:tr>
              <a:tr h="359216">
                <a:tc>
                  <a:txBody>
                    <a:bodyPr/>
                    <a:lstStyle/>
                    <a:p>
                      <a:pPr>
                        <a:buNone/>
                      </a:pPr>
                      <a:r>
                        <a:rPr lang="en-AU" sz="1400">
                          <a:effectLst/>
                        </a:rPr>
                        <a:t>Coventry</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60</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69%</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55%</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48%</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37% </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48% </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extLst>
                  <a:ext uri="{0D108BD9-81ED-4DB2-BD59-A6C34878D82A}">
                    <a16:rowId xmlns:a16="http://schemas.microsoft.com/office/drawing/2014/main" val="4014521613"/>
                  </a:ext>
                </a:extLst>
              </a:tr>
              <a:tr h="306648">
                <a:tc>
                  <a:txBody>
                    <a:bodyPr/>
                    <a:lstStyle/>
                    <a:p>
                      <a:pPr>
                        <a:buNone/>
                      </a:pPr>
                      <a:r>
                        <a:rPr lang="en-AU" sz="1400">
                          <a:effectLst/>
                        </a:rPr>
                        <a:t>Clark St</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65</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73%</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48%</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55%</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48% </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48% </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extLst>
                  <a:ext uri="{0D108BD9-81ED-4DB2-BD59-A6C34878D82A}">
                    <a16:rowId xmlns:a16="http://schemas.microsoft.com/office/drawing/2014/main" val="2993611490"/>
                  </a:ext>
                </a:extLst>
              </a:tr>
              <a:tr h="350454">
                <a:tc>
                  <a:txBody>
                    <a:bodyPr/>
                    <a:lstStyle/>
                    <a:p>
                      <a:pPr>
                        <a:buNone/>
                      </a:pPr>
                      <a:r>
                        <a:rPr lang="en-AU" sz="1400">
                          <a:effectLst/>
                        </a:rPr>
                        <a:t>Bubup Nairm</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152</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68%</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66%</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78%</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68% </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tc>
                  <a:txBody>
                    <a:bodyPr/>
                    <a:lstStyle/>
                    <a:p>
                      <a:pPr>
                        <a:buNone/>
                      </a:pPr>
                      <a:r>
                        <a:rPr lang="en-AU" sz="1400">
                          <a:effectLst/>
                        </a:rPr>
                        <a:t>70% </a:t>
                      </a:r>
                      <a:endParaRPr lang="en-AU" sz="1400">
                        <a:effectLst/>
                        <a:latin typeface="Aptos" panose="020B0004020202020204" pitchFamily="34" charset="0"/>
                        <a:ea typeface="Aptos" panose="020B0004020202020204" pitchFamily="34" charset="0"/>
                        <a:cs typeface="Aptos" panose="020B0004020202020204" pitchFamily="34" charset="0"/>
                      </a:endParaRPr>
                    </a:p>
                  </a:txBody>
                  <a:tcPr marL="50800" marR="50800" marT="50800" marB="50800"/>
                </a:tc>
                <a:extLst>
                  <a:ext uri="{0D108BD9-81ED-4DB2-BD59-A6C34878D82A}">
                    <a16:rowId xmlns:a16="http://schemas.microsoft.com/office/drawing/2014/main" val="2385240098"/>
                  </a:ext>
                </a:extLst>
              </a:tr>
            </a:tbl>
          </a:graphicData>
        </a:graphic>
      </p:graphicFrame>
      <p:sp>
        <p:nvSpPr>
          <p:cNvPr id="8" name="TextBox 7">
            <a:extLst>
              <a:ext uri="{FF2B5EF4-FFF2-40B4-BE49-F238E27FC236}">
                <a16:creationId xmlns:a16="http://schemas.microsoft.com/office/drawing/2014/main" id="{7D7E320C-1F7B-44DF-6452-9BB2D7CEA52C}"/>
              </a:ext>
            </a:extLst>
          </p:cNvPr>
          <p:cNvSpPr txBox="1"/>
          <p:nvPr/>
        </p:nvSpPr>
        <p:spPr>
          <a:xfrm>
            <a:off x="505612" y="517532"/>
            <a:ext cx="11485350" cy="670505"/>
          </a:xfrm>
          <a:prstGeom prst="rect">
            <a:avLst/>
          </a:prstGeom>
          <a:noFill/>
        </p:spPr>
        <p:txBody>
          <a:bodyPr wrap="square" lIns="0" tIns="0" rIns="0" bIns="0" rtlCol="0">
            <a:spAutoFit/>
          </a:bodyPr>
          <a:lstStyle/>
          <a:p>
            <a:pPr lvl="0">
              <a:lnSpc>
                <a:spcPts val="6000"/>
              </a:lnSpc>
              <a:defRPr/>
            </a:pPr>
            <a:r>
              <a:rPr lang="en-US" sz="3200" b="1">
                <a:solidFill>
                  <a:srgbClr val="00B5A5"/>
                </a:solidFill>
                <a:latin typeface="Arial" panose="020B0604020202020204" pitchFamily="34" charset="0"/>
                <a:cs typeface="Arial" panose="020B0604020202020204" pitchFamily="34" charset="0"/>
              </a:rPr>
              <a:t>Port Phillip Childcare Network - </a:t>
            </a:r>
            <a:r>
              <a:rPr kumimoji="0" lang="en-US" sz="3200" b="1" i="0" u="none" strike="noStrike" kern="1200" cap="none" spc="0" normalizeH="0" baseline="0" noProof="0">
                <a:ln>
                  <a:noFill/>
                </a:ln>
                <a:solidFill>
                  <a:srgbClr val="00B5A5"/>
                </a:solidFill>
                <a:effectLst/>
                <a:uLnTx/>
                <a:uFillTx/>
                <a:latin typeface="Arial" panose="020B0604020202020204" pitchFamily="34" charset="0"/>
                <a:ea typeface="+mn-ea"/>
                <a:cs typeface="Arial" panose="020B0604020202020204" pitchFamily="34" charset="0"/>
              </a:rPr>
              <a:t>Council’s Involvement</a:t>
            </a:r>
            <a:endParaRPr kumimoji="0" lang="en-AU" sz="3200" b="1" i="0" u="none" strike="noStrike" kern="1200" cap="none" spc="0" normalizeH="0" baseline="0" noProof="0">
              <a:ln>
                <a:noFill/>
              </a:ln>
              <a:solidFill>
                <a:srgbClr val="00B5A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26216128"/>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9C5CF-0572-7C81-51DC-31AE6E42C87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888CAC5-0A56-2FBE-684A-A0F2275CF25C}"/>
              </a:ext>
            </a:extLst>
          </p:cNvPr>
          <p:cNvSpPr txBox="1"/>
          <p:nvPr/>
        </p:nvSpPr>
        <p:spPr>
          <a:xfrm>
            <a:off x="505612" y="517532"/>
            <a:ext cx="11485350" cy="670505"/>
          </a:xfrm>
          <a:prstGeom prst="rect">
            <a:avLst/>
          </a:prstGeom>
          <a:noFill/>
        </p:spPr>
        <p:txBody>
          <a:bodyPr wrap="square" lIns="0" tIns="0" rIns="0" bIns="0" rtlCol="0">
            <a:spAutoFit/>
          </a:bodyPr>
          <a:lstStyle/>
          <a:p>
            <a:pPr lvl="0">
              <a:lnSpc>
                <a:spcPts val="6000"/>
              </a:lnSpc>
              <a:defRPr/>
            </a:pPr>
            <a:r>
              <a:rPr kumimoji="0" lang="en-US" sz="3200" b="1" i="0" u="none" strike="noStrike" kern="1200" cap="none" spc="0" normalizeH="0" baseline="0" noProof="0">
                <a:ln>
                  <a:noFill/>
                </a:ln>
                <a:solidFill>
                  <a:srgbClr val="00B5A5"/>
                </a:solidFill>
                <a:effectLst/>
                <a:uLnTx/>
                <a:uFillTx/>
                <a:latin typeface="Arial" panose="020B0604020202020204" pitchFamily="34" charset="0"/>
                <a:ea typeface="+mn-ea"/>
                <a:cs typeface="Arial" panose="020B0604020202020204" pitchFamily="34" charset="0"/>
              </a:rPr>
              <a:t>What is </a:t>
            </a:r>
            <a:r>
              <a:rPr lang="en-US" sz="3200" b="1">
                <a:solidFill>
                  <a:srgbClr val="00B5A5"/>
                </a:solidFill>
                <a:latin typeface="Arial" panose="020B0604020202020204" pitchFamily="34" charset="0"/>
                <a:cs typeface="Arial" panose="020B0604020202020204" pitchFamily="34" charset="0"/>
              </a:rPr>
              <a:t>Council doing to improve performance?</a:t>
            </a:r>
            <a:endParaRPr kumimoji="0" lang="en-AU" sz="3200" b="1" i="0" u="none" strike="noStrike" kern="1200" cap="none" spc="0" normalizeH="0" baseline="0" noProof="0">
              <a:ln>
                <a:noFill/>
              </a:ln>
              <a:solidFill>
                <a:srgbClr val="00B5A5"/>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D035A167-F5EC-6F80-7897-32FA1D6F46B0}"/>
              </a:ext>
            </a:extLst>
          </p:cNvPr>
          <p:cNvSpPr txBox="1"/>
          <p:nvPr/>
        </p:nvSpPr>
        <p:spPr>
          <a:xfrm>
            <a:off x="505612" y="1749734"/>
            <a:ext cx="11070303" cy="3847207"/>
          </a:xfrm>
          <a:prstGeom prst="rect">
            <a:avLst/>
          </a:prstGeom>
          <a:noFill/>
        </p:spPr>
        <p:txBody>
          <a:bodyPr wrap="square" lIns="0" tIns="0" rIns="0" bIns="0" numCol="1" spcCol="360000" rtlCol="0">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lang="en-AU" sz="2000">
                <a:cs typeface="Arial"/>
              </a:rPr>
              <a:t>Council is implementing a range of actions to improve service performance and sustainability of its childcare services. </a:t>
            </a:r>
          </a:p>
          <a:p>
            <a:pPr marL="0" marR="0" lvl="0" indent="0" algn="l" defTabSz="914400" rtl="0" eaLnBrk="1" fontAlgn="auto" latinLnBrk="0" hangingPunct="1">
              <a:lnSpc>
                <a:spcPct val="100000"/>
              </a:lnSpc>
              <a:spcBef>
                <a:spcPts val="0"/>
              </a:spcBef>
              <a:spcAft>
                <a:spcPts val="1800"/>
              </a:spcAft>
              <a:buClrTx/>
              <a:buSzTx/>
              <a:buFontTx/>
              <a:buNone/>
              <a:tabLst/>
              <a:defRPr/>
            </a:pPr>
            <a:r>
              <a:rPr lang="en-AU" sz="2000">
                <a:cs typeface="Arial"/>
              </a:rPr>
              <a:t>This includes:</a:t>
            </a:r>
          </a:p>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AU" sz="2000">
                <a:cs typeface="Arial"/>
              </a:rPr>
              <a:t>strengthening service leadership and governance; </a:t>
            </a:r>
          </a:p>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AU" sz="2000">
                <a:cs typeface="Arial"/>
              </a:rPr>
              <a:t>undertaking independent operational and compliance reviews; </a:t>
            </a:r>
          </a:p>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AU" sz="2000">
                <a:cs typeface="Arial"/>
              </a:rPr>
              <a:t>delivering workforce training focused on improving quality and safety; </a:t>
            </a:r>
          </a:p>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AU" sz="2000">
                <a:cs typeface="Arial"/>
              </a:rPr>
              <a:t>implementing marketing and engagement initiatives, and  </a:t>
            </a:r>
          </a:p>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AU" sz="2000">
                <a:cs typeface="Arial"/>
              </a:rPr>
              <a:t>reviewing enrolment systems.</a:t>
            </a:r>
          </a:p>
        </p:txBody>
      </p:sp>
      <p:sp>
        <p:nvSpPr>
          <p:cNvPr id="5" name="Footer Placeholder 4">
            <a:extLst>
              <a:ext uri="{FF2B5EF4-FFF2-40B4-BE49-F238E27FC236}">
                <a16:creationId xmlns:a16="http://schemas.microsoft.com/office/drawing/2014/main" id="{AB9A2790-EA54-9F22-1EFC-44B5807256AA}"/>
              </a:ext>
            </a:extLst>
          </p:cNvPr>
          <p:cNvSpPr>
            <a:spLocks noGrp="1"/>
          </p:cNvSpPr>
          <p:nvPr>
            <p:ph type="ftr" sz="quarter" idx="3"/>
          </p:nvPr>
        </p:nvSpPr>
        <p:spPr>
          <a:xfrm>
            <a:off x="156881" y="0"/>
            <a:ext cx="4875561" cy="300507"/>
          </a:xfrm>
        </p:spPr>
        <p:txBody>
          <a:bodyPr/>
          <a:lstStyle/>
          <a:p>
            <a:pPr lvl="0"/>
            <a:r>
              <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rPr>
              <a:t>City of Port Phillip </a:t>
            </a:r>
            <a:r>
              <a:rPr lang="en-AU">
                <a:solidFill>
                  <a:srgbClr val="44546A">
                    <a:lumMod val="75000"/>
                  </a:srgbClr>
                </a:solidFill>
              </a:rPr>
              <a:t>Proposed Changes - Coventry and North St Kilda Children’s Centres</a:t>
            </a:r>
            <a:endParaRPr kumimoji="0" lang="en-AU" sz="900" b="0" i="0" u="none" strike="noStrike" kern="1200" cap="none" spc="0" normalizeH="0" baseline="0" noProof="0">
              <a:ln>
                <a:noFill/>
              </a:ln>
              <a:solidFill>
                <a:srgbClr val="44546A">
                  <a:lumMod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47734026"/>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P_PPT_Template_widescreen_INT_2022.potx" id="{AD7A34B2-9DA5-4B2E-8001-0B7517C9D631}" vid="{A868F38A-697E-4459-86DC-32E3FAF3851B}"/>
    </a:ext>
  </a:extLst>
</a:theme>
</file>

<file path=ppt/theme/theme2.xml><?xml version="1.0" encoding="utf-8"?>
<a:theme xmlns:a="http://schemas.openxmlformats.org/drawingml/2006/main" name="Presentation page">
  <a:themeElements>
    <a:clrScheme name="CoPP 2022">
      <a:dk1>
        <a:sysClr val="windowText" lastClr="000000"/>
      </a:dk1>
      <a:lt1>
        <a:sysClr val="window" lastClr="FFFFFF"/>
      </a:lt1>
      <a:dk2>
        <a:srgbClr val="44546A"/>
      </a:dk2>
      <a:lt2>
        <a:srgbClr val="E7E6E6"/>
      </a:lt2>
      <a:accent1>
        <a:srgbClr val="00B5A5"/>
      </a:accent1>
      <a:accent2>
        <a:srgbClr val="009FDF"/>
      </a:accent2>
      <a:accent3>
        <a:srgbClr val="ED145B"/>
      </a:accent3>
      <a:accent4>
        <a:srgbClr val="F58220"/>
      </a:accent4>
      <a:accent5>
        <a:srgbClr val="958A7A"/>
      </a:accent5>
      <a:accent6>
        <a:srgbClr val="272420"/>
      </a:accent6>
      <a:hlink>
        <a:srgbClr val="00595F"/>
      </a:hlink>
      <a:folHlink>
        <a:srgbClr val="193C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P_PPT_Template_widescreen_INT_2022.potx" id="{AD7A34B2-9DA5-4B2E-8001-0B7517C9D631}" vid="{7E17B98A-CAB0-4A44-9812-C7B20B431590}"/>
    </a:ext>
  </a:extLst>
</a:theme>
</file>

<file path=ppt/theme/theme3.xml><?xml version="1.0" encoding="utf-8"?>
<a:theme xmlns:a="http://schemas.openxmlformats.org/drawingml/2006/main" name="Last page">
  <a:themeElements>
    <a:clrScheme name="CoPP 2022">
      <a:dk1>
        <a:sysClr val="windowText" lastClr="000000"/>
      </a:dk1>
      <a:lt1>
        <a:sysClr val="window" lastClr="FFFFFF"/>
      </a:lt1>
      <a:dk2>
        <a:srgbClr val="44546A"/>
      </a:dk2>
      <a:lt2>
        <a:srgbClr val="E7E6E6"/>
      </a:lt2>
      <a:accent1>
        <a:srgbClr val="00B5A5"/>
      </a:accent1>
      <a:accent2>
        <a:srgbClr val="009FDF"/>
      </a:accent2>
      <a:accent3>
        <a:srgbClr val="ED145B"/>
      </a:accent3>
      <a:accent4>
        <a:srgbClr val="F58220"/>
      </a:accent4>
      <a:accent5>
        <a:srgbClr val="958A7A"/>
      </a:accent5>
      <a:accent6>
        <a:srgbClr val="272420"/>
      </a:accent6>
      <a:hlink>
        <a:srgbClr val="00595F"/>
      </a:hlink>
      <a:folHlink>
        <a:srgbClr val="193C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P_PPT_Template_widescreen_INT_2022.potx" id="{AD7A34B2-9DA5-4B2E-8001-0B7517C9D631}" vid="{74AA308E-E601-48B7-88A3-C72FEDAB0D5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7F6686B6E9D234AB0EFB00EB6292502" ma:contentTypeVersion="3" ma:contentTypeDescription="Create a new document." ma:contentTypeScope="" ma:versionID="7eebad18827aaad4ccec2bf0700d0523">
  <xsd:schema xmlns:xsd="http://www.w3.org/2001/XMLSchema" xmlns:xs="http://www.w3.org/2001/XMLSchema" xmlns:p="http://schemas.microsoft.com/office/2006/metadata/properties" xmlns:ns2="f81ee34c-c9a0-4388-95f4-3a04e988bf01" targetNamespace="http://schemas.microsoft.com/office/2006/metadata/properties" ma:root="true" ma:fieldsID="13212ee6623015bc5ac78ab67c2757cf" ns2:_="">
    <xsd:import namespace="f81ee34c-c9a0-4388-95f4-3a04e988bf01"/>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1ee34c-c9a0-4388-95f4-3a04e988bf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4567D2-C324-4EE9-BD1A-6E1EE2732BFF}">
  <ds:schemaRefs>
    <ds:schemaRef ds:uri="f81ee34c-c9a0-4388-95f4-3a04e988bf0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1004392-7A17-4348-84D6-13DC725F63A3}">
  <ds:schemaRefs>
    <ds:schemaRef ds:uri="http://schemas.microsoft.com/office/2006/metadata/properties"/>
    <ds:schemaRef ds:uri="http://www.w3.org/XML/1998/namespace"/>
    <ds:schemaRef ds:uri="http://schemas.microsoft.com/office/2006/documentManagement/types"/>
    <ds:schemaRef ds:uri="http://purl.org/dc/terms/"/>
    <ds:schemaRef ds:uri="http://purl.org/dc/elements/1.1/"/>
    <ds:schemaRef ds:uri="http://schemas.openxmlformats.org/package/2006/metadata/core-properties"/>
    <ds:schemaRef ds:uri="http://schemas.microsoft.com/office/infopath/2007/PartnerControls"/>
    <ds:schemaRef ds:uri="f81ee34c-c9a0-4388-95f4-3a04e988bf01"/>
    <ds:schemaRef ds:uri="http://purl.org/dc/dcmitype/"/>
  </ds:schemaRefs>
</ds:datastoreItem>
</file>

<file path=customXml/itemProps3.xml><?xml version="1.0" encoding="utf-8"?>
<ds:datastoreItem xmlns:ds="http://schemas.openxmlformats.org/officeDocument/2006/customXml" ds:itemID="{D0AC67FB-77BE-4A7F-8F42-E34D9D1F6D0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2512</Words>
  <Application>Microsoft Office PowerPoint</Application>
  <PresentationFormat>Widescreen</PresentationFormat>
  <Paragraphs>272</Paragraphs>
  <Slides>25</Slides>
  <Notes>19</Notes>
  <HiddenSlides>0</HiddenSlides>
  <MMClips>0</MMClips>
  <ScaleCrop>false</ScaleCrop>
  <HeadingPairs>
    <vt:vector size="4" baseType="variant">
      <vt:variant>
        <vt:lpstr>Theme</vt:lpstr>
      </vt:variant>
      <vt:variant>
        <vt:i4>3</vt:i4>
      </vt:variant>
      <vt:variant>
        <vt:lpstr>Slide Titles</vt:lpstr>
      </vt:variant>
      <vt:variant>
        <vt:i4>25</vt:i4>
      </vt:variant>
    </vt:vector>
  </HeadingPairs>
  <TitlesOfParts>
    <vt:vector size="28" baseType="lpstr">
      <vt:lpstr>1_Custom Design</vt:lpstr>
      <vt:lpstr>Presentation page</vt:lpstr>
      <vt:lpstr>Last page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City of Port Phillip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Mark Patterson</dc:creator>
  <cp:lastModifiedBy>Mark Patterson</cp:lastModifiedBy>
  <cp:revision>2</cp:revision>
  <cp:lastPrinted>2026-08-11T02:32:53Z</cp:lastPrinted>
  <dcterms:created xsi:type="dcterms:W3CDTF">2026-07-09T22:10:14Z</dcterms:created>
  <dcterms:modified xsi:type="dcterms:W3CDTF">2026-08-18T06:47:25Z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0x010100C7F6686B6E9D234AB0EFB00EB6292502</vt:lpwstr>
  </property>
</Properties>
</file>