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39E8F40F" w14:textId="0E8F2B36" w:rsidR="00FD106D" w:rsidRPr="00114480" w:rsidRDefault="00021299" w:rsidP="00FD106D">
      <w:pPr>
        <w:pStyle w:val="NormalBullets"/>
        <w:numPr>
          <w:ilvl w:val="0"/>
          <w:numId w:val="0"/>
        </w:numPr>
      </w:pPr>
      <w:r w:rsidRPr="00114480">
        <w:rPr>
          <w:noProof/>
        </w:rPr>
        <w:drawing>
          <wp:anchor distT="0" distB="0" distL="114300" distR="114300" simplePos="0" relativeHeight="251719680" behindDoc="1" locked="0" layoutInCell="1" allowOverlap="1" wp14:anchorId="31FFF664" wp14:editId="3BDF6C98">
            <wp:simplePos x="0" y="0"/>
            <wp:positionH relativeFrom="page">
              <wp:align>right</wp:align>
            </wp:positionH>
            <wp:positionV relativeFrom="paragraph">
              <wp:posOffset>-1618464</wp:posOffset>
            </wp:positionV>
            <wp:extent cx="7556767" cy="7127129"/>
            <wp:effectExtent l="0" t="0" r="6350" b="0"/>
            <wp:wrapNone/>
            <wp:docPr id="226367278" name="Picture 226367278" descr="P1#y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PP_Pre-budget-submission_0820_LAYOUT.png"/>
                    <pic:cNvPicPr/>
                  </pic:nvPicPr>
                  <pic:blipFill>
                    <a:blip r:embed="rId11" cstate="screen">
                      <a:extLst>
                        <a:ext uri="{28A0092B-C50C-407E-A947-70E740481C1C}">
                          <a14:useLocalDpi xmlns:a14="http://schemas.microsoft.com/office/drawing/2010/main"/>
                        </a:ext>
                      </a:extLst>
                    </a:blip>
                    <a:stretch>
                      <a:fillRect/>
                    </a:stretch>
                  </pic:blipFill>
                  <pic:spPr>
                    <a:xfrm>
                      <a:off x="0" y="0"/>
                      <a:ext cx="7556767" cy="7127129"/>
                    </a:xfrm>
                    <a:prstGeom prst="rect">
                      <a:avLst/>
                    </a:prstGeom>
                  </pic:spPr>
                </pic:pic>
              </a:graphicData>
            </a:graphic>
            <wp14:sizeRelH relativeFrom="margin">
              <wp14:pctWidth>0</wp14:pctWidth>
            </wp14:sizeRelH>
            <wp14:sizeRelV relativeFrom="margin">
              <wp14:pctHeight>0</wp14:pctHeight>
            </wp14:sizeRelV>
          </wp:anchor>
        </w:drawing>
      </w:r>
      <w:r w:rsidR="00FD106D" w:rsidRPr="00114480">
        <w:t xml:space="preserve"> </w:t>
      </w:r>
    </w:p>
    <w:p w14:paraId="7A811840" w14:textId="78583DE1" w:rsidR="00FD106D" w:rsidRPr="00114480" w:rsidRDefault="00FD106D" w:rsidP="00FD106D">
      <w:pPr>
        <w:rPr>
          <w:rFonts w:ascii="Akrobat Bold" w:hAnsi="Akrobat Bold"/>
          <w:bCs/>
          <w:color w:val="FFFFFF" w:themeColor="background1"/>
          <w:sz w:val="80"/>
          <w:szCs w:val="80"/>
        </w:rPr>
      </w:pPr>
      <w:r w:rsidRPr="00114480">
        <w:rPr>
          <w:rFonts w:ascii="Akrobat Bold" w:hAnsi="Akrobat Bold"/>
          <w:bCs/>
          <w:color w:val="FFFFFF" w:themeColor="background1"/>
          <w:sz w:val="80"/>
          <w:szCs w:val="80"/>
        </w:rPr>
        <w:t>St Kilda S</w:t>
      </w:r>
      <w:r w:rsidR="003839F4" w:rsidRPr="00114480">
        <w:rPr>
          <w:rFonts w:ascii="Akrobat Bold" w:hAnsi="Akrobat Bold"/>
          <w:bCs/>
          <w:color w:val="FFFFFF" w:themeColor="background1"/>
          <w:sz w:val="80"/>
          <w:szCs w:val="80"/>
        </w:rPr>
        <w:t>trategic Plan</w:t>
      </w:r>
    </w:p>
    <w:p w14:paraId="38E7C049" w14:textId="392DABFA" w:rsidR="00FD106D" w:rsidRPr="00114480" w:rsidRDefault="00FD106D" w:rsidP="00FD106D">
      <w:pPr>
        <w:rPr>
          <w:rFonts w:ascii="Akrobat Bold" w:hAnsi="Akrobat Bold"/>
          <w:bCs/>
          <w:color w:val="FFFFFF" w:themeColor="background1"/>
          <w:sz w:val="80"/>
          <w:szCs w:val="80"/>
        </w:rPr>
      </w:pPr>
      <w:r w:rsidRPr="00114480">
        <w:rPr>
          <w:rFonts w:ascii="Akrobat Bold" w:hAnsi="Akrobat Bold"/>
          <w:bCs/>
          <w:color w:val="FFFFFF" w:themeColor="background1"/>
          <w:sz w:val="80"/>
          <w:szCs w:val="80"/>
        </w:rPr>
        <w:t xml:space="preserve">Volume </w:t>
      </w:r>
      <w:r w:rsidR="003839F4" w:rsidRPr="00114480">
        <w:rPr>
          <w:rFonts w:ascii="Akrobat Bold" w:hAnsi="Akrobat Bold"/>
          <w:bCs/>
          <w:color w:val="FFFFFF" w:themeColor="background1"/>
          <w:sz w:val="80"/>
          <w:szCs w:val="80"/>
        </w:rPr>
        <w:t>2 – Background report</w:t>
      </w:r>
    </w:p>
    <w:p w14:paraId="2DC88C62" w14:textId="1BC340AC" w:rsidR="00FD106D" w:rsidRPr="00114480" w:rsidRDefault="008F0500" w:rsidP="00FD106D">
      <w:pPr>
        <w:pStyle w:val="Subtitle"/>
        <w:rPr>
          <w:color w:val="FFFFFF" w:themeColor="background1"/>
        </w:rPr>
      </w:pPr>
      <w:r w:rsidRPr="00114480">
        <w:rPr>
          <w:color w:val="FFFFFF" w:themeColor="background1"/>
        </w:rPr>
        <w:t xml:space="preserve">December </w:t>
      </w:r>
      <w:r w:rsidR="00FD106D" w:rsidRPr="00114480">
        <w:rPr>
          <w:color w:val="FFFFFF" w:themeColor="background1"/>
        </w:rPr>
        <w:t>2021</w:t>
      </w:r>
    </w:p>
    <w:p w14:paraId="03FF1110" w14:textId="419F1255" w:rsidR="00CF0BD5" w:rsidRPr="00114480" w:rsidRDefault="00492151" w:rsidP="000242DA">
      <w:pPr>
        <w:tabs>
          <w:tab w:val="clear" w:pos="-3060"/>
          <w:tab w:val="clear" w:pos="-2340"/>
          <w:tab w:val="clear" w:pos="6300"/>
          <w:tab w:val="right" w:pos="8931"/>
        </w:tabs>
        <w:suppressAutoHyphens w:val="0"/>
        <w:rPr>
          <w:rFonts w:eastAsia="Calibri"/>
          <w:vanish/>
          <w:color w:val="auto"/>
          <w:szCs w:val="24"/>
          <w:lang w:eastAsia="en-US"/>
        </w:rPr>
      </w:pPr>
      <w:bookmarkStart w:id="0" w:name="_Hlk27726480"/>
      <w:r w:rsidRPr="00114480">
        <w:rPr>
          <w:rFonts w:eastAsia="Calibri"/>
          <w:vanish/>
          <w:color w:val="auto"/>
          <w:szCs w:val="24"/>
          <w:lang w:eastAsia="en-US"/>
        </w:rPr>
        <w:br w:type="page"/>
      </w:r>
      <w:bookmarkEnd w:id="0"/>
    </w:p>
    <w:sdt>
      <w:sdtPr>
        <w:rPr>
          <w:rFonts w:eastAsia="Times New Roman"/>
          <w:b w:val="0"/>
          <w:bCs w:val="0"/>
          <w:color w:val="000000" w:themeColor="text1"/>
          <w:kern w:val="0"/>
          <w:sz w:val="22"/>
          <w:szCs w:val="22"/>
        </w:rPr>
        <w:id w:val="-89550371"/>
        <w:docPartObj>
          <w:docPartGallery w:val="Table of Contents"/>
          <w:docPartUnique/>
        </w:docPartObj>
      </w:sdtPr>
      <w:sdtEndPr/>
      <w:sdtContent>
        <w:p w14:paraId="2CB7980C" w14:textId="77777777" w:rsidR="006B4FCC" w:rsidRPr="00114480" w:rsidRDefault="006B4FCC">
          <w:pPr>
            <w:pStyle w:val="TOCHeading"/>
            <w:rPr>
              <w:rFonts w:eastAsia="Times New Roman"/>
              <w:b w:val="0"/>
              <w:bCs w:val="0"/>
              <w:color w:val="000000" w:themeColor="text1"/>
              <w:kern w:val="0"/>
              <w:sz w:val="22"/>
              <w:szCs w:val="22"/>
            </w:rPr>
          </w:pPr>
        </w:p>
        <w:p w14:paraId="2B915A64" w14:textId="77777777" w:rsidR="006B4FCC" w:rsidRPr="00114480" w:rsidRDefault="006B4FCC">
          <w:pPr>
            <w:tabs>
              <w:tab w:val="clear" w:pos="-3060"/>
              <w:tab w:val="clear" w:pos="-2340"/>
              <w:tab w:val="clear" w:pos="6300"/>
            </w:tabs>
            <w:suppressAutoHyphens w:val="0"/>
            <w:spacing w:after="160" w:line="259" w:lineRule="auto"/>
          </w:pPr>
          <w:r w:rsidRPr="00114480">
            <w:rPr>
              <w:b/>
              <w:bCs/>
            </w:rPr>
            <w:br w:type="page"/>
          </w:r>
        </w:p>
        <w:p w14:paraId="31846ABD" w14:textId="1A50DF40" w:rsidR="00B5337D" w:rsidRPr="00114480" w:rsidRDefault="00B5337D">
          <w:pPr>
            <w:pStyle w:val="TOCHeading"/>
          </w:pPr>
          <w:bookmarkStart w:id="1" w:name="_Toc87946238"/>
          <w:r w:rsidRPr="00114480">
            <w:lastRenderedPageBreak/>
            <w:t>Table of Contents</w:t>
          </w:r>
          <w:bookmarkEnd w:id="1"/>
        </w:p>
        <w:p w14:paraId="590AA3D0" w14:textId="4C8FC14E" w:rsidR="0094725E" w:rsidRDefault="00B5337D">
          <w:pPr>
            <w:pStyle w:val="TOC2"/>
            <w:rPr>
              <w:rFonts w:asciiTheme="minorHAnsi" w:eastAsiaTheme="minorEastAsia" w:hAnsiTheme="minorHAnsi" w:cstheme="minorBidi"/>
              <w:color w:val="auto"/>
            </w:rPr>
          </w:pPr>
          <w:r w:rsidRPr="00114480">
            <w:fldChar w:fldCharType="begin"/>
          </w:r>
          <w:r w:rsidRPr="00114480">
            <w:instrText xml:space="preserve"> TOC \o "1-3" \h \z \u </w:instrText>
          </w:r>
          <w:r w:rsidRPr="00114480">
            <w:fldChar w:fldCharType="separate"/>
          </w:r>
          <w:hyperlink w:anchor="_Toc87946238" w:history="1">
            <w:r w:rsidR="0094725E" w:rsidRPr="00764140">
              <w:rPr>
                <w:rStyle w:val="Hyperlink"/>
              </w:rPr>
              <w:t>Table of Contents</w:t>
            </w:r>
            <w:r w:rsidR="0094725E">
              <w:rPr>
                <w:webHidden/>
              </w:rPr>
              <w:tab/>
            </w:r>
            <w:r w:rsidR="0094725E">
              <w:rPr>
                <w:webHidden/>
              </w:rPr>
              <w:fldChar w:fldCharType="begin"/>
            </w:r>
            <w:r w:rsidR="0094725E">
              <w:rPr>
                <w:webHidden/>
              </w:rPr>
              <w:instrText xml:space="preserve"> PAGEREF _Toc87946238 \h </w:instrText>
            </w:r>
            <w:r w:rsidR="0094725E">
              <w:rPr>
                <w:webHidden/>
              </w:rPr>
            </w:r>
            <w:r w:rsidR="0094725E">
              <w:rPr>
                <w:webHidden/>
              </w:rPr>
              <w:fldChar w:fldCharType="separate"/>
            </w:r>
            <w:r w:rsidR="00360F0A">
              <w:rPr>
                <w:webHidden/>
              </w:rPr>
              <w:t>2</w:t>
            </w:r>
            <w:r w:rsidR="0094725E">
              <w:rPr>
                <w:webHidden/>
              </w:rPr>
              <w:fldChar w:fldCharType="end"/>
            </w:r>
          </w:hyperlink>
        </w:p>
        <w:p w14:paraId="083B4339" w14:textId="3E6DA296" w:rsidR="0094725E" w:rsidRDefault="00EC7897">
          <w:pPr>
            <w:pStyle w:val="TOC1"/>
            <w:rPr>
              <w:rFonts w:asciiTheme="minorHAnsi" w:eastAsiaTheme="minorEastAsia" w:hAnsiTheme="minorHAnsi" w:cstheme="minorBidi"/>
              <w:color w:val="auto"/>
            </w:rPr>
          </w:pPr>
          <w:hyperlink w:anchor="_Toc87946239" w:history="1">
            <w:r w:rsidR="0094725E" w:rsidRPr="00764140">
              <w:rPr>
                <w:rStyle w:val="Hyperlink"/>
              </w:rPr>
              <w:t>Introduction</w:t>
            </w:r>
            <w:r w:rsidR="0094725E">
              <w:rPr>
                <w:webHidden/>
              </w:rPr>
              <w:tab/>
            </w:r>
            <w:r w:rsidR="0094725E">
              <w:rPr>
                <w:webHidden/>
              </w:rPr>
              <w:fldChar w:fldCharType="begin"/>
            </w:r>
            <w:r w:rsidR="0094725E">
              <w:rPr>
                <w:webHidden/>
              </w:rPr>
              <w:instrText xml:space="preserve"> PAGEREF _Toc87946239 \h </w:instrText>
            </w:r>
            <w:r w:rsidR="0094725E">
              <w:rPr>
                <w:webHidden/>
              </w:rPr>
            </w:r>
            <w:r w:rsidR="0094725E">
              <w:rPr>
                <w:webHidden/>
              </w:rPr>
              <w:fldChar w:fldCharType="separate"/>
            </w:r>
            <w:r w:rsidR="00360F0A">
              <w:rPr>
                <w:webHidden/>
              </w:rPr>
              <w:t>9</w:t>
            </w:r>
            <w:r w:rsidR="0094725E">
              <w:rPr>
                <w:webHidden/>
              </w:rPr>
              <w:fldChar w:fldCharType="end"/>
            </w:r>
          </w:hyperlink>
        </w:p>
        <w:p w14:paraId="648EA152" w14:textId="09E12FDD" w:rsidR="0094725E" w:rsidRDefault="00EC7897">
          <w:pPr>
            <w:pStyle w:val="TOC2"/>
            <w:rPr>
              <w:rFonts w:asciiTheme="minorHAnsi" w:eastAsiaTheme="minorEastAsia" w:hAnsiTheme="minorHAnsi" w:cstheme="minorBidi"/>
              <w:color w:val="auto"/>
            </w:rPr>
          </w:pPr>
          <w:hyperlink w:anchor="_Toc87946240" w:history="1">
            <w:r w:rsidR="0094725E" w:rsidRPr="00764140">
              <w:rPr>
                <w:rStyle w:val="Hyperlink"/>
              </w:rPr>
              <w:t>St Kilda &amp; the St Kilda study area</w:t>
            </w:r>
            <w:r w:rsidR="0094725E">
              <w:rPr>
                <w:webHidden/>
              </w:rPr>
              <w:tab/>
            </w:r>
            <w:r w:rsidR="0094725E">
              <w:rPr>
                <w:webHidden/>
              </w:rPr>
              <w:fldChar w:fldCharType="begin"/>
            </w:r>
            <w:r w:rsidR="0094725E">
              <w:rPr>
                <w:webHidden/>
              </w:rPr>
              <w:instrText xml:space="preserve"> PAGEREF _Toc87946240 \h </w:instrText>
            </w:r>
            <w:r w:rsidR="0094725E">
              <w:rPr>
                <w:webHidden/>
              </w:rPr>
            </w:r>
            <w:r w:rsidR="0094725E">
              <w:rPr>
                <w:webHidden/>
              </w:rPr>
              <w:fldChar w:fldCharType="separate"/>
            </w:r>
            <w:r w:rsidR="00360F0A">
              <w:rPr>
                <w:webHidden/>
              </w:rPr>
              <w:t>9</w:t>
            </w:r>
            <w:r w:rsidR="0094725E">
              <w:rPr>
                <w:webHidden/>
              </w:rPr>
              <w:fldChar w:fldCharType="end"/>
            </w:r>
          </w:hyperlink>
        </w:p>
        <w:p w14:paraId="4ECFA8CB" w14:textId="5930ABB4" w:rsidR="0094725E" w:rsidRDefault="00EC7897">
          <w:pPr>
            <w:pStyle w:val="TOC2"/>
            <w:rPr>
              <w:rFonts w:asciiTheme="minorHAnsi" w:eastAsiaTheme="minorEastAsia" w:hAnsiTheme="minorHAnsi" w:cstheme="minorBidi"/>
              <w:color w:val="auto"/>
            </w:rPr>
          </w:pPr>
          <w:hyperlink w:anchor="_Toc87946241" w:history="1">
            <w:r w:rsidR="0094725E" w:rsidRPr="00764140">
              <w:rPr>
                <w:rStyle w:val="Hyperlink"/>
              </w:rPr>
              <w:t>Purpose of this report</w:t>
            </w:r>
            <w:r w:rsidR="0094725E">
              <w:rPr>
                <w:webHidden/>
              </w:rPr>
              <w:tab/>
            </w:r>
            <w:r w:rsidR="0094725E">
              <w:rPr>
                <w:webHidden/>
              </w:rPr>
              <w:fldChar w:fldCharType="begin"/>
            </w:r>
            <w:r w:rsidR="0094725E">
              <w:rPr>
                <w:webHidden/>
              </w:rPr>
              <w:instrText xml:space="preserve"> PAGEREF _Toc87946241 \h </w:instrText>
            </w:r>
            <w:r w:rsidR="0094725E">
              <w:rPr>
                <w:webHidden/>
              </w:rPr>
            </w:r>
            <w:r w:rsidR="0094725E">
              <w:rPr>
                <w:webHidden/>
              </w:rPr>
              <w:fldChar w:fldCharType="separate"/>
            </w:r>
            <w:r w:rsidR="00360F0A">
              <w:rPr>
                <w:webHidden/>
              </w:rPr>
              <w:t>11</w:t>
            </w:r>
            <w:r w:rsidR="0094725E">
              <w:rPr>
                <w:webHidden/>
              </w:rPr>
              <w:fldChar w:fldCharType="end"/>
            </w:r>
          </w:hyperlink>
        </w:p>
        <w:p w14:paraId="0F8B6411" w14:textId="6C0416B9" w:rsidR="0094725E" w:rsidRDefault="00EC7897">
          <w:pPr>
            <w:pStyle w:val="TOC2"/>
            <w:rPr>
              <w:rFonts w:asciiTheme="minorHAnsi" w:eastAsiaTheme="minorEastAsia" w:hAnsiTheme="minorHAnsi" w:cstheme="minorBidi"/>
              <w:color w:val="auto"/>
            </w:rPr>
          </w:pPr>
          <w:hyperlink w:anchor="_Toc87946242" w:history="1">
            <w:r w:rsidR="0094725E" w:rsidRPr="00764140">
              <w:rPr>
                <w:rStyle w:val="Hyperlink"/>
              </w:rPr>
              <w:t>Limitations</w:t>
            </w:r>
            <w:r w:rsidR="0094725E">
              <w:rPr>
                <w:webHidden/>
              </w:rPr>
              <w:tab/>
            </w:r>
            <w:r w:rsidR="0094725E">
              <w:rPr>
                <w:webHidden/>
              </w:rPr>
              <w:fldChar w:fldCharType="begin"/>
            </w:r>
            <w:r w:rsidR="0094725E">
              <w:rPr>
                <w:webHidden/>
              </w:rPr>
              <w:instrText xml:space="preserve"> PAGEREF _Toc87946242 \h </w:instrText>
            </w:r>
            <w:r w:rsidR="0094725E">
              <w:rPr>
                <w:webHidden/>
              </w:rPr>
            </w:r>
            <w:r w:rsidR="0094725E">
              <w:rPr>
                <w:webHidden/>
              </w:rPr>
              <w:fldChar w:fldCharType="separate"/>
            </w:r>
            <w:r w:rsidR="00360F0A">
              <w:rPr>
                <w:webHidden/>
              </w:rPr>
              <w:t>11</w:t>
            </w:r>
            <w:r w:rsidR="0094725E">
              <w:rPr>
                <w:webHidden/>
              </w:rPr>
              <w:fldChar w:fldCharType="end"/>
            </w:r>
          </w:hyperlink>
        </w:p>
        <w:p w14:paraId="718A9E5D" w14:textId="41CB4926" w:rsidR="0094725E" w:rsidRDefault="00EC7897">
          <w:pPr>
            <w:pStyle w:val="TOC1"/>
            <w:rPr>
              <w:rFonts w:asciiTheme="minorHAnsi" w:eastAsiaTheme="minorEastAsia" w:hAnsiTheme="minorHAnsi" w:cstheme="minorBidi"/>
              <w:color w:val="auto"/>
            </w:rPr>
          </w:pPr>
          <w:hyperlink w:anchor="_Toc87946243" w:history="1">
            <w:r w:rsidR="0094725E" w:rsidRPr="00764140">
              <w:rPr>
                <w:rStyle w:val="Hyperlink"/>
              </w:rPr>
              <w:t>Demographics</w:t>
            </w:r>
            <w:r w:rsidR="0094725E">
              <w:rPr>
                <w:webHidden/>
              </w:rPr>
              <w:tab/>
            </w:r>
            <w:r w:rsidR="0094725E">
              <w:rPr>
                <w:webHidden/>
              </w:rPr>
              <w:fldChar w:fldCharType="begin"/>
            </w:r>
            <w:r w:rsidR="0094725E">
              <w:rPr>
                <w:webHidden/>
              </w:rPr>
              <w:instrText xml:space="preserve"> PAGEREF _Toc87946243 \h </w:instrText>
            </w:r>
            <w:r w:rsidR="0094725E">
              <w:rPr>
                <w:webHidden/>
              </w:rPr>
            </w:r>
            <w:r w:rsidR="0094725E">
              <w:rPr>
                <w:webHidden/>
              </w:rPr>
              <w:fldChar w:fldCharType="separate"/>
            </w:r>
            <w:r w:rsidR="00360F0A">
              <w:rPr>
                <w:webHidden/>
              </w:rPr>
              <w:t>13</w:t>
            </w:r>
            <w:r w:rsidR="0094725E">
              <w:rPr>
                <w:webHidden/>
              </w:rPr>
              <w:fldChar w:fldCharType="end"/>
            </w:r>
          </w:hyperlink>
        </w:p>
        <w:p w14:paraId="6DEA4CD8" w14:textId="683E8201" w:rsidR="0094725E" w:rsidRDefault="00EC7897">
          <w:pPr>
            <w:pStyle w:val="TOC2"/>
            <w:rPr>
              <w:rFonts w:asciiTheme="minorHAnsi" w:eastAsiaTheme="minorEastAsia" w:hAnsiTheme="minorHAnsi" w:cstheme="minorBidi"/>
              <w:color w:val="auto"/>
            </w:rPr>
          </w:pPr>
          <w:hyperlink w:anchor="_Toc87946244" w:history="1">
            <w:r w:rsidR="0094725E" w:rsidRPr="00764140">
              <w:rPr>
                <w:rStyle w:val="Hyperlink"/>
              </w:rPr>
              <w:t>Population</w:t>
            </w:r>
            <w:r w:rsidR="0094725E">
              <w:rPr>
                <w:webHidden/>
              </w:rPr>
              <w:tab/>
            </w:r>
            <w:r w:rsidR="0094725E">
              <w:rPr>
                <w:webHidden/>
              </w:rPr>
              <w:fldChar w:fldCharType="begin"/>
            </w:r>
            <w:r w:rsidR="0094725E">
              <w:rPr>
                <w:webHidden/>
              </w:rPr>
              <w:instrText xml:space="preserve"> PAGEREF _Toc87946244 \h </w:instrText>
            </w:r>
            <w:r w:rsidR="0094725E">
              <w:rPr>
                <w:webHidden/>
              </w:rPr>
            </w:r>
            <w:r w:rsidR="0094725E">
              <w:rPr>
                <w:webHidden/>
              </w:rPr>
              <w:fldChar w:fldCharType="separate"/>
            </w:r>
            <w:r w:rsidR="00360F0A">
              <w:rPr>
                <w:webHidden/>
              </w:rPr>
              <w:t>13</w:t>
            </w:r>
            <w:r w:rsidR="0094725E">
              <w:rPr>
                <w:webHidden/>
              </w:rPr>
              <w:fldChar w:fldCharType="end"/>
            </w:r>
          </w:hyperlink>
        </w:p>
        <w:p w14:paraId="5092EC6F" w14:textId="5DFD7EF8" w:rsidR="0094725E" w:rsidRDefault="00EC7897">
          <w:pPr>
            <w:pStyle w:val="TOC1"/>
            <w:rPr>
              <w:rFonts w:asciiTheme="minorHAnsi" w:eastAsiaTheme="minorEastAsia" w:hAnsiTheme="minorHAnsi" w:cstheme="minorBidi"/>
              <w:color w:val="auto"/>
            </w:rPr>
          </w:pPr>
          <w:hyperlink w:anchor="_Toc87946245" w:history="1">
            <w:r w:rsidR="0094725E" w:rsidRPr="00764140">
              <w:rPr>
                <w:rStyle w:val="Hyperlink"/>
              </w:rPr>
              <w:t>Strategic planning policy context</w:t>
            </w:r>
            <w:r w:rsidR="0094725E">
              <w:rPr>
                <w:webHidden/>
              </w:rPr>
              <w:tab/>
            </w:r>
            <w:r w:rsidR="0094725E">
              <w:rPr>
                <w:webHidden/>
              </w:rPr>
              <w:fldChar w:fldCharType="begin"/>
            </w:r>
            <w:r w:rsidR="0094725E">
              <w:rPr>
                <w:webHidden/>
              </w:rPr>
              <w:instrText xml:space="preserve"> PAGEREF _Toc87946245 \h </w:instrText>
            </w:r>
            <w:r w:rsidR="0094725E">
              <w:rPr>
                <w:webHidden/>
              </w:rPr>
            </w:r>
            <w:r w:rsidR="0094725E">
              <w:rPr>
                <w:webHidden/>
              </w:rPr>
              <w:fldChar w:fldCharType="separate"/>
            </w:r>
            <w:r w:rsidR="00360F0A">
              <w:rPr>
                <w:webHidden/>
              </w:rPr>
              <w:t>16</w:t>
            </w:r>
            <w:r w:rsidR="0094725E">
              <w:rPr>
                <w:webHidden/>
              </w:rPr>
              <w:fldChar w:fldCharType="end"/>
            </w:r>
          </w:hyperlink>
        </w:p>
        <w:p w14:paraId="2F8542CE" w14:textId="5F7C493B" w:rsidR="0094725E" w:rsidRDefault="00EC7897">
          <w:pPr>
            <w:pStyle w:val="TOC2"/>
            <w:rPr>
              <w:rFonts w:asciiTheme="minorHAnsi" w:eastAsiaTheme="minorEastAsia" w:hAnsiTheme="minorHAnsi" w:cstheme="minorBidi"/>
              <w:color w:val="auto"/>
            </w:rPr>
          </w:pPr>
          <w:hyperlink w:anchor="_Toc87946246" w:history="1">
            <w:r w:rsidR="0094725E" w:rsidRPr="00764140">
              <w:rPr>
                <w:rStyle w:val="Hyperlink"/>
              </w:rPr>
              <w:t>State and regional</w:t>
            </w:r>
            <w:r w:rsidR="0094725E">
              <w:rPr>
                <w:webHidden/>
              </w:rPr>
              <w:tab/>
            </w:r>
            <w:r w:rsidR="0094725E">
              <w:rPr>
                <w:webHidden/>
              </w:rPr>
              <w:fldChar w:fldCharType="begin"/>
            </w:r>
            <w:r w:rsidR="0094725E">
              <w:rPr>
                <w:webHidden/>
              </w:rPr>
              <w:instrText xml:space="preserve"> PAGEREF _Toc87946246 \h </w:instrText>
            </w:r>
            <w:r w:rsidR="0094725E">
              <w:rPr>
                <w:webHidden/>
              </w:rPr>
            </w:r>
            <w:r w:rsidR="0094725E">
              <w:rPr>
                <w:webHidden/>
              </w:rPr>
              <w:fldChar w:fldCharType="separate"/>
            </w:r>
            <w:r w:rsidR="00360F0A">
              <w:rPr>
                <w:webHidden/>
              </w:rPr>
              <w:t>16</w:t>
            </w:r>
            <w:r w:rsidR="0094725E">
              <w:rPr>
                <w:webHidden/>
              </w:rPr>
              <w:fldChar w:fldCharType="end"/>
            </w:r>
          </w:hyperlink>
        </w:p>
        <w:p w14:paraId="2660A291" w14:textId="609E34B7" w:rsidR="0094725E" w:rsidRDefault="00EC7897">
          <w:pPr>
            <w:pStyle w:val="TOC2"/>
            <w:rPr>
              <w:rFonts w:asciiTheme="minorHAnsi" w:eastAsiaTheme="minorEastAsia" w:hAnsiTheme="minorHAnsi" w:cstheme="minorBidi"/>
              <w:color w:val="auto"/>
            </w:rPr>
          </w:pPr>
          <w:hyperlink w:anchor="_Toc87946247" w:history="1">
            <w:r w:rsidR="0094725E" w:rsidRPr="00764140">
              <w:rPr>
                <w:rStyle w:val="Hyperlink"/>
              </w:rPr>
              <w:t>Local</w:t>
            </w:r>
            <w:r w:rsidR="0094725E">
              <w:rPr>
                <w:webHidden/>
              </w:rPr>
              <w:tab/>
            </w:r>
            <w:r w:rsidR="0094725E">
              <w:rPr>
                <w:webHidden/>
              </w:rPr>
              <w:fldChar w:fldCharType="begin"/>
            </w:r>
            <w:r w:rsidR="0094725E">
              <w:rPr>
                <w:webHidden/>
              </w:rPr>
              <w:instrText xml:space="preserve"> PAGEREF _Toc87946247 \h </w:instrText>
            </w:r>
            <w:r w:rsidR="0094725E">
              <w:rPr>
                <w:webHidden/>
              </w:rPr>
            </w:r>
            <w:r w:rsidR="0094725E">
              <w:rPr>
                <w:webHidden/>
              </w:rPr>
              <w:fldChar w:fldCharType="separate"/>
            </w:r>
            <w:r w:rsidR="00360F0A">
              <w:rPr>
                <w:webHidden/>
              </w:rPr>
              <w:t>17</w:t>
            </w:r>
            <w:r w:rsidR="0094725E">
              <w:rPr>
                <w:webHidden/>
              </w:rPr>
              <w:fldChar w:fldCharType="end"/>
            </w:r>
          </w:hyperlink>
        </w:p>
        <w:p w14:paraId="64496453" w14:textId="6899935F" w:rsidR="0094725E" w:rsidRDefault="00EC7897">
          <w:pPr>
            <w:pStyle w:val="TOC1"/>
            <w:rPr>
              <w:rFonts w:asciiTheme="minorHAnsi" w:eastAsiaTheme="minorEastAsia" w:hAnsiTheme="minorHAnsi" w:cstheme="minorBidi"/>
              <w:color w:val="auto"/>
            </w:rPr>
          </w:pPr>
          <w:hyperlink w:anchor="_Toc87946248" w:history="1">
            <w:r w:rsidR="0094725E" w:rsidRPr="00764140">
              <w:rPr>
                <w:rStyle w:val="Hyperlink"/>
              </w:rPr>
              <w:t>Community engagement – what we heard from stakeholders</w:t>
            </w:r>
            <w:r w:rsidR="0094725E">
              <w:rPr>
                <w:webHidden/>
              </w:rPr>
              <w:tab/>
            </w:r>
            <w:r w:rsidR="0094725E">
              <w:rPr>
                <w:webHidden/>
              </w:rPr>
              <w:fldChar w:fldCharType="begin"/>
            </w:r>
            <w:r w:rsidR="0094725E">
              <w:rPr>
                <w:webHidden/>
              </w:rPr>
              <w:instrText xml:space="preserve"> PAGEREF _Toc87946248 \h </w:instrText>
            </w:r>
            <w:r w:rsidR="0094725E">
              <w:rPr>
                <w:webHidden/>
              </w:rPr>
            </w:r>
            <w:r w:rsidR="0094725E">
              <w:rPr>
                <w:webHidden/>
              </w:rPr>
              <w:fldChar w:fldCharType="separate"/>
            </w:r>
            <w:r w:rsidR="00360F0A">
              <w:rPr>
                <w:webHidden/>
              </w:rPr>
              <w:t>21</w:t>
            </w:r>
            <w:r w:rsidR="0094725E">
              <w:rPr>
                <w:webHidden/>
              </w:rPr>
              <w:fldChar w:fldCharType="end"/>
            </w:r>
          </w:hyperlink>
        </w:p>
        <w:p w14:paraId="6E9AA136" w14:textId="2BD18F05" w:rsidR="0094725E" w:rsidRDefault="00EC7897">
          <w:pPr>
            <w:pStyle w:val="TOC2"/>
            <w:rPr>
              <w:rFonts w:asciiTheme="minorHAnsi" w:eastAsiaTheme="minorEastAsia" w:hAnsiTheme="minorHAnsi" w:cstheme="minorBidi"/>
              <w:color w:val="auto"/>
            </w:rPr>
          </w:pPr>
          <w:hyperlink w:anchor="_Toc87946249" w:history="1">
            <w:r w:rsidR="0094725E" w:rsidRPr="00764140">
              <w:rPr>
                <w:rStyle w:val="Hyperlink"/>
              </w:rPr>
              <w:t>Engagement approach</w:t>
            </w:r>
            <w:r w:rsidR="0094725E">
              <w:rPr>
                <w:webHidden/>
              </w:rPr>
              <w:tab/>
            </w:r>
            <w:r w:rsidR="0094725E">
              <w:rPr>
                <w:webHidden/>
              </w:rPr>
              <w:fldChar w:fldCharType="begin"/>
            </w:r>
            <w:r w:rsidR="0094725E">
              <w:rPr>
                <w:webHidden/>
              </w:rPr>
              <w:instrText xml:space="preserve"> PAGEREF _Toc87946249 \h </w:instrText>
            </w:r>
            <w:r w:rsidR="0094725E">
              <w:rPr>
                <w:webHidden/>
              </w:rPr>
            </w:r>
            <w:r w:rsidR="0094725E">
              <w:rPr>
                <w:webHidden/>
              </w:rPr>
              <w:fldChar w:fldCharType="separate"/>
            </w:r>
            <w:r w:rsidR="00360F0A">
              <w:rPr>
                <w:webHidden/>
              </w:rPr>
              <w:t>21</w:t>
            </w:r>
            <w:r w:rsidR="0094725E">
              <w:rPr>
                <w:webHidden/>
              </w:rPr>
              <w:fldChar w:fldCharType="end"/>
            </w:r>
          </w:hyperlink>
        </w:p>
        <w:p w14:paraId="3D278563" w14:textId="3FE0BD9F" w:rsidR="0094725E" w:rsidRDefault="00EC7897">
          <w:pPr>
            <w:pStyle w:val="TOC2"/>
            <w:rPr>
              <w:rFonts w:asciiTheme="minorHAnsi" w:eastAsiaTheme="minorEastAsia" w:hAnsiTheme="minorHAnsi" w:cstheme="minorBidi"/>
              <w:color w:val="auto"/>
            </w:rPr>
          </w:pPr>
          <w:hyperlink w:anchor="_Toc87946250" w:history="1">
            <w:r w:rsidR="0094725E" w:rsidRPr="00764140">
              <w:rPr>
                <w:rStyle w:val="Hyperlink"/>
              </w:rPr>
              <w:t>Engagement findings</w:t>
            </w:r>
            <w:r w:rsidR="0094725E">
              <w:rPr>
                <w:webHidden/>
              </w:rPr>
              <w:tab/>
            </w:r>
            <w:r w:rsidR="0094725E">
              <w:rPr>
                <w:webHidden/>
              </w:rPr>
              <w:fldChar w:fldCharType="begin"/>
            </w:r>
            <w:r w:rsidR="0094725E">
              <w:rPr>
                <w:webHidden/>
              </w:rPr>
              <w:instrText xml:space="preserve"> PAGEREF _Toc87946250 \h </w:instrText>
            </w:r>
            <w:r w:rsidR="0094725E">
              <w:rPr>
                <w:webHidden/>
              </w:rPr>
            </w:r>
            <w:r w:rsidR="0094725E">
              <w:rPr>
                <w:webHidden/>
              </w:rPr>
              <w:fldChar w:fldCharType="separate"/>
            </w:r>
            <w:r w:rsidR="00360F0A">
              <w:rPr>
                <w:webHidden/>
              </w:rPr>
              <w:t>21</w:t>
            </w:r>
            <w:r w:rsidR="0094725E">
              <w:rPr>
                <w:webHidden/>
              </w:rPr>
              <w:fldChar w:fldCharType="end"/>
            </w:r>
          </w:hyperlink>
        </w:p>
        <w:p w14:paraId="3034E8AE" w14:textId="7F16A422" w:rsidR="0094725E" w:rsidRDefault="00EC7897">
          <w:pPr>
            <w:pStyle w:val="TOC1"/>
            <w:rPr>
              <w:rFonts w:asciiTheme="minorHAnsi" w:eastAsiaTheme="minorEastAsia" w:hAnsiTheme="minorHAnsi" w:cstheme="minorBidi"/>
              <w:color w:val="auto"/>
            </w:rPr>
          </w:pPr>
          <w:hyperlink w:anchor="_Toc87946251" w:history="1">
            <w:r w:rsidR="0094725E" w:rsidRPr="00764140">
              <w:rPr>
                <w:rStyle w:val="Hyperlink"/>
              </w:rPr>
              <w:t>Land use</w:t>
            </w:r>
            <w:r w:rsidR="0094725E">
              <w:rPr>
                <w:webHidden/>
              </w:rPr>
              <w:tab/>
            </w:r>
            <w:r w:rsidR="0094725E">
              <w:rPr>
                <w:webHidden/>
              </w:rPr>
              <w:fldChar w:fldCharType="begin"/>
            </w:r>
            <w:r w:rsidR="0094725E">
              <w:rPr>
                <w:webHidden/>
              </w:rPr>
              <w:instrText xml:space="preserve"> PAGEREF _Toc87946251 \h </w:instrText>
            </w:r>
            <w:r w:rsidR="0094725E">
              <w:rPr>
                <w:webHidden/>
              </w:rPr>
            </w:r>
            <w:r w:rsidR="0094725E">
              <w:rPr>
                <w:webHidden/>
              </w:rPr>
              <w:fldChar w:fldCharType="separate"/>
            </w:r>
            <w:r w:rsidR="00360F0A">
              <w:rPr>
                <w:webHidden/>
              </w:rPr>
              <w:t>23</w:t>
            </w:r>
            <w:r w:rsidR="0094725E">
              <w:rPr>
                <w:webHidden/>
              </w:rPr>
              <w:fldChar w:fldCharType="end"/>
            </w:r>
          </w:hyperlink>
        </w:p>
        <w:p w14:paraId="78CF1A26" w14:textId="78C6FBDE" w:rsidR="0094725E" w:rsidRDefault="00EC7897">
          <w:pPr>
            <w:pStyle w:val="TOC3"/>
            <w:tabs>
              <w:tab w:val="right" w:leader="dot" w:pos="9628"/>
            </w:tabs>
            <w:rPr>
              <w:rFonts w:asciiTheme="minorHAnsi" w:eastAsiaTheme="minorEastAsia" w:hAnsiTheme="minorHAnsi" w:cstheme="minorBidi"/>
              <w:noProof/>
              <w:color w:val="auto"/>
            </w:rPr>
          </w:pPr>
          <w:hyperlink w:anchor="_Toc87946252" w:history="1">
            <w:r w:rsidR="0094725E" w:rsidRPr="00764140">
              <w:rPr>
                <w:rStyle w:val="Hyperlink"/>
                <w:noProof/>
              </w:rPr>
              <w:t>Context</w:t>
            </w:r>
            <w:r w:rsidR="0094725E">
              <w:rPr>
                <w:noProof/>
                <w:webHidden/>
              </w:rPr>
              <w:tab/>
            </w:r>
            <w:r w:rsidR="0094725E">
              <w:rPr>
                <w:noProof/>
                <w:webHidden/>
              </w:rPr>
              <w:fldChar w:fldCharType="begin"/>
            </w:r>
            <w:r w:rsidR="0094725E">
              <w:rPr>
                <w:noProof/>
                <w:webHidden/>
              </w:rPr>
              <w:instrText xml:space="preserve"> PAGEREF _Toc87946252 \h </w:instrText>
            </w:r>
            <w:r w:rsidR="0094725E">
              <w:rPr>
                <w:noProof/>
                <w:webHidden/>
              </w:rPr>
            </w:r>
            <w:r w:rsidR="0094725E">
              <w:rPr>
                <w:noProof/>
                <w:webHidden/>
              </w:rPr>
              <w:fldChar w:fldCharType="separate"/>
            </w:r>
            <w:r w:rsidR="00360F0A">
              <w:rPr>
                <w:noProof/>
                <w:webHidden/>
              </w:rPr>
              <w:t>23</w:t>
            </w:r>
            <w:r w:rsidR="0094725E">
              <w:rPr>
                <w:noProof/>
                <w:webHidden/>
              </w:rPr>
              <w:fldChar w:fldCharType="end"/>
            </w:r>
          </w:hyperlink>
        </w:p>
        <w:p w14:paraId="3C2B13D3" w14:textId="5AA997D7" w:rsidR="0094725E" w:rsidRDefault="00EC7897">
          <w:pPr>
            <w:pStyle w:val="TOC3"/>
            <w:tabs>
              <w:tab w:val="right" w:leader="dot" w:pos="9628"/>
            </w:tabs>
            <w:rPr>
              <w:rFonts w:asciiTheme="minorHAnsi" w:eastAsiaTheme="minorEastAsia" w:hAnsiTheme="minorHAnsi" w:cstheme="minorBidi"/>
              <w:noProof/>
              <w:color w:val="auto"/>
            </w:rPr>
          </w:pPr>
          <w:hyperlink w:anchor="_Toc87946253" w:history="1">
            <w:r w:rsidR="0094725E" w:rsidRPr="00764140">
              <w:rPr>
                <w:rStyle w:val="Hyperlink"/>
                <w:noProof/>
              </w:rPr>
              <w:t>Challenges</w:t>
            </w:r>
            <w:r w:rsidR="0094725E">
              <w:rPr>
                <w:noProof/>
                <w:webHidden/>
              </w:rPr>
              <w:tab/>
            </w:r>
            <w:r w:rsidR="0094725E">
              <w:rPr>
                <w:noProof/>
                <w:webHidden/>
              </w:rPr>
              <w:fldChar w:fldCharType="begin"/>
            </w:r>
            <w:r w:rsidR="0094725E">
              <w:rPr>
                <w:noProof/>
                <w:webHidden/>
              </w:rPr>
              <w:instrText xml:space="preserve"> PAGEREF _Toc87946253 \h </w:instrText>
            </w:r>
            <w:r w:rsidR="0094725E">
              <w:rPr>
                <w:noProof/>
                <w:webHidden/>
              </w:rPr>
            </w:r>
            <w:r w:rsidR="0094725E">
              <w:rPr>
                <w:noProof/>
                <w:webHidden/>
              </w:rPr>
              <w:fldChar w:fldCharType="separate"/>
            </w:r>
            <w:r w:rsidR="00360F0A">
              <w:rPr>
                <w:noProof/>
                <w:webHidden/>
              </w:rPr>
              <w:t>24</w:t>
            </w:r>
            <w:r w:rsidR="0094725E">
              <w:rPr>
                <w:noProof/>
                <w:webHidden/>
              </w:rPr>
              <w:fldChar w:fldCharType="end"/>
            </w:r>
          </w:hyperlink>
        </w:p>
        <w:p w14:paraId="5BA44E68" w14:textId="37B5F1B7" w:rsidR="0094725E" w:rsidRDefault="00EC7897">
          <w:pPr>
            <w:pStyle w:val="TOC3"/>
            <w:tabs>
              <w:tab w:val="right" w:leader="dot" w:pos="9628"/>
            </w:tabs>
            <w:rPr>
              <w:rFonts w:asciiTheme="minorHAnsi" w:eastAsiaTheme="minorEastAsia" w:hAnsiTheme="minorHAnsi" w:cstheme="minorBidi"/>
              <w:noProof/>
              <w:color w:val="auto"/>
            </w:rPr>
          </w:pPr>
          <w:hyperlink w:anchor="_Toc87946254" w:history="1">
            <w:r w:rsidR="0094725E" w:rsidRPr="00764140">
              <w:rPr>
                <w:rStyle w:val="Hyperlink"/>
                <w:noProof/>
              </w:rPr>
              <w:t>Opportunities</w:t>
            </w:r>
            <w:r w:rsidR="0094725E">
              <w:rPr>
                <w:noProof/>
                <w:webHidden/>
              </w:rPr>
              <w:tab/>
            </w:r>
            <w:r w:rsidR="0094725E">
              <w:rPr>
                <w:noProof/>
                <w:webHidden/>
              </w:rPr>
              <w:fldChar w:fldCharType="begin"/>
            </w:r>
            <w:r w:rsidR="0094725E">
              <w:rPr>
                <w:noProof/>
                <w:webHidden/>
              </w:rPr>
              <w:instrText xml:space="preserve"> PAGEREF _Toc87946254 \h </w:instrText>
            </w:r>
            <w:r w:rsidR="0094725E">
              <w:rPr>
                <w:noProof/>
                <w:webHidden/>
              </w:rPr>
            </w:r>
            <w:r w:rsidR="0094725E">
              <w:rPr>
                <w:noProof/>
                <w:webHidden/>
              </w:rPr>
              <w:fldChar w:fldCharType="separate"/>
            </w:r>
            <w:r w:rsidR="00360F0A">
              <w:rPr>
                <w:noProof/>
                <w:webHidden/>
              </w:rPr>
              <w:t>26</w:t>
            </w:r>
            <w:r w:rsidR="0094725E">
              <w:rPr>
                <w:noProof/>
                <w:webHidden/>
              </w:rPr>
              <w:fldChar w:fldCharType="end"/>
            </w:r>
          </w:hyperlink>
        </w:p>
        <w:p w14:paraId="4960D3EE" w14:textId="53729C20" w:rsidR="0094725E" w:rsidRDefault="00EC7897">
          <w:pPr>
            <w:pStyle w:val="TOC1"/>
            <w:rPr>
              <w:rFonts w:asciiTheme="minorHAnsi" w:eastAsiaTheme="minorEastAsia" w:hAnsiTheme="minorHAnsi" w:cstheme="minorBidi"/>
              <w:color w:val="auto"/>
            </w:rPr>
          </w:pPr>
          <w:hyperlink w:anchor="_Toc87946255" w:history="1">
            <w:r w:rsidR="0094725E" w:rsidRPr="00764140">
              <w:rPr>
                <w:rStyle w:val="Hyperlink"/>
              </w:rPr>
              <w:t>Economy &amp; Tourism</w:t>
            </w:r>
            <w:r w:rsidR="0094725E">
              <w:rPr>
                <w:webHidden/>
              </w:rPr>
              <w:tab/>
            </w:r>
            <w:r w:rsidR="0094725E">
              <w:rPr>
                <w:webHidden/>
              </w:rPr>
              <w:fldChar w:fldCharType="begin"/>
            </w:r>
            <w:r w:rsidR="0094725E">
              <w:rPr>
                <w:webHidden/>
              </w:rPr>
              <w:instrText xml:space="preserve"> PAGEREF _Toc87946255 \h </w:instrText>
            </w:r>
            <w:r w:rsidR="0094725E">
              <w:rPr>
                <w:webHidden/>
              </w:rPr>
            </w:r>
            <w:r w:rsidR="0094725E">
              <w:rPr>
                <w:webHidden/>
              </w:rPr>
              <w:fldChar w:fldCharType="separate"/>
            </w:r>
            <w:r w:rsidR="00360F0A">
              <w:rPr>
                <w:webHidden/>
              </w:rPr>
              <w:t>28</w:t>
            </w:r>
            <w:r w:rsidR="0094725E">
              <w:rPr>
                <w:webHidden/>
              </w:rPr>
              <w:fldChar w:fldCharType="end"/>
            </w:r>
          </w:hyperlink>
        </w:p>
        <w:p w14:paraId="22AF3DBC" w14:textId="1398C624" w:rsidR="0094725E" w:rsidRDefault="00EC7897">
          <w:pPr>
            <w:pStyle w:val="TOC2"/>
            <w:rPr>
              <w:rFonts w:asciiTheme="minorHAnsi" w:eastAsiaTheme="minorEastAsia" w:hAnsiTheme="minorHAnsi" w:cstheme="minorBidi"/>
              <w:color w:val="auto"/>
            </w:rPr>
          </w:pPr>
          <w:hyperlink w:anchor="_Toc87946256" w:history="1">
            <w:r w:rsidR="0094725E" w:rsidRPr="00764140">
              <w:rPr>
                <w:rStyle w:val="Hyperlink"/>
              </w:rPr>
              <w:t>Economic and employment</w:t>
            </w:r>
            <w:r w:rsidR="0094725E">
              <w:rPr>
                <w:webHidden/>
              </w:rPr>
              <w:tab/>
            </w:r>
            <w:r w:rsidR="0094725E">
              <w:rPr>
                <w:webHidden/>
              </w:rPr>
              <w:fldChar w:fldCharType="begin"/>
            </w:r>
            <w:r w:rsidR="0094725E">
              <w:rPr>
                <w:webHidden/>
              </w:rPr>
              <w:instrText xml:space="preserve"> PAGEREF _Toc87946256 \h </w:instrText>
            </w:r>
            <w:r w:rsidR="0094725E">
              <w:rPr>
                <w:webHidden/>
              </w:rPr>
            </w:r>
            <w:r w:rsidR="0094725E">
              <w:rPr>
                <w:webHidden/>
              </w:rPr>
              <w:fldChar w:fldCharType="separate"/>
            </w:r>
            <w:r w:rsidR="00360F0A">
              <w:rPr>
                <w:webHidden/>
              </w:rPr>
              <w:t>28</w:t>
            </w:r>
            <w:r w:rsidR="0094725E">
              <w:rPr>
                <w:webHidden/>
              </w:rPr>
              <w:fldChar w:fldCharType="end"/>
            </w:r>
          </w:hyperlink>
        </w:p>
        <w:p w14:paraId="37E01AD5" w14:textId="082F7E35" w:rsidR="0094725E" w:rsidRDefault="00EC7897">
          <w:pPr>
            <w:pStyle w:val="TOC3"/>
            <w:tabs>
              <w:tab w:val="right" w:leader="dot" w:pos="9628"/>
            </w:tabs>
            <w:rPr>
              <w:rFonts w:asciiTheme="minorHAnsi" w:eastAsiaTheme="minorEastAsia" w:hAnsiTheme="minorHAnsi" w:cstheme="minorBidi"/>
              <w:noProof/>
              <w:color w:val="auto"/>
            </w:rPr>
          </w:pPr>
          <w:hyperlink w:anchor="_Toc87946257" w:history="1">
            <w:r w:rsidR="0094725E" w:rsidRPr="00764140">
              <w:rPr>
                <w:rStyle w:val="Hyperlink"/>
                <w:noProof/>
              </w:rPr>
              <w:t>Context</w:t>
            </w:r>
            <w:r w:rsidR="0094725E">
              <w:rPr>
                <w:noProof/>
                <w:webHidden/>
              </w:rPr>
              <w:tab/>
            </w:r>
            <w:r w:rsidR="0094725E">
              <w:rPr>
                <w:noProof/>
                <w:webHidden/>
              </w:rPr>
              <w:fldChar w:fldCharType="begin"/>
            </w:r>
            <w:r w:rsidR="0094725E">
              <w:rPr>
                <w:noProof/>
                <w:webHidden/>
              </w:rPr>
              <w:instrText xml:space="preserve"> PAGEREF _Toc87946257 \h </w:instrText>
            </w:r>
            <w:r w:rsidR="0094725E">
              <w:rPr>
                <w:noProof/>
                <w:webHidden/>
              </w:rPr>
            </w:r>
            <w:r w:rsidR="0094725E">
              <w:rPr>
                <w:noProof/>
                <w:webHidden/>
              </w:rPr>
              <w:fldChar w:fldCharType="separate"/>
            </w:r>
            <w:r w:rsidR="00360F0A">
              <w:rPr>
                <w:noProof/>
                <w:webHidden/>
              </w:rPr>
              <w:t>28</w:t>
            </w:r>
            <w:r w:rsidR="0094725E">
              <w:rPr>
                <w:noProof/>
                <w:webHidden/>
              </w:rPr>
              <w:fldChar w:fldCharType="end"/>
            </w:r>
          </w:hyperlink>
        </w:p>
        <w:p w14:paraId="2B722670" w14:textId="04023A92" w:rsidR="0094725E" w:rsidRDefault="00EC7897">
          <w:pPr>
            <w:pStyle w:val="TOC3"/>
            <w:tabs>
              <w:tab w:val="right" w:leader="dot" w:pos="9628"/>
            </w:tabs>
            <w:rPr>
              <w:rFonts w:asciiTheme="minorHAnsi" w:eastAsiaTheme="minorEastAsia" w:hAnsiTheme="minorHAnsi" w:cstheme="minorBidi"/>
              <w:noProof/>
              <w:color w:val="auto"/>
            </w:rPr>
          </w:pPr>
          <w:hyperlink w:anchor="_Toc87946258" w:history="1">
            <w:r w:rsidR="0094725E" w:rsidRPr="00764140">
              <w:rPr>
                <w:rStyle w:val="Hyperlink"/>
                <w:noProof/>
              </w:rPr>
              <w:t>Challenges</w:t>
            </w:r>
            <w:r w:rsidR="0094725E">
              <w:rPr>
                <w:noProof/>
                <w:webHidden/>
              </w:rPr>
              <w:tab/>
            </w:r>
            <w:r w:rsidR="0094725E">
              <w:rPr>
                <w:noProof/>
                <w:webHidden/>
              </w:rPr>
              <w:fldChar w:fldCharType="begin"/>
            </w:r>
            <w:r w:rsidR="0094725E">
              <w:rPr>
                <w:noProof/>
                <w:webHidden/>
              </w:rPr>
              <w:instrText xml:space="preserve"> PAGEREF _Toc87946258 \h </w:instrText>
            </w:r>
            <w:r w:rsidR="0094725E">
              <w:rPr>
                <w:noProof/>
                <w:webHidden/>
              </w:rPr>
            </w:r>
            <w:r w:rsidR="0094725E">
              <w:rPr>
                <w:noProof/>
                <w:webHidden/>
              </w:rPr>
              <w:fldChar w:fldCharType="separate"/>
            </w:r>
            <w:r w:rsidR="00360F0A">
              <w:rPr>
                <w:noProof/>
                <w:webHidden/>
              </w:rPr>
              <w:t>28</w:t>
            </w:r>
            <w:r w:rsidR="0094725E">
              <w:rPr>
                <w:noProof/>
                <w:webHidden/>
              </w:rPr>
              <w:fldChar w:fldCharType="end"/>
            </w:r>
          </w:hyperlink>
        </w:p>
        <w:p w14:paraId="55394DFC" w14:textId="2A6A99EB" w:rsidR="0094725E" w:rsidRDefault="00EC7897">
          <w:pPr>
            <w:pStyle w:val="TOC3"/>
            <w:tabs>
              <w:tab w:val="right" w:leader="dot" w:pos="9628"/>
            </w:tabs>
            <w:rPr>
              <w:rFonts w:asciiTheme="minorHAnsi" w:eastAsiaTheme="minorEastAsia" w:hAnsiTheme="minorHAnsi" w:cstheme="minorBidi"/>
              <w:noProof/>
              <w:color w:val="auto"/>
            </w:rPr>
          </w:pPr>
          <w:hyperlink w:anchor="_Toc87946259" w:history="1">
            <w:r w:rsidR="0094725E" w:rsidRPr="00764140">
              <w:rPr>
                <w:rStyle w:val="Hyperlink"/>
                <w:noProof/>
              </w:rPr>
              <w:t>Opportunities</w:t>
            </w:r>
            <w:r w:rsidR="0094725E">
              <w:rPr>
                <w:noProof/>
                <w:webHidden/>
              </w:rPr>
              <w:tab/>
            </w:r>
            <w:r w:rsidR="0094725E">
              <w:rPr>
                <w:noProof/>
                <w:webHidden/>
              </w:rPr>
              <w:fldChar w:fldCharType="begin"/>
            </w:r>
            <w:r w:rsidR="0094725E">
              <w:rPr>
                <w:noProof/>
                <w:webHidden/>
              </w:rPr>
              <w:instrText xml:space="preserve"> PAGEREF _Toc87946259 \h </w:instrText>
            </w:r>
            <w:r w:rsidR="0094725E">
              <w:rPr>
                <w:noProof/>
                <w:webHidden/>
              </w:rPr>
            </w:r>
            <w:r w:rsidR="0094725E">
              <w:rPr>
                <w:noProof/>
                <w:webHidden/>
              </w:rPr>
              <w:fldChar w:fldCharType="separate"/>
            </w:r>
            <w:r w:rsidR="00360F0A">
              <w:rPr>
                <w:noProof/>
                <w:webHidden/>
              </w:rPr>
              <w:t>30</w:t>
            </w:r>
            <w:r w:rsidR="0094725E">
              <w:rPr>
                <w:noProof/>
                <w:webHidden/>
              </w:rPr>
              <w:fldChar w:fldCharType="end"/>
            </w:r>
          </w:hyperlink>
        </w:p>
        <w:p w14:paraId="12719856" w14:textId="436DD1AC" w:rsidR="0094725E" w:rsidRDefault="00EC7897">
          <w:pPr>
            <w:pStyle w:val="TOC2"/>
            <w:rPr>
              <w:rFonts w:asciiTheme="minorHAnsi" w:eastAsiaTheme="minorEastAsia" w:hAnsiTheme="minorHAnsi" w:cstheme="minorBidi"/>
              <w:color w:val="auto"/>
            </w:rPr>
          </w:pPr>
          <w:hyperlink w:anchor="_Toc87946260" w:history="1">
            <w:r w:rsidR="0094725E" w:rsidRPr="00764140">
              <w:rPr>
                <w:rStyle w:val="Hyperlink"/>
              </w:rPr>
              <w:t>Tourism</w:t>
            </w:r>
            <w:r w:rsidR="0094725E">
              <w:rPr>
                <w:webHidden/>
              </w:rPr>
              <w:tab/>
            </w:r>
            <w:r w:rsidR="0094725E">
              <w:rPr>
                <w:webHidden/>
              </w:rPr>
              <w:fldChar w:fldCharType="begin"/>
            </w:r>
            <w:r w:rsidR="0094725E">
              <w:rPr>
                <w:webHidden/>
              </w:rPr>
              <w:instrText xml:space="preserve"> PAGEREF _Toc87946260 \h </w:instrText>
            </w:r>
            <w:r w:rsidR="0094725E">
              <w:rPr>
                <w:webHidden/>
              </w:rPr>
            </w:r>
            <w:r w:rsidR="0094725E">
              <w:rPr>
                <w:webHidden/>
              </w:rPr>
              <w:fldChar w:fldCharType="separate"/>
            </w:r>
            <w:r w:rsidR="00360F0A">
              <w:rPr>
                <w:webHidden/>
              </w:rPr>
              <w:t>32</w:t>
            </w:r>
            <w:r w:rsidR="0094725E">
              <w:rPr>
                <w:webHidden/>
              </w:rPr>
              <w:fldChar w:fldCharType="end"/>
            </w:r>
          </w:hyperlink>
        </w:p>
        <w:p w14:paraId="2AEDE247" w14:textId="26D7C14B" w:rsidR="0094725E" w:rsidRDefault="00EC7897">
          <w:pPr>
            <w:pStyle w:val="TOC3"/>
            <w:tabs>
              <w:tab w:val="right" w:leader="dot" w:pos="9628"/>
            </w:tabs>
            <w:rPr>
              <w:rFonts w:asciiTheme="minorHAnsi" w:eastAsiaTheme="minorEastAsia" w:hAnsiTheme="minorHAnsi" w:cstheme="minorBidi"/>
              <w:noProof/>
              <w:color w:val="auto"/>
            </w:rPr>
          </w:pPr>
          <w:hyperlink w:anchor="_Toc87946261" w:history="1">
            <w:r w:rsidR="0094725E" w:rsidRPr="00764140">
              <w:rPr>
                <w:rStyle w:val="Hyperlink"/>
                <w:noProof/>
              </w:rPr>
              <w:t>Context</w:t>
            </w:r>
            <w:r w:rsidR="0094725E">
              <w:rPr>
                <w:noProof/>
                <w:webHidden/>
              </w:rPr>
              <w:tab/>
            </w:r>
            <w:r w:rsidR="0094725E">
              <w:rPr>
                <w:noProof/>
                <w:webHidden/>
              </w:rPr>
              <w:fldChar w:fldCharType="begin"/>
            </w:r>
            <w:r w:rsidR="0094725E">
              <w:rPr>
                <w:noProof/>
                <w:webHidden/>
              </w:rPr>
              <w:instrText xml:space="preserve"> PAGEREF _Toc87946261 \h </w:instrText>
            </w:r>
            <w:r w:rsidR="0094725E">
              <w:rPr>
                <w:noProof/>
                <w:webHidden/>
              </w:rPr>
            </w:r>
            <w:r w:rsidR="0094725E">
              <w:rPr>
                <w:noProof/>
                <w:webHidden/>
              </w:rPr>
              <w:fldChar w:fldCharType="separate"/>
            </w:r>
            <w:r w:rsidR="00360F0A">
              <w:rPr>
                <w:noProof/>
                <w:webHidden/>
              </w:rPr>
              <w:t>32</w:t>
            </w:r>
            <w:r w:rsidR="0094725E">
              <w:rPr>
                <w:noProof/>
                <w:webHidden/>
              </w:rPr>
              <w:fldChar w:fldCharType="end"/>
            </w:r>
          </w:hyperlink>
        </w:p>
        <w:p w14:paraId="030E78C4" w14:textId="4A6F2C15" w:rsidR="0094725E" w:rsidRDefault="00EC7897">
          <w:pPr>
            <w:pStyle w:val="TOC3"/>
            <w:tabs>
              <w:tab w:val="right" w:leader="dot" w:pos="9628"/>
            </w:tabs>
            <w:rPr>
              <w:rFonts w:asciiTheme="minorHAnsi" w:eastAsiaTheme="minorEastAsia" w:hAnsiTheme="minorHAnsi" w:cstheme="minorBidi"/>
              <w:noProof/>
              <w:color w:val="auto"/>
            </w:rPr>
          </w:pPr>
          <w:hyperlink w:anchor="_Toc87946262" w:history="1">
            <w:r w:rsidR="0094725E" w:rsidRPr="00764140">
              <w:rPr>
                <w:rStyle w:val="Hyperlink"/>
                <w:noProof/>
              </w:rPr>
              <w:t>Challenges</w:t>
            </w:r>
            <w:r w:rsidR="0094725E">
              <w:rPr>
                <w:noProof/>
                <w:webHidden/>
              </w:rPr>
              <w:tab/>
            </w:r>
            <w:r w:rsidR="0094725E">
              <w:rPr>
                <w:noProof/>
                <w:webHidden/>
              </w:rPr>
              <w:fldChar w:fldCharType="begin"/>
            </w:r>
            <w:r w:rsidR="0094725E">
              <w:rPr>
                <w:noProof/>
                <w:webHidden/>
              </w:rPr>
              <w:instrText xml:space="preserve"> PAGEREF _Toc87946262 \h </w:instrText>
            </w:r>
            <w:r w:rsidR="0094725E">
              <w:rPr>
                <w:noProof/>
                <w:webHidden/>
              </w:rPr>
            </w:r>
            <w:r w:rsidR="0094725E">
              <w:rPr>
                <w:noProof/>
                <w:webHidden/>
              </w:rPr>
              <w:fldChar w:fldCharType="separate"/>
            </w:r>
            <w:r w:rsidR="00360F0A">
              <w:rPr>
                <w:noProof/>
                <w:webHidden/>
              </w:rPr>
              <w:t>33</w:t>
            </w:r>
            <w:r w:rsidR="0094725E">
              <w:rPr>
                <w:noProof/>
                <w:webHidden/>
              </w:rPr>
              <w:fldChar w:fldCharType="end"/>
            </w:r>
          </w:hyperlink>
        </w:p>
        <w:p w14:paraId="5D3BA8CE" w14:textId="29D5AD86" w:rsidR="0094725E" w:rsidRDefault="00EC7897">
          <w:pPr>
            <w:pStyle w:val="TOC3"/>
            <w:tabs>
              <w:tab w:val="right" w:leader="dot" w:pos="9628"/>
            </w:tabs>
            <w:rPr>
              <w:rFonts w:asciiTheme="minorHAnsi" w:eastAsiaTheme="minorEastAsia" w:hAnsiTheme="minorHAnsi" w:cstheme="minorBidi"/>
              <w:noProof/>
              <w:color w:val="auto"/>
            </w:rPr>
          </w:pPr>
          <w:hyperlink w:anchor="_Toc87946263" w:history="1">
            <w:r w:rsidR="0094725E" w:rsidRPr="00764140">
              <w:rPr>
                <w:rStyle w:val="Hyperlink"/>
                <w:noProof/>
              </w:rPr>
              <w:t>Opportunities</w:t>
            </w:r>
            <w:r w:rsidR="0094725E">
              <w:rPr>
                <w:noProof/>
                <w:webHidden/>
              </w:rPr>
              <w:tab/>
            </w:r>
            <w:r w:rsidR="0094725E">
              <w:rPr>
                <w:noProof/>
                <w:webHidden/>
              </w:rPr>
              <w:fldChar w:fldCharType="begin"/>
            </w:r>
            <w:r w:rsidR="0094725E">
              <w:rPr>
                <w:noProof/>
                <w:webHidden/>
              </w:rPr>
              <w:instrText xml:space="preserve"> PAGEREF _Toc87946263 \h </w:instrText>
            </w:r>
            <w:r w:rsidR="0094725E">
              <w:rPr>
                <w:noProof/>
                <w:webHidden/>
              </w:rPr>
            </w:r>
            <w:r w:rsidR="0094725E">
              <w:rPr>
                <w:noProof/>
                <w:webHidden/>
              </w:rPr>
              <w:fldChar w:fldCharType="separate"/>
            </w:r>
            <w:r w:rsidR="00360F0A">
              <w:rPr>
                <w:noProof/>
                <w:webHidden/>
              </w:rPr>
              <w:t>33</w:t>
            </w:r>
            <w:r w:rsidR="0094725E">
              <w:rPr>
                <w:noProof/>
                <w:webHidden/>
              </w:rPr>
              <w:fldChar w:fldCharType="end"/>
            </w:r>
          </w:hyperlink>
        </w:p>
        <w:p w14:paraId="54C7CA1E" w14:textId="046D9C10" w:rsidR="0094725E" w:rsidRDefault="00EC7897">
          <w:pPr>
            <w:pStyle w:val="TOC1"/>
            <w:rPr>
              <w:rFonts w:asciiTheme="minorHAnsi" w:eastAsiaTheme="minorEastAsia" w:hAnsiTheme="minorHAnsi" w:cstheme="minorBidi"/>
              <w:color w:val="auto"/>
            </w:rPr>
          </w:pPr>
          <w:hyperlink w:anchor="_Toc87946264" w:history="1">
            <w:r w:rsidR="0094725E" w:rsidRPr="00764140">
              <w:rPr>
                <w:rStyle w:val="Hyperlink"/>
              </w:rPr>
              <w:t>Built environment</w:t>
            </w:r>
            <w:r w:rsidR="0094725E">
              <w:rPr>
                <w:webHidden/>
              </w:rPr>
              <w:tab/>
            </w:r>
            <w:r w:rsidR="0094725E">
              <w:rPr>
                <w:webHidden/>
              </w:rPr>
              <w:fldChar w:fldCharType="begin"/>
            </w:r>
            <w:r w:rsidR="0094725E">
              <w:rPr>
                <w:webHidden/>
              </w:rPr>
              <w:instrText xml:space="preserve"> PAGEREF _Toc87946264 \h </w:instrText>
            </w:r>
            <w:r w:rsidR="0094725E">
              <w:rPr>
                <w:webHidden/>
              </w:rPr>
            </w:r>
            <w:r w:rsidR="0094725E">
              <w:rPr>
                <w:webHidden/>
              </w:rPr>
              <w:fldChar w:fldCharType="separate"/>
            </w:r>
            <w:r w:rsidR="00360F0A">
              <w:rPr>
                <w:webHidden/>
              </w:rPr>
              <w:t>34</w:t>
            </w:r>
            <w:r w:rsidR="0094725E">
              <w:rPr>
                <w:webHidden/>
              </w:rPr>
              <w:fldChar w:fldCharType="end"/>
            </w:r>
          </w:hyperlink>
        </w:p>
        <w:p w14:paraId="0FA1C53B" w14:textId="787CAE6E" w:rsidR="0094725E" w:rsidRDefault="00EC7897">
          <w:pPr>
            <w:pStyle w:val="TOC2"/>
            <w:rPr>
              <w:rFonts w:asciiTheme="minorHAnsi" w:eastAsiaTheme="minorEastAsia" w:hAnsiTheme="minorHAnsi" w:cstheme="minorBidi"/>
              <w:color w:val="auto"/>
            </w:rPr>
          </w:pPr>
          <w:hyperlink w:anchor="_Toc87946265" w:history="1">
            <w:r w:rsidR="0094725E" w:rsidRPr="00764140">
              <w:rPr>
                <w:rStyle w:val="Hyperlink"/>
              </w:rPr>
              <w:t>Built form</w:t>
            </w:r>
            <w:r w:rsidR="0094725E">
              <w:rPr>
                <w:webHidden/>
              </w:rPr>
              <w:tab/>
            </w:r>
            <w:r w:rsidR="0094725E">
              <w:rPr>
                <w:webHidden/>
              </w:rPr>
              <w:fldChar w:fldCharType="begin"/>
            </w:r>
            <w:r w:rsidR="0094725E">
              <w:rPr>
                <w:webHidden/>
              </w:rPr>
              <w:instrText xml:space="preserve"> PAGEREF _Toc87946265 \h </w:instrText>
            </w:r>
            <w:r w:rsidR="0094725E">
              <w:rPr>
                <w:webHidden/>
              </w:rPr>
            </w:r>
            <w:r w:rsidR="0094725E">
              <w:rPr>
                <w:webHidden/>
              </w:rPr>
              <w:fldChar w:fldCharType="separate"/>
            </w:r>
            <w:r w:rsidR="00360F0A">
              <w:rPr>
                <w:webHidden/>
              </w:rPr>
              <w:t>34</w:t>
            </w:r>
            <w:r w:rsidR="0094725E">
              <w:rPr>
                <w:webHidden/>
              </w:rPr>
              <w:fldChar w:fldCharType="end"/>
            </w:r>
          </w:hyperlink>
        </w:p>
        <w:p w14:paraId="4C18243A" w14:textId="4C1BD78F" w:rsidR="0094725E" w:rsidRDefault="00EC7897">
          <w:pPr>
            <w:pStyle w:val="TOC3"/>
            <w:tabs>
              <w:tab w:val="right" w:leader="dot" w:pos="9628"/>
            </w:tabs>
            <w:rPr>
              <w:rFonts w:asciiTheme="minorHAnsi" w:eastAsiaTheme="minorEastAsia" w:hAnsiTheme="minorHAnsi" w:cstheme="minorBidi"/>
              <w:noProof/>
              <w:color w:val="auto"/>
            </w:rPr>
          </w:pPr>
          <w:hyperlink w:anchor="_Toc87946266" w:history="1">
            <w:r w:rsidR="0094725E" w:rsidRPr="00764140">
              <w:rPr>
                <w:rStyle w:val="Hyperlink"/>
                <w:noProof/>
              </w:rPr>
              <w:t>Context</w:t>
            </w:r>
            <w:r w:rsidR="0094725E">
              <w:rPr>
                <w:noProof/>
                <w:webHidden/>
              </w:rPr>
              <w:tab/>
            </w:r>
            <w:r w:rsidR="0094725E">
              <w:rPr>
                <w:noProof/>
                <w:webHidden/>
              </w:rPr>
              <w:fldChar w:fldCharType="begin"/>
            </w:r>
            <w:r w:rsidR="0094725E">
              <w:rPr>
                <w:noProof/>
                <w:webHidden/>
              </w:rPr>
              <w:instrText xml:space="preserve"> PAGEREF _Toc87946266 \h </w:instrText>
            </w:r>
            <w:r w:rsidR="0094725E">
              <w:rPr>
                <w:noProof/>
                <w:webHidden/>
              </w:rPr>
            </w:r>
            <w:r w:rsidR="0094725E">
              <w:rPr>
                <w:noProof/>
                <w:webHidden/>
              </w:rPr>
              <w:fldChar w:fldCharType="separate"/>
            </w:r>
            <w:r w:rsidR="00360F0A">
              <w:rPr>
                <w:noProof/>
                <w:webHidden/>
              </w:rPr>
              <w:t>34</w:t>
            </w:r>
            <w:r w:rsidR="0094725E">
              <w:rPr>
                <w:noProof/>
                <w:webHidden/>
              </w:rPr>
              <w:fldChar w:fldCharType="end"/>
            </w:r>
          </w:hyperlink>
        </w:p>
        <w:p w14:paraId="55329CF6" w14:textId="4549D65B" w:rsidR="0094725E" w:rsidRDefault="00EC7897">
          <w:pPr>
            <w:pStyle w:val="TOC3"/>
            <w:tabs>
              <w:tab w:val="right" w:leader="dot" w:pos="9628"/>
            </w:tabs>
            <w:rPr>
              <w:rFonts w:asciiTheme="minorHAnsi" w:eastAsiaTheme="minorEastAsia" w:hAnsiTheme="minorHAnsi" w:cstheme="minorBidi"/>
              <w:noProof/>
              <w:color w:val="auto"/>
            </w:rPr>
          </w:pPr>
          <w:hyperlink w:anchor="_Toc87946267" w:history="1">
            <w:r w:rsidR="0094725E" w:rsidRPr="00764140">
              <w:rPr>
                <w:rStyle w:val="Hyperlink"/>
                <w:noProof/>
              </w:rPr>
              <w:t>Challenges</w:t>
            </w:r>
            <w:r w:rsidR="0094725E">
              <w:rPr>
                <w:noProof/>
                <w:webHidden/>
              </w:rPr>
              <w:tab/>
            </w:r>
            <w:r w:rsidR="0094725E">
              <w:rPr>
                <w:noProof/>
                <w:webHidden/>
              </w:rPr>
              <w:fldChar w:fldCharType="begin"/>
            </w:r>
            <w:r w:rsidR="0094725E">
              <w:rPr>
                <w:noProof/>
                <w:webHidden/>
              </w:rPr>
              <w:instrText xml:space="preserve"> PAGEREF _Toc87946267 \h </w:instrText>
            </w:r>
            <w:r w:rsidR="0094725E">
              <w:rPr>
                <w:noProof/>
                <w:webHidden/>
              </w:rPr>
            </w:r>
            <w:r w:rsidR="0094725E">
              <w:rPr>
                <w:noProof/>
                <w:webHidden/>
              </w:rPr>
              <w:fldChar w:fldCharType="separate"/>
            </w:r>
            <w:r w:rsidR="00360F0A">
              <w:rPr>
                <w:noProof/>
                <w:webHidden/>
              </w:rPr>
              <w:t>37</w:t>
            </w:r>
            <w:r w:rsidR="0094725E">
              <w:rPr>
                <w:noProof/>
                <w:webHidden/>
              </w:rPr>
              <w:fldChar w:fldCharType="end"/>
            </w:r>
          </w:hyperlink>
        </w:p>
        <w:p w14:paraId="11BC65AF" w14:textId="786F213B" w:rsidR="0094725E" w:rsidRDefault="00EC7897">
          <w:pPr>
            <w:pStyle w:val="TOC3"/>
            <w:tabs>
              <w:tab w:val="right" w:leader="dot" w:pos="9628"/>
            </w:tabs>
            <w:rPr>
              <w:rFonts w:asciiTheme="minorHAnsi" w:eastAsiaTheme="minorEastAsia" w:hAnsiTheme="minorHAnsi" w:cstheme="minorBidi"/>
              <w:noProof/>
              <w:color w:val="auto"/>
            </w:rPr>
          </w:pPr>
          <w:hyperlink w:anchor="_Toc87946268" w:history="1">
            <w:r w:rsidR="0094725E" w:rsidRPr="00764140">
              <w:rPr>
                <w:rStyle w:val="Hyperlink"/>
                <w:noProof/>
              </w:rPr>
              <w:t>Opportunities</w:t>
            </w:r>
            <w:r w:rsidR="0094725E">
              <w:rPr>
                <w:noProof/>
                <w:webHidden/>
              </w:rPr>
              <w:tab/>
            </w:r>
            <w:r w:rsidR="0094725E">
              <w:rPr>
                <w:noProof/>
                <w:webHidden/>
              </w:rPr>
              <w:fldChar w:fldCharType="begin"/>
            </w:r>
            <w:r w:rsidR="0094725E">
              <w:rPr>
                <w:noProof/>
                <w:webHidden/>
              </w:rPr>
              <w:instrText xml:space="preserve"> PAGEREF _Toc87946268 \h </w:instrText>
            </w:r>
            <w:r w:rsidR="0094725E">
              <w:rPr>
                <w:noProof/>
                <w:webHidden/>
              </w:rPr>
            </w:r>
            <w:r w:rsidR="0094725E">
              <w:rPr>
                <w:noProof/>
                <w:webHidden/>
              </w:rPr>
              <w:fldChar w:fldCharType="separate"/>
            </w:r>
            <w:r w:rsidR="00360F0A">
              <w:rPr>
                <w:noProof/>
                <w:webHidden/>
              </w:rPr>
              <w:t>37</w:t>
            </w:r>
            <w:r w:rsidR="0094725E">
              <w:rPr>
                <w:noProof/>
                <w:webHidden/>
              </w:rPr>
              <w:fldChar w:fldCharType="end"/>
            </w:r>
          </w:hyperlink>
        </w:p>
        <w:p w14:paraId="039595A9" w14:textId="66240AFF" w:rsidR="0094725E" w:rsidRDefault="00EC7897">
          <w:pPr>
            <w:pStyle w:val="TOC2"/>
            <w:rPr>
              <w:rFonts w:asciiTheme="minorHAnsi" w:eastAsiaTheme="minorEastAsia" w:hAnsiTheme="minorHAnsi" w:cstheme="minorBidi"/>
              <w:color w:val="auto"/>
            </w:rPr>
          </w:pPr>
          <w:hyperlink w:anchor="_Toc87946269" w:history="1">
            <w:r w:rsidR="0094725E" w:rsidRPr="00764140">
              <w:rPr>
                <w:rStyle w:val="Hyperlink"/>
              </w:rPr>
              <w:t>Heritage and character</w:t>
            </w:r>
            <w:r w:rsidR="0094725E">
              <w:rPr>
                <w:webHidden/>
              </w:rPr>
              <w:tab/>
            </w:r>
            <w:r w:rsidR="0094725E">
              <w:rPr>
                <w:webHidden/>
              </w:rPr>
              <w:fldChar w:fldCharType="begin"/>
            </w:r>
            <w:r w:rsidR="0094725E">
              <w:rPr>
                <w:webHidden/>
              </w:rPr>
              <w:instrText xml:space="preserve"> PAGEREF _Toc87946269 \h </w:instrText>
            </w:r>
            <w:r w:rsidR="0094725E">
              <w:rPr>
                <w:webHidden/>
              </w:rPr>
            </w:r>
            <w:r w:rsidR="0094725E">
              <w:rPr>
                <w:webHidden/>
              </w:rPr>
              <w:fldChar w:fldCharType="separate"/>
            </w:r>
            <w:r w:rsidR="00360F0A">
              <w:rPr>
                <w:webHidden/>
              </w:rPr>
              <w:t>38</w:t>
            </w:r>
            <w:r w:rsidR="0094725E">
              <w:rPr>
                <w:webHidden/>
              </w:rPr>
              <w:fldChar w:fldCharType="end"/>
            </w:r>
          </w:hyperlink>
        </w:p>
        <w:p w14:paraId="1C9B38E2" w14:textId="57DBBFE9" w:rsidR="0094725E" w:rsidRDefault="00EC7897">
          <w:pPr>
            <w:pStyle w:val="TOC3"/>
            <w:tabs>
              <w:tab w:val="right" w:leader="dot" w:pos="9628"/>
            </w:tabs>
            <w:rPr>
              <w:rFonts w:asciiTheme="minorHAnsi" w:eastAsiaTheme="minorEastAsia" w:hAnsiTheme="minorHAnsi" w:cstheme="minorBidi"/>
              <w:noProof/>
              <w:color w:val="auto"/>
            </w:rPr>
          </w:pPr>
          <w:hyperlink w:anchor="_Toc87946270" w:history="1">
            <w:r w:rsidR="0094725E" w:rsidRPr="00764140">
              <w:rPr>
                <w:rStyle w:val="Hyperlink"/>
                <w:noProof/>
              </w:rPr>
              <w:t>Context</w:t>
            </w:r>
            <w:r w:rsidR="0094725E">
              <w:rPr>
                <w:noProof/>
                <w:webHidden/>
              </w:rPr>
              <w:tab/>
            </w:r>
            <w:r w:rsidR="0094725E">
              <w:rPr>
                <w:noProof/>
                <w:webHidden/>
              </w:rPr>
              <w:fldChar w:fldCharType="begin"/>
            </w:r>
            <w:r w:rsidR="0094725E">
              <w:rPr>
                <w:noProof/>
                <w:webHidden/>
              </w:rPr>
              <w:instrText xml:space="preserve"> PAGEREF _Toc87946270 \h </w:instrText>
            </w:r>
            <w:r w:rsidR="0094725E">
              <w:rPr>
                <w:noProof/>
                <w:webHidden/>
              </w:rPr>
            </w:r>
            <w:r w:rsidR="0094725E">
              <w:rPr>
                <w:noProof/>
                <w:webHidden/>
              </w:rPr>
              <w:fldChar w:fldCharType="separate"/>
            </w:r>
            <w:r w:rsidR="00360F0A">
              <w:rPr>
                <w:noProof/>
                <w:webHidden/>
              </w:rPr>
              <w:t>38</w:t>
            </w:r>
            <w:r w:rsidR="0094725E">
              <w:rPr>
                <w:noProof/>
                <w:webHidden/>
              </w:rPr>
              <w:fldChar w:fldCharType="end"/>
            </w:r>
          </w:hyperlink>
        </w:p>
        <w:p w14:paraId="09E1EA55" w14:textId="4B37708E" w:rsidR="0094725E" w:rsidRDefault="00EC7897">
          <w:pPr>
            <w:pStyle w:val="TOC3"/>
            <w:tabs>
              <w:tab w:val="right" w:leader="dot" w:pos="9628"/>
            </w:tabs>
            <w:rPr>
              <w:rFonts w:asciiTheme="minorHAnsi" w:eastAsiaTheme="minorEastAsia" w:hAnsiTheme="minorHAnsi" w:cstheme="minorBidi"/>
              <w:noProof/>
              <w:color w:val="auto"/>
            </w:rPr>
          </w:pPr>
          <w:hyperlink w:anchor="_Toc87946271" w:history="1">
            <w:r w:rsidR="0094725E" w:rsidRPr="00764140">
              <w:rPr>
                <w:rStyle w:val="Hyperlink"/>
                <w:noProof/>
              </w:rPr>
              <w:t>Challenges</w:t>
            </w:r>
            <w:r w:rsidR="0094725E">
              <w:rPr>
                <w:noProof/>
                <w:webHidden/>
              </w:rPr>
              <w:tab/>
            </w:r>
            <w:r w:rsidR="0094725E">
              <w:rPr>
                <w:noProof/>
                <w:webHidden/>
              </w:rPr>
              <w:fldChar w:fldCharType="begin"/>
            </w:r>
            <w:r w:rsidR="0094725E">
              <w:rPr>
                <w:noProof/>
                <w:webHidden/>
              </w:rPr>
              <w:instrText xml:space="preserve"> PAGEREF _Toc87946271 \h </w:instrText>
            </w:r>
            <w:r w:rsidR="0094725E">
              <w:rPr>
                <w:noProof/>
                <w:webHidden/>
              </w:rPr>
            </w:r>
            <w:r w:rsidR="0094725E">
              <w:rPr>
                <w:noProof/>
                <w:webHidden/>
              </w:rPr>
              <w:fldChar w:fldCharType="separate"/>
            </w:r>
            <w:r w:rsidR="00360F0A">
              <w:rPr>
                <w:noProof/>
                <w:webHidden/>
              </w:rPr>
              <w:t>41</w:t>
            </w:r>
            <w:r w:rsidR="0094725E">
              <w:rPr>
                <w:noProof/>
                <w:webHidden/>
              </w:rPr>
              <w:fldChar w:fldCharType="end"/>
            </w:r>
          </w:hyperlink>
        </w:p>
        <w:p w14:paraId="3AE76325" w14:textId="13BFB2DA" w:rsidR="0094725E" w:rsidRDefault="00EC7897">
          <w:pPr>
            <w:pStyle w:val="TOC3"/>
            <w:tabs>
              <w:tab w:val="right" w:leader="dot" w:pos="9628"/>
            </w:tabs>
            <w:rPr>
              <w:rFonts w:asciiTheme="minorHAnsi" w:eastAsiaTheme="minorEastAsia" w:hAnsiTheme="minorHAnsi" w:cstheme="minorBidi"/>
              <w:noProof/>
              <w:color w:val="auto"/>
            </w:rPr>
          </w:pPr>
          <w:hyperlink w:anchor="_Toc87946272" w:history="1">
            <w:r w:rsidR="0094725E" w:rsidRPr="00764140">
              <w:rPr>
                <w:rStyle w:val="Hyperlink"/>
                <w:noProof/>
              </w:rPr>
              <w:t>Opportunities</w:t>
            </w:r>
            <w:r w:rsidR="0094725E">
              <w:rPr>
                <w:noProof/>
                <w:webHidden/>
              </w:rPr>
              <w:tab/>
            </w:r>
            <w:r w:rsidR="0094725E">
              <w:rPr>
                <w:noProof/>
                <w:webHidden/>
              </w:rPr>
              <w:fldChar w:fldCharType="begin"/>
            </w:r>
            <w:r w:rsidR="0094725E">
              <w:rPr>
                <w:noProof/>
                <w:webHidden/>
              </w:rPr>
              <w:instrText xml:space="preserve"> PAGEREF _Toc87946272 \h </w:instrText>
            </w:r>
            <w:r w:rsidR="0094725E">
              <w:rPr>
                <w:noProof/>
                <w:webHidden/>
              </w:rPr>
            </w:r>
            <w:r w:rsidR="0094725E">
              <w:rPr>
                <w:noProof/>
                <w:webHidden/>
              </w:rPr>
              <w:fldChar w:fldCharType="separate"/>
            </w:r>
            <w:r w:rsidR="00360F0A">
              <w:rPr>
                <w:noProof/>
                <w:webHidden/>
              </w:rPr>
              <w:t>41</w:t>
            </w:r>
            <w:r w:rsidR="0094725E">
              <w:rPr>
                <w:noProof/>
                <w:webHidden/>
              </w:rPr>
              <w:fldChar w:fldCharType="end"/>
            </w:r>
          </w:hyperlink>
        </w:p>
        <w:p w14:paraId="59D358FB" w14:textId="0B65ECF7" w:rsidR="0094725E" w:rsidRDefault="00EC7897">
          <w:pPr>
            <w:pStyle w:val="TOC1"/>
            <w:rPr>
              <w:rFonts w:asciiTheme="minorHAnsi" w:eastAsiaTheme="minorEastAsia" w:hAnsiTheme="minorHAnsi" w:cstheme="minorBidi"/>
              <w:color w:val="auto"/>
            </w:rPr>
          </w:pPr>
          <w:hyperlink w:anchor="_Toc87946273" w:history="1">
            <w:r w:rsidR="0094725E" w:rsidRPr="00764140">
              <w:rPr>
                <w:rStyle w:val="Hyperlink"/>
              </w:rPr>
              <w:t>Development</w:t>
            </w:r>
            <w:r w:rsidR="0094725E">
              <w:rPr>
                <w:webHidden/>
              </w:rPr>
              <w:tab/>
            </w:r>
            <w:r w:rsidR="0094725E">
              <w:rPr>
                <w:webHidden/>
              </w:rPr>
              <w:fldChar w:fldCharType="begin"/>
            </w:r>
            <w:r w:rsidR="0094725E">
              <w:rPr>
                <w:webHidden/>
              </w:rPr>
              <w:instrText xml:space="preserve"> PAGEREF _Toc87946273 \h </w:instrText>
            </w:r>
            <w:r w:rsidR="0094725E">
              <w:rPr>
                <w:webHidden/>
              </w:rPr>
            </w:r>
            <w:r w:rsidR="0094725E">
              <w:rPr>
                <w:webHidden/>
              </w:rPr>
              <w:fldChar w:fldCharType="separate"/>
            </w:r>
            <w:r w:rsidR="00360F0A">
              <w:rPr>
                <w:webHidden/>
              </w:rPr>
              <w:t>43</w:t>
            </w:r>
            <w:r w:rsidR="0094725E">
              <w:rPr>
                <w:webHidden/>
              </w:rPr>
              <w:fldChar w:fldCharType="end"/>
            </w:r>
          </w:hyperlink>
        </w:p>
        <w:p w14:paraId="1C098D85" w14:textId="2165C2E3" w:rsidR="0094725E" w:rsidRDefault="00EC7897">
          <w:pPr>
            <w:pStyle w:val="TOC3"/>
            <w:tabs>
              <w:tab w:val="right" w:leader="dot" w:pos="9628"/>
            </w:tabs>
            <w:rPr>
              <w:rFonts w:asciiTheme="minorHAnsi" w:eastAsiaTheme="minorEastAsia" w:hAnsiTheme="minorHAnsi" w:cstheme="minorBidi"/>
              <w:noProof/>
              <w:color w:val="auto"/>
            </w:rPr>
          </w:pPr>
          <w:hyperlink w:anchor="_Toc87946274" w:history="1">
            <w:r w:rsidR="0094725E" w:rsidRPr="00764140">
              <w:rPr>
                <w:rStyle w:val="Hyperlink"/>
                <w:noProof/>
              </w:rPr>
              <w:t>Context</w:t>
            </w:r>
            <w:r w:rsidR="0094725E">
              <w:rPr>
                <w:noProof/>
                <w:webHidden/>
              </w:rPr>
              <w:tab/>
            </w:r>
            <w:r w:rsidR="0094725E">
              <w:rPr>
                <w:noProof/>
                <w:webHidden/>
              </w:rPr>
              <w:fldChar w:fldCharType="begin"/>
            </w:r>
            <w:r w:rsidR="0094725E">
              <w:rPr>
                <w:noProof/>
                <w:webHidden/>
              </w:rPr>
              <w:instrText xml:space="preserve"> PAGEREF _Toc87946274 \h </w:instrText>
            </w:r>
            <w:r w:rsidR="0094725E">
              <w:rPr>
                <w:noProof/>
                <w:webHidden/>
              </w:rPr>
            </w:r>
            <w:r w:rsidR="0094725E">
              <w:rPr>
                <w:noProof/>
                <w:webHidden/>
              </w:rPr>
              <w:fldChar w:fldCharType="separate"/>
            </w:r>
            <w:r w:rsidR="00360F0A">
              <w:rPr>
                <w:noProof/>
                <w:webHidden/>
              </w:rPr>
              <w:t>43</w:t>
            </w:r>
            <w:r w:rsidR="0094725E">
              <w:rPr>
                <w:noProof/>
                <w:webHidden/>
              </w:rPr>
              <w:fldChar w:fldCharType="end"/>
            </w:r>
          </w:hyperlink>
        </w:p>
        <w:p w14:paraId="3586F638" w14:textId="05976C81" w:rsidR="0094725E" w:rsidRDefault="00EC7897">
          <w:pPr>
            <w:pStyle w:val="TOC3"/>
            <w:tabs>
              <w:tab w:val="right" w:leader="dot" w:pos="9628"/>
            </w:tabs>
            <w:rPr>
              <w:rFonts w:asciiTheme="minorHAnsi" w:eastAsiaTheme="minorEastAsia" w:hAnsiTheme="minorHAnsi" w:cstheme="minorBidi"/>
              <w:noProof/>
              <w:color w:val="auto"/>
            </w:rPr>
          </w:pPr>
          <w:hyperlink w:anchor="_Toc87946275" w:history="1">
            <w:r w:rsidR="0094725E" w:rsidRPr="00764140">
              <w:rPr>
                <w:rStyle w:val="Hyperlink"/>
                <w:noProof/>
              </w:rPr>
              <w:t>Challenges</w:t>
            </w:r>
            <w:r w:rsidR="0094725E">
              <w:rPr>
                <w:noProof/>
                <w:webHidden/>
              </w:rPr>
              <w:tab/>
            </w:r>
            <w:r w:rsidR="0094725E">
              <w:rPr>
                <w:noProof/>
                <w:webHidden/>
              </w:rPr>
              <w:fldChar w:fldCharType="begin"/>
            </w:r>
            <w:r w:rsidR="0094725E">
              <w:rPr>
                <w:noProof/>
                <w:webHidden/>
              </w:rPr>
              <w:instrText xml:space="preserve"> PAGEREF _Toc87946275 \h </w:instrText>
            </w:r>
            <w:r w:rsidR="0094725E">
              <w:rPr>
                <w:noProof/>
                <w:webHidden/>
              </w:rPr>
            </w:r>
            <w:r w:rsidR="0094725E">
              <w:rPr>
                <w:noProof/>
                <w:webHidden/>
              </w:rPr>
              <w:fldChar w:fldCharType="separate"/>
            </w:r>
            <w:r w:rsidR="00360F0A">
              <w:rPr>
                <w:noProof/>
                <w:webHidden/>
              </w:rPr>
              <w:t>48</w:t>
            </w:r>
            <w:r w:rsidR="0094725E">
              <w:rPr>
                <w:noProof/>
                <w:webHidden/>
              </w:rPr>
              <w:fldChar w:fldCharType="end"/>
            </w:r>
          </w:hyperlink>
        </w:p>
        <w:p w14:paraId="15A08016" w14:textId="7B8F1820" w:rsidR="0094725E" w:rsidRDefault="00EC7897">
          <w:pPr>
            <w:pStyle w:val="TOC3"/>
            <w:tabs>
              <w:tab w:val="right" w:leader="dot" w:pos="9628"/>
            </w:tabs>
            <w:rPr>
              <w:rFonts w:asciiTheme="minorHAnsi" w:eastAsiaTheme="minorEastAsia" w:hAnsiTheme="minorHAnsi" w:cstheme="minorBidi"/>
              <w:noProof/>
              <w:color w:val="auto"/>
            </w:rPr>
          </w:pPr>
          <w:hyperlink w:anchor="_Toc87946276" w:history="1">
            <w:r w:rsidR="0094725E" w:rsidRPr="00764140">
              <w:rPr>
                <w:rStyle w:val="Hyperlink"/>
                <w:noProof/>
              </w:rPr>
              <w:t>Opportunities</w:t>
            </w:r>
            <w:r w:rsidR="0094725E">
              <w:rPr>
                <w:noProof/>
                <w:webHidden/>
              </w:rPr>
              <w:tab/>
            </w:r>
            <w:r w:rsidR="0094725E">
              <w:rPr>
                <w:noProof/>
                <w:webHidden/>
              </w:rPr>
              <w:fldChar w:fldCharType="begin"/>
            </w:r>
            <w:r w:rsidR="0094725E">
              <w:rPr>
                <w:noProof/>
                <w:webHidden/>
              </w:rPr>
              <w:instrText xml:space="preserve"> PAGEREF _Toc87946276 \h </w:instrText>
            </w:r>
            <w:r w:rsidR="0094725E">
              <w:rPr>
                <w:noProof/>
                <w:webHidden/>
              </w:rPr>
            </w:r>
            <w:r w:rsidR="0094725E">
              <w:rPr>
                <w:noProof/>
                <w:webHidden/>
              </w:rPr>
              <w:fldChar w:fldCharType="separate"/>
            </w:r>
            <w:r w:rsidR="00360F0A">
              <w:rPr>
                <w:noProof/>
                <w:webHidden/>
              </w:rPr>
              <w:t>49</w:t>
            </w:r>
            <w:r w:rsidR="0094725E">
              <w:rPr>
                <w:noProof/>
                <w:webHidden/>
              </w:rPr>
              <w:fldChar w:fldCharType="end"/>
            </w:r>
          </w:hyperlink>
        </w:p>
        <w:p w14:paraId="495E993E" w14:textId="23759D99" w:rsidR="0094725E" w:rsidRDefault="00EC7897">
          <w:pPr>
            <w:pStyle w:val="TOC1"/>
            <w:rPr>
              <w:rFonts w:asciiTheme="minorHAnsi" w:eastAsiaTheme="minorEastAsia" w:hAnsiTheme="minorHAnsi" w:cstheme="minorBidi"/>
              <w:color w:val="auto"/>
            </w:rPr>
          </w:pPr>
          <w:hyperlink w:anchor="_Toc87946277" w:history="1">
            <w:r w:rsidR="0094725E" w:rsidRPr="00764140">
              <w:rPr>
                <w:rStyle w:val="Hyperlink"/>
              </w:rPr>
              <w:t>Housing</w:t>
            </w:r>
            <w:r w:rsidR="0094725E">
              <w:rPr>
                <w:webHidden/>
              </w:rPr>
              <w:tab/>
            </w:r>
            <w:r w:rsidR="0094725E">
              <w:rPr>
                <w:webHidden/>
              </w:rPr>
              <w:fldChar w:fldCharType="begin"/>
            </w:r>
            <w:r w:rsidR="0094725E">
              <w:rPr>
                <w:webHidden/>
              </w:rPr>
              <w:instrText xml:space="preserve"> PAGEREF _Toc87946277 \h </w:instrText>
            </w:r>
            <w:r w:rsidR="0094725E">
              <w:rPr>
                <w:webHidden/>
              </w:rPr>
            </w:r>
            <w:r w:rsidR="0094725E">
              <w:rPr>
                <w:webHidden/>
              </w:rPr>
              <w:fldChar w:fldCharType="separate"/>
            </w:r>
            <w:r w:rsidR="00360F0A">
              <w:rPr>
                <w:webHidden/>
              </w:rPr>
              <w:t>50</w:t>
            </w:r>
            <w:r w:rsidR="0094725E">
              <w:rPr>
                <w:webHidden/>
              </w:rPr>
              <w:fldChar w:fldCharType="end"/>
            </w:r>
          </w:hyperlink>
        </w:p>
        <w:p w14:paraId="4D29C3C7" w14:textId="114FE5CE" w:rsidR="0094725E" w:rsidRDefault="00EC7897">
          <w:pPr>
            <w:pStyle w:val="TOC3"/>
            <w:tabs>
              <w:tab w:val="right" w:leader="dot" w:pos="9628"/>
            </w:tabs>
            <w:rPr>
              <w:rFonts w:asciiTheme="minorHAnsi" w:eastAsiaTheme="minorEastAsia" w:hAnsiTheme="minorHAnsi" w:cstheme="minorBidi"/>
              <w:noProof/>
              <w:color w:val="auto"/>
            </w:rPr>
          </w:pPr>
          <w:hyperlink w:anchor="_Toc87946278" w:history="1">
            <w:r w:rsidR="0094725E" w:rsidRPr="00764140">
              <w:rPr>
                <w:rStyle w:val="Hyperlink"/>
                <w:noProof/>
              </w:rPr>
              <w:t>Context</w:t>
            </w:r>
            <w:r w:rsidR="0094725E">
              <w:rPr>
                <w:noProof/>
                <w:webHidden/>
              </w:rPr>
              <w:tab/>
            </w:r>
            <w:r w:rsidR="0094725E">
              <w:rPr>
                <w:noProof/>
                <w:webHidden/>
              </w:rPr>
              <w:fldChar w:fldCharType="begin"/>
            </w:r>
            <w:r w:rsidR="0094725E">
              <w:rPr>
                <w:noProof/>
                <w:webHidden/>
              </w:rPr>
              <w:instrText xml:space="preserve"> PAGEREF _Toc87946278 \h </w:instrText>
            </w:r>
            <w:r w:rsidR="0094725E">
              <w:rPr>
                <w:noProof/>
                <w:webHidden/>
              </w:rPr>
            </w:r>
            <w:r w:rsidR="0094725E">
              <w:rPr>
                <w:noProof/>
                <w:webHidden/>
              </w:rPr>
              <w:fldChar w:fldCharType="separate"/>
            </w:r>
            <w:r w:rsidR="00360F0A">
              <w:rPr>
                <w:noProof/>
                <w:webHidden/>
              </w:rPr>
              <w:t>50</w:t>
            </w:r>
            <w:r w:rsidR="0094725E">
              <w:rPr>
                <w:noProof/>
                <w:webHidden/>
              </w:rPr>
              <w:fldChar w:fldCharType="end"/>
            </w:r>
          </w:hyperlink>
        </w:p>
        <w:p w14:paraId="5648847B" w14:textId="5FF76AA6" w:rsidR="0094725E" w:rsidRDefault="00EC7897">
          <w:pPr>
            <w:pStyle w:val="TOC3"/>
            <w:tabs>
              <w:tab w:val="right" w:leader="dot" w:pos="9628"/>
            </w:tabs>
            <w:rPr>
              <w:rFonts w:asciiTheme="minorHAnsi" w:eastAsiaTheme="minorEastAsia" w:hAnsiTheme="minorHAnsi" w:cstheme="minorBidi"/>
              <w:noProof/>
              <w:color w:val="auto"/>
            </w:rPr>
          </w:pPr>
          <w:hyperlink w:anchor="_Toc87946279" w:history="1">
            <w:r w:rsidR="0094725E" w:rsidRPr="00764140">
              <w:rPr>
                <w:rStyle w:val="Hyperlink"/>
                <w:noProof/>
              </w:rPr>
              <w:t>Challenges</w:t>
            </w:r>
            <w:r w:rsidR="0094725E">
              <w:rPr>
                <w:noProof/>
                <w:webHidden/>
              </w:rPr>
              <w:tab/>
            </w:r>
            <w:r w:rsidR="0094725E">
              <w:rPr>
                <w:noProof/>
                <w:webHidden/>
              </w:rPr>
              <w:fldChar w:fldCharType="begin"/>
            </w:r>
            <w:r w:rsidR="0094725E">
              <w:rPr>
                <w:noProof/>
                <w:webHidden/>
              </w:rPr>
              <w:instrText xml:space="preserve"> PAGEREF _Toc87946279 \h </w:instrText>
            </w:r>
            <w:r w:rsidR="0094725E">
              <w:rPr>
                <w:noProof/>
                <w:webHidden/>
              </w:rPr>
            </w:r>
            <w:r w:rsidR="0094725E">
              <w:rPr>
                <w:noProof/>
                <w:webHidden/>
              </w:rPr>
              <w:fldChar w:fldCharType="separate"/>
            </w:r>
            <w:r w:rsidR="00360F0A">
              <w:rPr>
                <w:noProof/>
                <w:webHidden/>
              </w:rPr>
              <w:t>51</w:t>
            </w:r>
            <w:r w:rsidR="0094725E">
              <w:rPr>
                <w:noProof/>
                <w:webHidden/>
              </w:rPr>
              <w:fldChar w:fldCharType="end"/>
            </w:r>
          </w:hyperlink>
        </w:p>
        <w:p w14:paraId="370F3EB2" w14:textId="2A4EA476" w:rsidR="0094725E" w:rsidRDefault="00EC7897">
          <w:pPr>
            <w:pStyle w:val="TOC3"/>
            <w:tabs>
              <w:tab w:val="right" w:leader="dot" w:pos="9628"/>
            </w:tabs>
            <w:rPr>
              <w:rFonts w:asciiTheme="minorHAnsi" w:eastAsiaTheme="minorEastAsia" w:hAnsiTheme="minorHAnsi" w:cstheme="minorBidi"/>
              <w:noProof/>
              <w:color w:val="auto"/>
            </w:rPr>
          </w:pPr>
          <w:hyperlink w:anchor="_Toc87946280" w:history="1">
            <w:r w:rsidR="0094725E" w:rsidRPr="00764140">
              <w:rPr>
                <w:rStyle w:val="Hyperlink"/>
                <w:noProof/>
              </w:rPr>
              <w:t>Opportunities</w:t>
            </w:r>
            <w:r w:rsidR="0094725E">
              <w:rPr>
                <w:noProof/>
                <w:webHidden/>
              </w:rPr>
              <w:tab/>
            </w:r>
            <w:r w:rsidR="0094725E">
              <w:rPr>
                <w:noProof/>
                <w:webHidden/>
              </w:rPr>
              <w:fldChar w:fldCharType="begin"/>
            </w:r>
            <w:r w:rsidR="0094725E">
              <w:rPr>
                <w:noProof/>
                <w:webHidden/>
              </w:rPr>
              <w:instrText xml:space="preserve"> PAGEREF _Toc87946280 \h </w:instrText>
            </w:r>
            <w:r w:rsidR="0094725E">
              <w:rPr>
                <w:noProof/>
                <w:webHidden/>
              </w:rPr>
            </w:r>
            <w:r w:rsidR="0094725E">
              <w:rPr>
                <w:noProof/>
                <w:webHidden/>
              </w:rPr>
              <w:fldChar w:fldCharType="separate"/>
            </w:r>
            <w:r w:rsidR="00360F0A">
              <w:rPr>
                <w:noProof/>
                <w:webHidden/>
              </w:rPr>
              <w:t>52</w:t>
            </w:r>
            <w:r w:rsidR="0094725E">
              <w:rPr>
                <w:noProof/>
                <w:webHidden/>
              </w:rPr>
              <w:fldChar w:fldCharType="end"/>
            </w:r>
          </w:hyperlink>
        </w:p>
        <w:p w14:paraId="5EE50E99" w14:textId="1B3497A0" w:rsidR="0094725E" w:rsidRDefault="00EC7897">
          <w:pPr>
            <w:pStyle w:val="TOC1"/>
            <w:rPr>
              <w:rFonts w:asciiTheme="minorHAnsi" w:eastAsiaTheme="minorEastAsia" w:hAnsiTheme="minorHAnsi" w:cstheme="minorBidi"/>
              <w:color w:val="auto"/>
            </w:rPr>
          </w:pPr>
          <w:hyperlink w:anchor="_Toc87946281" w:history="1">
            <w:r w:rsidR="0094725E" w:rsidRPr="00764140">
              <w:rPr>
                <w:rStyle w:val="Hyperlink"/>
              </w:rPr>
              <w:t>Public space &amp; amenity</w:t>
            </w:r>
            <w:r w:rsidR="0094725E">
              <w:rPr>
                <w:webHidden/>
              </w:rPr>
              <w:tab/>
            </w:r>
            <w:r w:rsidR="0094725E">
              <w:rPr>
                <w:webHidden/>
              </w:rPr>
              <w:fldChar w:fldCharType="begin"/>
            </w:r>
            <w:r w:rsidR="0094725E">
              <w:rPr>
                <w:webHidden/>
              </w:rPr>
              <w:instrText xml:space="preserve"> PAGEREF _Toc87946281 \h </w:instrText>
            </w:r>
            <w:r w:rsidR="0094725E">
              <w:rPr>
                <w:webHidden/>
              </w:rPr>
            </w:r>
            <w:r w:rsidR="0094725E">
              <w:rPr>
                <w:webHidden/>
              </w:rPr>
              <w:fldChar w:fldCharType="separate"/>
            </w:r>
            <w:r w:rsidR="00360F0A">
              <w:rPr>
                <w:webHidden/>
              </w:rPr>
              <w:t>55</w:t>
            </w:r>
            <w:r w:rsidR="0094725E">
              <w:rPr>
                <w:webHidden/>
              </w:rPr>
              <w:fldChar w:fldCharType="end"/>
            </w:r>
          </w:hyperlink>
        </w:p>
        <w:p w14:paraId="146DFEEB" w14:textId="43CD37E4" w:rsidR="0094725E" w:rsidRDefault="00EC7897">
          <w:pPr>
            <w:pStyle w:val="TOC3"/>
            <w:tabs>
              <w:tab w:val="right" w:leader="dot" w:pos="9628"/>
            </w:tabs>
            <w:rPr>
              <w:rFonts w:asciiTheme="minorHAnsi" w:eastAsiaTheme="minorEastAsia" w:hAnsiTheme="minorHAnsi" w:cstheme="minorBidi"/>
              <w:noProof/>
              <w:color w:val="auto"/>
            </w:rPr>
          </w:pPr>
          <w:hyperlink w:anchor="_Toc87946282" w:history="1">
            <w:r w:rsidR="0094725E" w:rsidRPr="00764140">
              <w:rPr>
                <w:rStyle w:val="Hyperlink"/>
                <w:noProof/>
              </w:rPr>
              <w:t>Context</w:t>
            </w:r>
            <w:r w:rsidR="0094725E">
              <w:rPr>
                <w:noProof/>
                <w:webHidden/>
              </w:rPr>
              <w:tab/>
            </w:r>
            <w:r w:rsidR="0094725E">
              <w:rPr>
                <w:noProof/>
                <w:webHidden/>
              </w:rPr>
              <w:fldChar w:fldCharType="begin"/>
            </w:r>
            <w:r w:rsidR="0094725E">
              <w:rPr>
                <w:noProof/>
                <w:webHidden/>
              </w:rPr>
              <w:instrText xml:space="preserve"> PAGEREF _Toc87946282 \h </w:instrText>
            </w:r>
            <w:r w:rsidR="0094725E">
              <w:rPr>
                <w:noProof/>
                <w:webHidden/>
              </w:rPr>
            </w:r>
            <w:r w:rsidR="0094725E">
              <w:rPr>
                <w:noProof/>
                <w:webHidden/>
              </w:rPr>
              <w:fldChar w:fldCharType="separate"/>
            </w:r>
            <w:r w:rsidR="00360F0A">
              <w:rPr>
                <w:noProof/>
                <w:webHidden/>
              </w:rPr>
              <w:t>55</w:t>
            </w:r>
            <w:r w:rsidR="0094725E">
              <w:rPr>
                <w:noProof/>
                <w:webHidden/>
              </w:rPr>
              <w:fldChar w:fldCharType="end"/>
            </w:r>
          </w:hyperlink>
        </w:p>
        <w:p w14:paraId="5AD93019" w14:textId="3C37D8AC" w:rsidR="0094725E" w:rsidRDefault="00EC7897">
          <w:pPr>
            <w:pStyle w:val="TOC3"/>
            <w:tabs>
              <w:tab w:val="right" w:leader="dot" w:pos="9628"/>
            </w:tabs>
            <w:rPr>
              <w:rFonts w:asciiTheme="minorHAnsi" w:eastAsiaTheme="minorEastAsia" w:hAnsiTheme="minorHAnsi" w:cstheme="minorBidi"/>
              <w:noProof/>
              <w:color w:val="auto"/>
            </w:rPr>
          </w:pPr>
          <w:hyperlink w:anchor="_Toc87946283" w:history="1">
            <w:r w:rsidR="0094725E" w:rsidRPr="00764140">
              <w:rPr>
                <w:rStyle w:val="Hyperlink"/>
                <w:noProof/>
              </w:rPr>
              <w:t>Challenges</w:t>
            </w:r>
            <w:r w:rsidR="0094725E">
              <w:rPr>
                <w:noProof/>
                <w:webHidden/>
              </w:rPr>
              <w:tab/>
            </w:r>
            <w:r w:rsidR="0094725E">
              <w:rPr>
                <w:noProof/>
                <w:webHidden/>
              </w:rPr>
              <w:fldChar w:fldCharType="begin"/>
            </w:r>
            <w:r w:rsidR="0094725E">
              <w:rPr>
                <w:noProof/>
                <w:webHidden/>
              </w:rPr>
              <w:instrText xml:space="preserve"> PAGEREF _Toc87946283 \h </w:instrText>
            </w:r>
            <w:r w:rsidR="0094725E">
              <w:rPr>
                <w:noProof/>
                <w:webHidden/>
              </w:rPr>
            </w:r>
            <w:r w:rsidR="0094725E">
              <w:rPr>
                <w:noProof/>
                <w:webHidden/>
              </w:rPr>
              <w:fldChar w:fldCharType="separate"/>
            </w:r>
            <w:r w:rsidR="00360F0A">
              <w:rPr>
                <w:noProof/>
                <w:webHidden/>
              </w:rPr>
              <w:t>56</w:t>
            </w:r>
            <w:r w:rsidR="0094725E">
              <w:rPr>
                <w:noProof/>
                <w:webHidden/>
              </w:rPr>
              <w:fldChar w:fldCharType="end"/>
            </w:r>
          </w:hyperlink>
        </w:p>
        <w:p w14:paraId="591707CC" w14:textId="5F686BDB" w:rsidR="0094725E" w:rsidRDefault="00EC7897">
          <w:pPr>
            <w:pStyle w:val="TOC3"/>
            <w:tabs>
              <w:tab w:val="right" w:leader="dot" w:pos="9628"/>
            </w:tabs>
            <w:rPr>
              <w:rFonts w:asciiTheme="minorHAnsi" w:eastAsiaTheme="minorEastAsia" w:hAnsiTheme="minorHAnsi" w:cstheme="minorBidi"/>
              <w:noProof/>
              <w:color w:val="auto"/>
            </w:rPr>
          </w:pPr>
          <w:hyperlink w:anchor="_Toc87946284" w:history="1">
            <w:r w:rsidR="0094725E" w:rsidRPr="00764140">
              <w:rPr>
                <w:rStyle w:val="Hyperlink"/>
                <w:noProof/>
              </w:rPr>
              <w:t>Opportunities</w:t>
            </w:r>
            <w:r w:rsidR="0094725E">
              <w:rPr>
                <w:noProof/>
                <w:webHidden/>
              </w:rPr>
              <w:tab/>
            </w:r>
            <w:r w:rsidR="0094725E">
              <w:rPr>
                <w:noProof/>
                <w:webHidden/>
              </w:rPr>
              <w:fldChar w:fldCharType="begin"/>
            </w:r>
            <w:r w:rsidR="0094725E">
              <w:rPr>
                <w:noProof/>
                <w:webHidden/>
              </w:rPr>
              <w:instrText xml:space="preserve"> PAGEREF _Toc87946284 \h </w:instrText>
            </w:r>
            <w:r w:rsidR="0094725E">
              <w:rPr>
                <w:noProof/>
                <w:webHidden/>
              </w:rPr>
            </w:r>
            <w:r w:rsidR="0094725E">
              <w:rPr>
                <w:noProof/>
                <w:webHidden/>
              </w:rPr>
              <w:fldChar w:fldCharType="separate"/>
            </w:r>
            <w:r w:rsidR="00360F0A">
              <w:rPr>
                <w:noProof/>
                <w:webHidden/>
              </w:rPr>
              <w:t>57</w:t>
            </w:r>
            <w:r w:rsidR="0094725E">
              <w:rPr>
                <w:noProof/>
                <w:webHidden/>
              </w:rPr>
              <w:fldChar w:fldCharType="end"/>
            </w:r>
          </w:hyperlink>
        </w:p>
        <w:p w14:paraId="6392F958" w14:textId="1949631F" w:rsidR="0094725E" w:rsidRDefault="00EC7897">
          <w:pPr>
            <w:pStyle w:val="TOC1"/>
            <w:rPr>
              <w:rFonts w:asciiTheme="minorHAnsi" w:eastAsiaTheme="minorEastAsia" w:hAnsiTheme="minorHAnsi" w:cstheme="minorBidi"/>
              <w:color w:val="auto"/>
            </w:rPr>
          </w:pPr>
          <w:hyperlink w:anchor="_Toc87946285" w:history="1">
            <w:r w:rsidR="0094725E" w:rsidRPr="00764140">
              <w:rPr>
                <w:rStyle w:val="Hyperlink"/>
              </w:rPr>
              <w:t>Climate change &amp; sustainability</w:t>
            </w:r>
            <w:r w:rsidR="0094725E">
              <w:rPr>
                <w:webHidden/>
              </w:rPr>
              <w:tab/>
            </w:r>
            <w:r w:rsidR="0094725E">
              <w:rPr>
                <w:webHidden/>
              </w:rPr>
              <w:fldChar w:fldCharType="begin"/>
            </w:r>
            <w:r w:rsidR="0094725E">
              <w:rPr>
                <w:webHidden/>
              </w:rPr>
              <w:instrText xml:space="preserve"> PAGEREF _Toc87946285 \h </w:instrText>
            </w:r>
            <w:r w:rsidR="0094725E">
              <w:rPr>
                <w:webHidden/>
              </w:rPr>
            </w:r>
            <w:r w:rsidR="0094725E">
              <w:rPr>
                <w:webHidden/>
              </w:rPr>
              <w:fldChar w:fldCharType="separate"/>
            </w:r>
            <w:r w:rsidR="00360F0A">
              <w:rPr>
                <w:webHidden/>
              </w:rPr>
              <w:t>58</w:t>
            </w:r>
            <w:r w:rsidR="0094725E">
              <w:rPr>
                <w:webHidden/>
              </w:rPr>
              <w:fldChar w:fldCharType="end"/>
            </w:r>
          </w:hyperlink>
        </w:p>
        <w:p w14:paraId="187495D0" w14:textId="6D5DA7BD" w:rsidR="0094725E" w:rsidRDefault="00EC7897">
          <w:pPr>
            <w:pStyle w:val="TOC3"/>
            <w:tabs>
              <w:tab w:val="right" w:leader="dot" w:pos="9628"/>
            </w:tabs>
            <w:rPr>
              <w:rFonts w:asciiTheme="minorHAnsi" w:eastAsiaTheme="minorEastAsia" w:hAnsiTheme="minorHAnsi" w:cstheme="minorBidi"/>
              <w:noProof/>
              <w:color w:val="auto"/>
            </w:rPr>
          </w:pPr>
          <w:hyperlink w:anchor="_Toc87946286" w:history="1">
            <w:r w:rsidR="0094725E" w:rsidRPr="00764140">
              <w:rPr>
                <w:rStyle w:val="Hyperlink"/>
                <w:noProof/>
              </w:rPr>
              <w:t>Context</w:t>
            </w:r>
            <w:r w:rsidR="0094725E">
              <w:rPr>
                <w:noProof/>
                <w:webHidden/>
              </w:rPr>
              <w:tab/>
            </w:r>
            <w:r w:rsidR="0094725E">
              <w:rPr>
                <w:noProof/>
                <w:webHidden/>
              </w:rPr>
              <w:fldChar w:fldCharType="begin"/>
            </w:r>
            <w:r w:rsidR="0094725E">
              <w:rPr>
                <w:noProof/>
                <w:webHidden/>
              </w:rPr>
              <w:instrText xml:space="preserve"> PAGEREF _Toc87946286 \h </w:instrText>
            </w:r>
            <w:r w:rsidR="0094725E">
              <w:rPr>
                <w:noProof/>
                <w:webHidden/>
              </w:rPr>
            </w:r>
            <w:r w:rsidR="0094725E">
              <w:rPr>
                <w:noProof/>
                <w:webHidden/>
              </w:rPr>
              <w:fldChar w:fldCharType="separate"/>
            </w:r>
            <w:r w:rsidR="00360F0A">
              <w:rPr>
                <w:noProof/>
                <w:webHidden/>
              </w:rPr>
              <w:t>58</w:t>
            </w:r>
            <w:r w:rsidR="0094725E">
              <w:rPr>
                <w:noProof/>
                <w:webHidden/>
              </w:rPr>
              <w:fldChar w:fldCharType="end"/>
            </w:r>
          </w:hyperlink>
        </w:p>
        <w:p w14:paraId="4BA4152B" w14:textId="3410BCFC" w:rsidR="0094725E" w:rsidRDefault="00EC7897">
          <w:pPr>
            <w:pStyle w:val="TOC3"/>
            <w:tabs>
              <w:tab w:val="right" w:leader="dot" w:pos="9628"/>
            </w:tabs>
            <w:rPr>
              <w:rFonts w:asciiTheme="minorHAnsi" w:eastAsiaTheme="minorEastAsia" w:hAnsiTheme="minorHAnsi" w:cstheme="minorBidi"/>
              <w:noProof/>
              <w:color w:val="auto"/>
            </w:rPr>
          </w:pPr>
          <w:hyperlink w:anchor="_Toc87946287" w:history="1">
            <w:r w:rsidR="0094725E" w:rsidRPr="00764140">
              <w:rPr>
                <w:rStyle w:val="Hyperlink"/>
                <w:noProof/>
              </w:rPr>
              <w:t>Challenges</w:t>
            </w:r>
            <w:r w:rsidR="0094725E">
              <w:rPr>
                <w:noProof/>
                <w:webHidden/>
              </w:rPr>
              <w:tab/>
            </w:r>
            <w:r w:rsidR="0094725E">
              <w:rPr>
                <w:noProof/>
                <w:webHidden/>
              </w:rPr>
              <w:fldChar w:fldCharType="begin"/>
            </w:r>
            <w:r w:rsidR="0094725E">
              <w:rPr>
                <w:noProof/>
                <w:webHidden/>
              </w:rPr>
              <w:instrText xml:space="preserve"> PAGEREF _Toc87946287 \h </w:instrText>
            </w:r>
            <w:r w:rsidR="0094725E">
              <w:rPr>
                <w:noProof/>
                <w:webHidden/>
              </w:rPr>
            </w:r>
            <w:r w:rsidR="0094725E">
              <w:rPr>
                <w:noProof/>
                <w:webHidden/>
              </w:rPr>
              <w:fldChar w:fldCharType="separate"/>
            </w:r>
            <w:r w:rsidR="00360F0A">
              <w:rPr>
                <w:noProof/>
                <w:webHidden/>
              </w:rPr>
              <w:t>58</w:t>
            </w:r>
            <w:r w:rsidR="0094725E">
              <w:rPr>
                <w:noProof/>
                <w:webHidden/>
              </w:rPr>
              <w:fldChar w:fldCharType="end"/>
            </w:r>
          </w:hyperlink>
        </w:p>
        <w:p w14:paraId="70CCECD5" w14:textId="7FED2A6F" w:rsidR="0094725E" w:rsidRDefault="00EC7897">
          <w:pPr>
            <w:pStyle w:val="TOC3"/>
            <w:tabs>
              <w:tab w:val="right" w:leader="dot" w:pos="9628"/>
            </w:tabs>
            <w:rPr>
              <w:rFonts w:asciiTheme="minorHAnsi" w:eastAsiaTheme="minorEastAsia" w:hAnsiTheme="minorHAnsi" w:cstheme="minorBidi"/>
              <w:noProof/>
              <w:color w:val="auto"/>
            </w:rPr>
          </w:pPr>
          <w:hyperlink w:anchor="_Toc87946288" w:history="1">
            <w:r w:rsidR="0094725E" w:rsidRPr="00764140">
              <w:rPr>
                <w:rStyle w:val="Hyperlink"/>
                <w:noProof/>
              </w:rPr>
              <w:t>Opportunities</w:t>
            </w:r>
            <w:r w:rsidR="0094725E">
              <w:rPr>
                <w:noProof/>
                <w:webHidden/>
              </w:rPr>
              <w:tab/>
            </w:r>
            <w:r w:rsidR="0094725E">
              <w:rPr>
                <w:noProof/>
                <w:webHidden/>
              </w:rPr>
              <w:fldChar w:fldCharType="begin"/>
            </w:r>
            <w:r w:rsidR="0094725E">
              <w:rPr>
                <w:noProof/>
                <w:webHidden/>
              </w:rPr>
              <w:instrText xml:space="preserve"> PAGEREF _Toc87946288 \h </w:instrText>
            </w:r>
            <w:r w:rsidR="0094725E">
              <w:rPr>
                <w:noProof/>
                <w:webHidden/>
              </w:rPr>
            </w:r>
            <w:r w:rsidR="0094725E">
              <w:rPr>
                <w:noProof/>
                <w:webHidden/>
              </w:rPr>
              <w:fldChar w:fldCharType="separate"/>
            </w:r>
            <w:r w:rsidR="00360F0A">
              <w:rPr>
                <w:noProof/>
                <w:webHidden/>
              </w:rPr>
              <w:t>61</w:t>
            </w:r>
            <w:r w:rsidR="0094725E">
              <w:rPr>
                <w:noProof/>
                <w:webHidden/>
              </w:rPr>
              <w:fldChar w:fldCharType="end"/>
            </w:r>
          </w:hyperlink>
        </w:p>
        <w:p w14:paraId="00A69BE6" w14:textId="3B178185" w:rsidR="0094725E" w:rsidRDefault="00EC7897">
          <w:pPr>
            <w:pStyle w:val="TOC1"/>
            <w:rPr>
              <w:rFonts w:asciiTheme="minorHAnsi" w:eastAsiaTheme="minorEastAsia" w:hAnsiTheme="minorHAnsi" w:cstheme="minorBidi"/>
              <w:color w:val="auto"/>
            </w:rPr>
          </w:pPr>
          <w:hyperlink w:anchor="_Toc87946289" w:history="1">
            <w:r w:rsidR="0094725E" w:rsidRPr="00764140">
              <w:rPr>
                <w:rStyle w:val="Hyperlink"/>
              </w:rPr>
              <w:t>Transport &amp; parking</w:t>
            </w:r>
            <w:r w:rsidR="0094725E">
              <w:rPr>
                <w:webHidden/>
              </w:rPr>
              <w:tab/>
            </w:r>
            <w:r w:rsidR="0094725E">
              <w:rPr>
                <w:webHidden/>
              </w:rPr>
              <w:fldChar w:fldCharType="begin"/>
            </w:r>
            <w:r w:rsidR="0094725E">
              <w:rPr>
                <w:webHidden/>
              </w:rPr>
              <w:instrText xml:space="preserve"> PAGEREF _Toc87946289 \h </w:instrText>
            </w:r>
            <w:r w:rsidR="0094725E">
              <w:rPr>
                <w:webHidden/>
              </w:rPr>
            </w:r>
            <w:r w:rsidR="0094725E">
              <w:rPr>
                <w:webHidden/>
              </w:rPr>
              <w:fldChar w:fldCharType="separate"/>
            </w:r>
            <w:r w:rsidR="00360F0A">
              <w:rPr>
                <w:webHidden/>
              </w:rPr>
              <w:t>64</w:t>
            </w:r>
            <w:r w:rsidR="0094725E">
              <w:rPr>
                <w:webHidden/>
              </w:rPr>
              <w:fldChar w:fldCharType="end"/>
            </w:r>
          </w:hyperlink>
        </w:p>
        <w:p w14:paraId="12B7650E" w14:textId="529EDE3A" w:rsidR="0094725E" w:rsidRDefault="00EC7897">
          <w:pPr>
            <w:pStyle w:val="TOC2"/>
            <w:rPr>
              <w:rFonts w:asciiTheme="minorHAnsi" w:eastAsiaTheme="minorEastAsia" w:hAnsiTheme="minorHAnsi" w:cstheme="minorBidi"/>
              <w:color w:val="auto"/>
            </w:rPr>
          </w:pPr>
          <w:hyperlink w:anchor="_Toc87946290" w:history="1">
            <w:r w:rsidR="0094725E" w:rsidRPr="00764140">
              <w:rPr>
                <w:rStyle w:val="Hyperlink"/>
              </w:rPr>
              <w:t>Transport network and infrastructure</w:t>
            </w:r>
            <w:r w:rsidR="0094725E">
              <w:rPr>
                <w:webHidden/>
              </w:rPr>
              <w:tab/>
            </w:r>
            <w:r w:rsidR="0094725E">
              <w:rPr>
                <w:webHidden/>
              </w:rPr>
              <w:fldChar w:fldCharType="begin"/>
            </w:r>
            <w:r w:rsidR="0094725E">
              <w:rPr>
                <w:webHidden/>
              </w:rPr>
              <w:instrText xml:space="preserve"> PAGEREF _Toc87946290 \h </w:instrText>
            </w:r>
            <w:r w:rsidR="0094725E">
              <w:rPr>
                <w:webHidden/>
              </w:rPr>
            </w:r>
            <w:r w:rsidR="0094725E">
              <w:rPr>
                <w:webHidden/>
              </w:rPr>
              <w:fldChar w:fldCharType="separate"/>
            </w:r>
            <w:r w:rsidR="00360F0A">
              <w:rPr>
                <w:webHidden/>
              </w:rPr>
              <w:t>64</w:t>
            </w:r>
            <w:r w:rsidR="0094725E">
              <w:rPr>
                <w:webHidden/>
              </w:rPr>
              <w:fldChar w:fldCharType="end"/>
            </w:r>
          </w:hyperlink>
        </w:p>
        <w:p w14:paraId="20AC7ACB" w14:textId="721AEA0B" w:rsidR="0094725E" w:rsidRDefault="00EC7897">
          <w:pPr>
            <w:pStyle w:val="TOC3"/>
            <w:tabs>
              <w:tab w:val="right" w:leader="dot" w:pos="9628"/>
            </w:tabs>
            <w:rPr>
              <w:rFonts w:asciiTheme="minorHAnsi" w:eastAsiaTheme="minorEastAsia" w:hAnsiTheme="minorHAnsi" w:cstheme="minorBidi"/>
              <w:noProof/>
              <w:color w:val="auto"/>
            </w:rPr>
          </w:pPr>
          <w:hyperlink w:anchor="_Toc87946291" w:history="1">
            <w:r w:rsidR="0094725E" w:rsidRPr="00764140">
              <w:rPr>
                <w:rStyle w:val="Hyperlink"/>
                <w:noProof/>
              </w:rPr>
              <w:t>Context</w:t>
            </w:r>
            <w:r w:rsidR="0094725E">
              <w:rPr>
                <w:noProof/>
                <w:webHidden/>
              </w:rPr>
              <w:tab/>
            </w:r>
            <w:r w:rsidR="0094725E">
              <w:rPr>
                <w:noProof/>
                <w:webHidden/>
              </w:rPr>
              <w:fldChar w:fldCharType="begin"/>
            </w:r>
            <w:r w:rsidR="0094725E">
              <w:rPr>
                <w:noProof/>
                <w:webHidden/>
              </w:rPr>
              <w:instrText xml:space="preserve"> PAGEREF _Toc87946291 \h </w:instrText>
            </w:r>
            <w:r w:rsidR="0094725E">
              <w:rPr>
                <w:noProof/>
                <w:webHidden/>
              </w:rPr>
            </w:r>
            <w:r w:rsidR="0094725E">
              <w:rPr>
                <w:noProof/>
                <w:webHidden/>
              </w:rPr>
              <w:fldChar w:fldCharType="separate"/>
            </w:r>
            <w:r w:rsidR="00360F0A">
              <w:rPr>
                <w:noProof/>
                <w:webHidden/>
              </w:rPr>
              <w:t>64</w:t>
            </w:r>
            <w:r w:rsidR="0094725E">
              <w:rPr>
                <w:noProof/>
                <w:webHidden/>
              </w:rPr>
              <w:fldChar w:fldCharType="end"/>
            </w:r>
          </w:hyperlink>
        </w:p>
        <w:p w14:paraId="13EF7F46" w14:textId="252E3E09" w:rsidR="0094725E" w:rsidRDefault="00EC7897">
          <w:pPr>
            <w:pStyle w:val="TOC3"/>
            <w:tabs>
              <w:tab w:val="right" w:leader="dot" w:pos="9628"/>
            </w:tabs>
            <w:rPr>
              <w:rFonts w:asciiTheme="minorHAnsi" w:eastAsiaTheme="minorEastAsia" w:hAnsiTheme="minorHAnsi" w:cstheme="minorBidi"/>
              <w:noProof/>
              <w:color w:val="auto"/>
            </w:rPr>
          </w:pPr>
          <w:hyperlink w:anchor="_Toc87946292" w:history="1">
            <w:r w:rsidR="0094725E" w:rsidRPr="00764140">
              <w:rPr>
                <w:rStyle w:val="Hyperlink"/>
                <w:noProof/>
              </w:rPr>
              <w:t>Challenges</w:t>
            </w:r>
            <w:r w:rsidR="0094725E">
              <w:rPr>
                <w:noProof/>
                <w:webHidden/>
              </w:rPr>
              <w:tab/>
            </w:r>
            <w:r w:rsidR="0094725E">
              <w:rPr>
                <w:noProof/>
                <w:webHidden/>
              </w:rPr>
              <w:fldChar w:fldCharType="begin"/>
            </w:r>
            <w:r w:rsidR="0094725E">
              <w:rPr>
                <w:noProof/>
                <w:webHidden/>
              </w:rPr>
              <w:instrText xml:space="preserve"> PAGEREF _Toc87946292 \h </w:instrText>
            </w:r>
            <w:r w:rsidR="0094725E">
              <w:rPr>
                <w:noProof/>
                <w:webHidden/>
              </w:rPr>
            </w:r>
            <w:r w:rsidR="0094725E">
              <w:rPr>
                <w:noProof/>
                <w:webHidden/>
              </w:rPr>
              <w:fldChar w:fldCharType="separate"/>
            </w:r>
            <w:r w:rsidR="00360F0A">
              <w:rPr>
                <w:noProof/>
                <w:webHidden/>
              </w:rPr>
              <w:t>66</w:t>
            </w:r>
            <w:r w:rsidR="0094725E">
              <w:rPr>
                <w:noProof/>
                <w:webHidden/>
              </w:rPr>
              <w:fldChar w:fldCharType="end"/>
            </w:r>
          </w:hyperlink>
        </w:p>
        <w:p w14:paraId="65F26121" w14:textId="1FFA6EB4" w:rsidR="0094725E" w:rsidRDefault="00EC7897">
          <w:pPr>
            <w:pStyle w:val="TOC3"/>
            <w:tabs>
              <w:tab w:val="right" w:leader="dot" w:pos="9628"/>
            </w:tabs>
            <w:rPr>
              <w:rFonts w:asciiTheme="minorHAnsi" w:eastAsiaTheme="minorEastAsia" w:hAnsiTheme="minorHAnsi" w:cstheme="minorBidi"/>
              <w:noProof/>
              <w:color w:val="auto"/>
            </w:rPr>
          </w:pPr>
          <w:hyperlink w:anchor="_Toc87946293" w:history="1">
            <w:r w:rsidR="0094725E" w:rsidRPr="00764140">
              <w:rPr>
                <w:rStyle w:val="Hyperlink"/>
                <w:noProof/>
              </w:rPr>
              <w:t>Opportunities</w:t>
            </w:r>
            <w:r w:rsidR="0094725E">
              <w:rPr>
                <w:noProof/>
                <w:webHidden/>
              </w:rPr>
              <w:tab/>
            </w:r>
            <w:r w:rsidR="0094725E">
              <w:rPr>
                <w:noProof/>
                <w:webHidden/>
              </w:rPr>
              <w:fldChar w:fldCharType="begin"/>
            </w:r>
            <w:r w:rsidR="0094725E">
              <w:rPr>
                <w:noProof/>
                <w:webHidden/>
              </w:rPr>
              <w:instrText xml:space="preserve"> PAGEREF _Toc87946293 \h </w:instrText>
            </w:r>
            <w:r w:rsidR="0094725E">
              <w:rPr>
                <w:noProof/>
                <w:webHidden/>
              </w:rPr>
            </w:r>
            <w:r w:rsidR="0094725E">
              <w:rPr>
                <w:noProof/>
                <w:webHidden/>
              </w:rPr>
              <w:fldChar w:fldCharType="separate"/>
            </w:r>
            <w:r w:rsidR="00360F0A">
              <w:rPr>
                <w:noProof/>
                <w:webHidden/>
              </w:rPr>
              <w:t>67</w:t>
            </w:r>
            <w:r w:rsidR="0094725E">
              <w:rPr>
                <w:noProof/>
                <w:webHidden/>
              </w:rPr>
              <w:fldChar w:fldCharType="end"/>
            </w:r>
          </w:hyperlink>
        </w:p>
        <w:p w14:paraId="1E851621" w14:textId="6DCAA6BF" w:rsidR="0094725E" w:rsidRDefault="00EC7897">
          <w:pPr>
            <w:pStyle w:val="TOC2"/>
            <w:rPr>
              <w:rFonts w:asciiTheme="minorHAnsi" w:eastAsiaTheme="minorEastAsia" w:hAnsiTheme="minorHAnsi" w:cstheme="minorBidi"/>
              <w:color w:val="auto"/>
            </w:rPr>
          </w:pPr>
          <w:hyperlink w:anchor="_Toc87946294" w:history="1">
            <w:r w:rsidR="0094725E" w:rsidRPr="00764140">
              <w:rPr>
                <w:rStyle w:val="Hyperlink"/>
              </w:rPr>
              <w:t>Parking</w:t>
            </w:r>
            <w:r w:rsidR="0094725E">
              <w:rPr>
                <w:webHidden/>
              </w:rPr>
              <w:tab/>
            </w:r>
            <w:r w:rsidR="0094725E">
              <w:rPr>
                <w:webHidden/>
              </w:rPr>
              <w:fldChar w:fldCharType="begin"/>
            </w:r>
            <w:r w:rsidR="0094725E">
              <w:rPr>
                <w:webHidden/>
              </w:rPr>
              <w:instrText xml:space="preserve"> PAGEREF _Toc87946294 \h </w:instrText>
            </w:r>
            <w:r w:rsidR="0094725E">
              <w:rPr>
                <w:webHidden/>
              </w:rPr>
            </w:r>
            <w:r w:rsidR="0094725E">
              <w:rPr>
                <w:webHidden/>
              </w:rPr>
              <w:fldChar w:fldCharType="separate"/>
            </w:r>
            <w:r w:rsidR="00360F0A">
              <w:rPr>
                <w:webHidden/>
              </w:rPr>
              <w:t>68</w:t>
            </w:r>
            <w:r w:rsidR="0094725E">
              <w:rPr>
                <w:webHidden/>
              </w:rPr>
              <w:fldChar w:fldCharType="end"/>
            </w:r>
          </w:hyperlink>
        </w:p>
        <w:p w14:paraId="72AEB7C4" w14:textId="51C00904" w:rsidR="0094725E" w:rsidRDefault="00EC7897">
          <w:pPr>
            <w:pStyle w:val="TOC3"/>
            <w:tabs>
              <w:tab w:val="right" w:leader="dot" w:pos="9628"/>
            </w:tabs>
            <w:rPr>
              <w:rFonts w:asciiTheme="minorHAnsi" w:eastAsiaTheme="minorEastAsia" w:hAnsiTheme="minorHAnsi" w:cstheme="minorBidi"/>
              <w:noProof/>
              <w:color w:val="auto"/>
            </w:rPr>
          </w:pPr>
          <w:hyperlink w:anchor="_Toc87946295" w:history="1">
            <w:r w:rsidR="0094725E" w:rsidRPr="00764140">
              <w:rPr>
                <w:rStyle w:val="Hyperlink"/>
                <w:noProof/>
              </w:rPr>
              <w:t>Context</w:t>
            </w:r>
            <w:r w:rsidR="0094725E">
              <w:rPr>
                <w:noProof/>
                <w:webHidden/>
              </w:rPr>
              <w:tab/>
            </w:r>
            <w:r w:rsidR="0094725E">
              <w:rPr>
                <w:noProof/>
                <w:webHidden/>
              </w:rPr>
              <w:fldChar w:fldCharType="begin"/>
            </w:r>
            <w:r w:rsidR="0094725E">
              <w:rPr>
                <w:noProof/>
                <w:webHidden/>
              </w:rPr>
              <w:instrText xml:space="preserve"> PAGEREF _Toc87946295 \h </w:instrText>
            </w:r>
            <w:r w:rsidR="0094725E">
              <w:rPr>
                <w:noProof/>
                <w:webHidden/>
              </w:rPr>
            </w:r>
            <w:r w:rsidR="0094725E">
              <w:rPr>
                <w:noProof/>
                <w:webHidden/>
              </w:rPr>
              <w:fldChar w:fldCharType="separate"/>
            </w:r>
            <w:r w:rsidR="00360F0A">
              <w:rPr>
                <w:noProof/>
                <w:webHidden/>
              </w:rPr>
              <w:t>68</w:t>
            </w:r>
            <w:r w:rsidR="0094725E">
              <w:rPr>
                <w:noProof/>
                <w:webHidden/>
              </w:rPr>
              <w:fldChar w:fldCharType="end"/>
            </w:r>
          </w:hyperlink>
        </w:p>
        <w:p w14:paraId="33CCDADB" w14:textId="1B98857F" w:rsidR="0094725E" w:rsidRDefault="00EC7897">
          <w:pPr>
            <w:pStyle w:val="TOC3"/>
            <w:tabs>
              <w:tab w:val="right" w:leader="dot" w:pos="9628"/>
            </w:tabs>
            <w:rPr>
              <w:rFonts w:asciiTheme="minorHAnsi" w:eastAsiaTheme="minorEastAsia" w:hAnsiTheme="minorHAnsi" w:cstheme="minorBidi"/>
              <w:noProof/>
              <w:color w:val="auto"/>
            </w:rPr>
          </w:pPr>
          <w:hyperlink w:anchor="_Toc87946296" w:history="1">
            <w:r w:rsidR="0094725E" w:rsidRPr="00764140">
              <w:rPr>
                <w:rStyle w:val="Hyperlink"/>
                <w:noProof/>
              </w:rPr>
              <w:t>Challenges</w:t>
            </w:r>
            <w:r w:rsidR="0094725E">
              <w:rPr>
                <w:noProof/>
                <w:webHidden/>
              </w:rPr>
              <w:tab/>
            </w:r>
            <w:r w:rsidR="0094725E">
              <w:rPr>
                <w:noProof/>
                <w:webHidden/>
              </w:rPr>
              <w:fldChar w:fldCharType="begin"/>
            </w:r>
            <w:r w:rsidR="0094725E">
              <w:rPr>
                <w:noProof/>
                <w:webHidden/>
              </w:rPr>
              <w:instrText xml:space="preserve"> PAGEREF _Toc87946296 \h </w:instrText>
            </w:r>
            <w:r w:rsidR="0094725E">
              <w:rPr>
                <w:noProof/>
                <w:webHidden/>
              </w:rPr>
            </w:r>
            <w:r w:rsidR="0094725E">
              <w:rPr>
                <w:noProof/>
                <w:webHidden/>
              </w:rPr>
              <w:fldChar w:fldCharType="separate"/>
            </w:r>
            <w:r w:rsidR="00360F0A">
              <w:rPr>
                <w:noProof/>
                <w:webHidden/>
              </w:rPr>
              <w:t>68</w:t>
            </w:r>
            <w:r w:rsidR="0094725E">
              <w:rPr>
                <w:noProof/>
                <w:webHidden/>
              </w:rPr>
              <w:fldChar w:fldCharType="end"/>
            </w:r>
          </w:hyperlink>
        </w:p>
        <w:p w14:paraId="54F4D8C0" w14:textId="3001DF4C" w:rsidR="0094725E" w:rsidRDefault="00EC7897">
          <w:pPr>
            <w:pStyle w:val="TOC3"/>
            <w:tabs>
              <w:tab w:val="right" w:leader="dot" w:pos="9628"/>
            </w:tabs>
            <w:rPr>
              <w:rFonts w:asciiTheme="minorHAnsi" w:eastAsiaTheme="minorEastAsia" w:hAnsiTheme="minorHAnsi" w:cstheme="minorBidi"/>
              <w:noProof/>
              <w:color w:val="auto"/>
            </w:rPr>
          </w:pPr>
          <w:hyperlink w:anchor="_Toc87946297" w:history="1">
            <w:r w:rsidR="0094725E" w:rsidRPr="00764140">
              <w:rPr>
                <w:rStyle w:val="Hyperlink"/>
                <w:noProof/>
              </w:rPr>
              <w:t>Opportunities</w:t>
            </w:r>
            <w:r w:rsidR="0094725E">
              <w:rPr>
                <w:noProof/>
                <w:webHidden/>
              </w:rPr>
              <w:tab/>
            </w:r>
            <w:r w:rsidR="0094725E">
              <w:rPr>
                <w:noProof/>
                <w:webHidden/>
              </w:rPr>
              <w:fldChar w:fldCharType="begin"/>
            </w:r>
            <w:r w:rsidR="0094725E">
              <w:rPr>
                <w:noProof/>
                <w:webHidden/>
              </w:rPr>
              <w:instrText xml:space="preserve"> PAGEREF _Toc87946297 \h </w:instrText>
            </w:r>
            <w:r w:rsidR="0094725E">
              <w:rPr>
                <w:noProof/>
                <w:webHidden/>
              </w:rPr>
            </w:r>
            <w:r w:rsidR="0094725E">
              <w:rPr>
                <w:noProof/>
                <w:webHidden/>
              </w:rPr>
              <w:fldChar w:fldCharType="separate"/>
            </w:r>
            <w:r w:rsidR="00360F0A">
              <w:rPr>
                <w:noProof/>
                <w:webHidden/>
              </w:rPr>
              <w:t>69</w:t>
            </w:r>
            <w:r w:rsidR="0094725E">
              <w:rPr>
                <w:noProof/>
                <w:webHidden/>
              </w:rPr>
              <w:fldChar w:fldCharType="end"/>
            </w:r>
          </w:hyperlink>
        </w:p>
        <w:p w14:paraId="502C2BBE" w14:textId="7DEA8668" w:rsidR="0094725E" w:rsidRDefault="00EC7897">
          <w:pPr>
            <w:pStyle w:val="TOC1"/>
            <w:rPr>
              <w:rFonts w:asciiTheme="minorHAnsi" w:eastAsiaTheme="minorEastAsia" w:hAnsiTheme="minorHAnsi" w:cstheme="minorBidi"/>
              <w:color w:val="auto"/>
            </w:rPr>
          </w:pPr>
          <w:hyperlink w:anchor="_Toc87946298" w:history="1">
            <w:r w:rsidR="0094725E" w:rsidRPr="00764140">
              <w:rPr>
                <w:rStyle w:val="Hyperlink"/>
              </w:rPr>
              <w:t>Community infrastructure</w:t>
            </w:r>
            <w:r w:rsidR="0094725E">
              <w:rPr>
                <w:webHidden/>
              </w:rPr>
              <w:tab/>
            </w:r>
            <w:r w:rsidR="0094725E">
              <w:rPr>
                <w:webHidden/>
              </w:rPr>
              <w:fldChar w:fldCharType="begin"/>
            </w:r>
            <w:r w:rsidR="0094725E">
              <w:rPr>
                <w:webHidden/>
              </w:rPr>
              <w:instrText xml:space="preserve"> PAGEREF _Toc87946298 \h </w:instrText>
            </w:r>
            <w:r w:rsidR="0094725E">
              <w:rPr>
                <w:webHidden/>
              </w:rPr>
            </w:r>
            <w:r w:rsidR="0094725E">
              <w:rPr>
                <w:webHidden/>
              </w:rPr>
              <w:fldChar w:fldCharType="separate"/>
            </w:r>
            <w:r w:rsidR="00360F0A">
              <w:rPr>
                <w:webHidden/>
              </w:rPr>
              <w:t>70</w:t>
            </w:r>
            <w:r w:rsidR="0094725E">
              <w:rPr>
                <w:webHidden/>
              </w:rPr>
              <w:fldChar w:fldCharType="end"/>
            </w:r>
          </w:hyperlink>
        </w:p>
        <w:p w14:paraId="49970ABD" w14:textId="2D28DEB7" w:rsidR="0094725E" w:rsidRDefault="00EC7897">
          <w:pPr>
            <w:pStyle w:val="TOC3"/>
            <w:tabs>
              <w:tab w:val="right" w:leader="dot" w:pos="9628"/>
            </w:tabs>
            <w:rPr>
              <w:rFonts w:asciiTheme="minorHAnsi" w:eastAsiaTheme="minorEastAsia" w:hAnsiTheme="minorHAnsi" w:cstheme="minorBidi"/>
              <w:noProof/>
              <w:color w:val="auto"/>
            </w:rPr>
          </w:pPr>
          <w:hyperlink w:anchor="_Toc87946299" w:history="1">
            <w:r w:rsidR="0094725E" w:rsidRPr="00764140">
              <w:rPr>
                <w:rStyle w:val="Hyperlink"/>
                <w:noProof/>
              </w:rPr>
              <w:t>Context</w:t>
            </w:r>
            <w:r w:rsidR="0094725E">
              <w:rPr>
                <w:noProof/>
                <w:webHidden/>
              </w:rPr>
              <w:tab/>
            </w:r>
            <w:r w:rsidR="0094725E">
              <w:rPr>
                <w:noProof/>
                <w:webHidden/>
              </w:rPr>
              <w:fldChar w:fldCharType="begin"/>
            </w:r>
            <w:r w:rsidR="0094725E">
              <w:rPr>
                <w:noProof/>
                <w:webHidden/>
              </w:rPr>
              <w:instrText xml:space="preserve"> PAGEREF _Toc87946299 \h </w:instrText>
            </w:r>
            <w:r w:rsidR="0094725E">
              <w:rPr>
                <w:noProof/>
                <w:webHidden/>
              </w:rPr>
            </w:r>
            <w:r w:rsidR="0094725E">
              <w:rPr>
                <w:noProof/>
                <w:webHidden/>
              </w:rPr>
              <w:fldChar w:fldCharType="separate"/>
            </w:r>
            <w:r w:rsidR="00360F0A">
              <w:rPr>
                <w:noProof/>
                <w:webHidden/>
              </w:rPr>
              <w:t>70</w:t>
            </w:r>
            <w:r w:rsidR="0094725E">
              <w:rPr>
                <w:noProof/>
                <w:webHidden/>
              </w:rPr>
              <w:fldChar w:fldCharType="end"/>
            </w:r>
          </w:hyperlink>
        </w:p>
        <w:p w14:paraId="4283D205" w14:textId="325DA287" w:rsidR="0094725E" w:rsidRDefault="00EC7897">
          <w:pPr>
            <w:pStyle w:val="TOC3"/>
            <w:tabs>
              <w:tab w:val="right" w:leader="dot" w:pos="9628"/>
            </w:tabs>
            <w:rPr>
              <w:rFonts w:asciiTheme="minorHAnsi" w:eastAsiaTheme="minorEastAsia" w:hAnsiTheme="minorHAnsi" w:cstheme="minorBidi"/>
              <w:noProof/>
              <w:color w:val="auto"/>
            </w:rPr>
          </w:pPr>
          <w:hyperlink w:anchor="_Toc87946300" w:history="1">
            <w:r w:rsidR="0094725E" w:rsidRPr="00764140">
              <w:rPr>
                <w:rStyle w:val="Hyperlink"/>
                <w:noProof/>
              </w:rPr>
              <w:t>Challenges</w:t>
            </w:r>
            <w:r w:rsidR="0094725E">
              <w:rPr>
                <w:noProof/>
                <w:webHidden/>
              </w:rPr>
              <w:tab/>
            </w:r>
            <w:r w:rsidR="0094725E">
              <w:rPr>
                <w:noProof/>
                <w:webHidden/>
              </w:rPr>
              <w:fldChar w:fldCharType="begin"/>
            </w:r>
            <w:r w:rsidR="0094725E">
              <w:rPr>
                <w:noProof/>
                <w:webHidden/>
              </w:rPr>
              <w:instrText xml:space="preserve"> PAGEREF _Toc87946300 \h </w:instrText>
            </w:r>
            <w:r w:rsidR="0094725E">
              <w:rPr>
                <w:noProof/>
                <w:webHidden/>
              </w:rPr>
            </w:r>
            <w:r w:rsidR="0094725E">
              <w:rPr>
                <w:noProof/>
                <w:webHidden/>
              </w:rPr>
              <w:fldChar w:fldCharType="separate"/>
            </w:r>
            <w:r w:rsidR="00360F0A">
              <w:rPr>
                <w:noProof/>
                <w:webHidden/>
              </w:rPr>
              <w:t>71</w:t>
            </w:r>
            <w:r w:rsidR="0094725E">
              <w:rPr>
                <w:noProof/>
                <w:webHidden/>
              </w:rPr>
              <w:fldChar w:fldCharType="end"/>
            </w:r>
          </w:hyperlink>
        </w:p>
        <w:p w14:paraId="561CF018" w14:textId="67E795AE" w:rsidR="0094725E" w:rsidRDefault="00EC7897">
          <w:pPr>
            <w:pStyle w:val="TOC3"/>
            <w:tabs>
              <w:tab w:val="right" w:leader="dot" w:pos="9628"/>
            </w:tabs>
            <w:rPr>
              <w:rFonts w:asciiTheme="minorHAnsi" w:eastAsiaTheme="minorEastAsia" w:hAnsiTheme="minorHAnsi" w:cstheme="minorBidi"/>
              <w:noProof/>
              <w:color w:val="auto"/>
            </w:rPr>
          </w:pPr>
          <w:hyperlink w:anchor="_Toc87946301" w:history="1">
            <w:r w:rsidR="0094725E" w:rsidRPr="00764140">
              <w:rPr>
                <w:rStyle w:val="Hyperlink"/>
                <w:noProof/>
              </w:rPr>
              <w:t>Opportunities</w:t>
            </w:r>
            <w:r w:rsidR="0094725E">
              <w:rPr>
                <w:noProof/>
                <w:webHidden/>
              </w:rPr>
              <w:tab/>
            </w:r>
            <w:r w:rsidR="0094725E">
              <w:rPr>
                <w:noProof/>
                <w:webHidden/>
              </w:rPr>
              <w:fldChar w:fldCharType="begin"/>
            </w:r>
            <w:r w:rsidR="0094725E">
              <w:rPr>
                <w:noProof/>
                <w:webHidden/>
              </w:rPr>
              <w:instrText xml:space="preserve"> PAGEREF _Toc87946301 \h </w:instrText>
            </w:r>
            <w:r w:rsidR="0094725E">
              <w:rPr>
                <w:noProof/>
                <w:webHidden/>
              </w:rPr>
            </w:r>
            <w:r w:rsidR="0094725E">
              <w:rPr>
                <w:noProof/>
                <w:webHidden/>
              </w:rPr>
              <w:fldChar w:fldCharType="separate"/>
            </w:r>
            <w:r w:rsidR="00360F0A">
              <w:rPr>
                <w:noProof/>
                <w:webHidden/>
              </w:rPr>
              <w:t>71</w:t>
            </w:r>
            <w:r w:rsidR="0094725E">
              <w:rPr>
                <w:noProof/>
                <w:webHidden/>
              </w:rPr>
              <w:fldChar w:fldCharType="end"/>
            </w:r>
          </w:hyperlink>
        </w:p>
        <w:p w14:paraId="2F33A03D" w14:textId="795DED12" w:rsidR="0094725E" w:rsidRDefault="00EC7897">
          <w:pPr>
            <w:pStyle w:val="TOC1"/>
            <w:rPr>
              <w:rFonts w:asciiTheme="minorHAnsi" w:eastAsiaTheme="minorEastAsia" w:hAnsiTheme="minorHAnsi" w:cstheme="minorBidi"/>
              <w:color w:val="auto"/>
            </w:rPr>
          </w:pPr>
          <w:hyperlink w:anchor="_Toc87946302" w:history="1">
            <w:r w:rsidR="0094725E" w:rsidRPr="00764140">
              <w:rPr>
                <w:rStyle w:val="Hyperlink"/>
              </w:rPr>
              <w:t>Social issues</w:t>
            </w:r>
            <w:r w:rsidR="0094725E">
              <w:rPr>
                <w:webHidden/>
              </w:rPr>
              <w:tab/>
            </w:r>
            <w:r w:rsidR="0094725E">
              <w:rPr>
                <w:webHidden/>
              </w:rPr>
              <w:fldChar w:fldCharType="begin"/>
            </w:r>
            <w:r w:rsidR="0094725E">
              <w:rPr>
                <w:webHidden/>
              </w:rPr>
              <w:instrText xml:space="preserve"> PAGEREF _Toc87946302 \h </w:instrText>
            </w:r>
            <w:r w:rsidR="0094725E">
              <w:rPr>
                <w:webHidden/>
              </w:rPr>
            </w:r>
            <w:r w:rsidR="0094725E">
              <w:rPr>
                <w:webHidden/>
              </w:rPr>
              <w:fldChar w:fldCharType="separate"/>
            </w:r>
            <w:r w:rsidR="00360F0A">
              <w:rPr>
                <w:webHidden/>
              </w:rPr>
              <w:t>72</w:t>
            </w:r>
            <w:r w:rsidR="0094725E">
              <w:rPr>
                <w:webHidden/>
              </w:rPr>
              <w:fldChar w:fldCharType="end"/>
            </w:r>
          </w:hyperlink>
        </w:p>
        <w:p w14:paraId="6A96FDA1" w14:textId="3990EEBD" w:rsidR="0094725E" w:rsidRDefault="00EC7897">
          <w:pPr>
            <w:pStyle w:val="TOC3"/>
            <w:tabs>
              <w:tab w:val="right" w:leader="dot" w:pos="9628"/>
            </w:tabs>
            <w:rPr>
              <w:rFonts w:asciiTheme="minorHAnsi" w:eastAsiaTheme="minorEastAsia" w:hAnsiTheme="minorHAnsi" w:cstheme="minorBidi"/>
              <w:noProof/>
              <w:color w:val="auto"/>
            </w:rPr>
          </w:pPr>
          <w:hyperlink w:anchor="_Toc87946303" w:history="1">
            <w:r w:rsidR="0094725E" w:rsidRPr="00764140">
              <w:rPr>
                <w:rStyle w:val="Hyperlink"/>
                <w:noProof/>
              </w:rPr>
              <w:t>Context</w:t>
            </w:r>
            <w:r w:rsidR="0094725E">
              <w:rPr>
                <w:noProof/>
                <w:webHidden/>
              </w:rPr>
              <w:tab/>
            </w:r>
            <w:r w:rsidR="0094725E">
              <w:rPr>
                <w:noProof/>
                <w:webHidden/>
              </w:rPr>
              <w:fldChar w:fldCharType="begin"/>
            </w:r>
            <w:r w:rsidR="0094725E">
              <w:rPr>
                <w:noProof/>
                <w:webHidden/>
              </w:rPr>
              <w:instrText xml:space="preserve"> PAGEREF _Toc87946303 \h </w:instrText>
            </w:r>
            <w:r w:rsidR="0094725E">
              <w:rPr>
                <w:noProof/>
                <w:webHidden/>
              </w:rPr>
            </w:r>
            <w:r w:rsidR="0094725E">
              <w:rPr>
                <w:noProof/>
                <w:webHidden/>
              </w:rPr>
              <w:fldChar w:fldCharType="separate"/>
            </w:r>
            <w:r w:rsidR="00360F0A">
              <w:rPr>
                <w:noProof/>
                <w:webHidden/>
              </w:rPr>
              <w:t>72</w:t>
            </w:r>
            <w:r w:rsidR="0094725E">
              <w:rPr>
                <w:noProof/>
                <w:webHidden/>
              </w:rPr>
              <w:fldChar w:fldCharType="end"/>
            </w:r>
          </w:hyperlink>
        </w:p>
        <w:p w14:paraId="3D8CEF8B" w14:textId="5B236E67" w:rsidR="0094725E" w:rsidRDefault="00EC7897">
          <w:pPr>
            <w:pStyle w:val="TOC3"/>
            <w:tabs>
              <w:tab w:val="right" w:leader="dot" w:pos="9628"/>
            </w:tabs>
            <w:rPr>
              <w:rFonts w:asciiTheme="minorHAnsi" w:eastAsiaTheme="minorEastAsia" w:hAnsiTheme="minorHAnsi" w:cstheme="minorBidi"/>
              <w:noProof/>
              <w:color w:val="auto"/>
            </w:rPr>
          </w:pPr>
          <w:hyperlink w:anchor="_Toc87946304" w:history="1">
            <w:r w:rsidR="0094725E" w:rsidRPr="00764140">
              <w:rPr>
                <w:rStyle w:val="Hyperlink"/>
                <w:noProof/>
              </w:rPr>
              <w:t>Challenges</w:t>
            </w:r>
            <w:r w:rsidR="0094725E">
              <w:rPr>
                <w:noProof/>
                <w:webHidden/>
              </w:rPr>
              <w:tab/>
            </w:r>
            <w:r w:rsidR="0094725E">
              <w:rPr>
                <w:noProof/>
                <w:webHidden/>
              </w:rPr>
              <w:fldChar w:fldCharType="begin"/>
            </w:r>
            <w:r w:rsidR="0094725E">
              <w:rPr>
                <w:noProof/>
                <w:webHidden/>
              </w:rPr>
              <w:instrText xml:space="preserve"> PAGEREF _Toc87946304 \h </w:instrText>
            </w:r>
            <w:r w:rsidR="0094725E">
              <w:rPr>
                <w:noProof/>
                <w:webHidden/>
              </w:rPr>
            </w:r>
            <w:r w:rsidR="0094725E">
              <w:rPr>
                <w:noProof/>
                <w:webHidden/>
              </w:rPr>
              <w:fldChar w:fldCharType="separate"/>
            </w:r>
            <w:r w:rsidR="00360F0A">
              <w:rPr>
                <w:noProof/>
                <w:webHidden/>
              </w:rPr>
              <w:t>72</w:t>
            </w:r>
            <w:r w:rsidR="0094725E">
              <w:rPr>
                <w:noProof/>
                <w:webHidden/>
              </w:rPr>
              <w:fldChar w:fldCharType="end"/>
            </w:r>
          </w:hyperlink>
        </w:p>
        <w:p w14:paraId="62CE6A1B" w14:textId="7173EA8D" w:rsidR="0094725E" w:rsidRDefault="00EC7897">
          <w:pPr>
            <w:pStyle w:val="TOC3"/>
            <w:tabs>
              <w:tab w:val="right" w:leader="dot" w:pos="9628"/>
            </w:tabs>
            <w:rPr>
              <w:rFonts w:asciiTheme="minorHAnsi" w:eastAsiaTheme="minorEastAsia" w:hAnsiTheme="minorHAnsi" w:cstheme="minorBidi"/>
              <w:noProof/>
              <w:color w:val="auto"/>
            </w:rPr>
          </w:pPr>
          <w:hyperlink w:anchor="_Toc87946305" w:history="1">
            <w:r w:rsidR="0094725E" w:rsidRPr="00764140">
              <w:rPr>
                <w:rStyle w:val="Hyperlink"/>
                <w:noProof/>
              </w:rPr>
              <w:t>Opportunities</w:t>
            </w:r>
            <w:r w:rsidR="0094725E">
              <w:rPr>
                <w:noProof/>
                <w:webHidden/>
              </w:rPr>
              <w:tab/>
            </w:r>
            <w:r w:rsidR="0094725E">
              <w:rPr>
                <w:noProof/>
                <w:webHidden/>
              </w:rPr>
              <w:fldChar w:fldCharType="begin"/>
            </w:r>
            <w:r w:rsidR="0094725E">
              <w:rPr>
                <w:noProof/>
                <w:webHidden/>
              </w:rPr>
              <w:instrText xml:space="preserve"> PAGEREF _Toc87946305 \h </w:instrText>
            </w:r>
            <w:r w:rsidR="0094725E">
              <w:rPr>
                <w:noProof/>
                <w:webHidden/>
              </w:rPr>
            </w:r>
            <w:r w:rsidR="0094725E">
              <w:rPr>
                <w:noProof/>
                <w:webHidden/>
              </w:rPr>
              <w:fldChar w:fldCharType="separate"/>
            </w:r>
            <w:r w:rsidR="00360F0A">
              <w:rPr>
                <w:noProof/>
                <w:webHidden/>
              </w:rPr>
              <w:t>75</w:t>
            </w:r>
            <w:r w:rsidR="0094725E">
              <w:rPr>
                <w:noProof/>
                <w:webHidden/>
              </w:rPr>
              <w:fldChar w:fldCharType="end"/>
            </w:r>
          </w:hyperlink>
        </w:p>
        <w:p w14:paraId="23C97A02" w14:textId="410C0DF0" w:rsidR="0094725E" w:rsidRDefault="00EC7897">
          <w:pPr>
            <w:pStyle w:val="TOC1"/>
            <w:rPr>
              <w:rFonts w:asciiTheme="minorHAnsi" w:eastAsiaTheme="minorEastAsia" w:hAnsiTheme="minorHAnsi" w:cstheme="minorBidi"/>
              <w:color w:val="auto"/>
            </w:rPr>
          </w:pPr>
          <w:hyperlink w:anchor="_Toc87946306" w:history="1">
            <w:r w:rsidR="0094725E" w:rsidRPr="00764140">
              <w:rPr>
                <w:rStyle w:val="Hyperlink"/>
              </w:rPr>
              <w:t>Recommendations</w:t>
            </w:r>
            <w:r w:rsidR="0094725E">
              <w:rPr>
                <w:webHidden/>
              </w:rPr>
              <w:tab/>
            </w:r>
            <w:r w:rsidR="0094725E">
              <w:rPr>
                <w:webHidden/>
              </w:rPr>
              <w:fldChar w:fldCharType="begin"/>
            </w:r>
            <w:r w:rsidR="0094725E">
              <w:rPr>
                <w:webHidden/>
              </w:rPr>
              <w:instrText xml:space="preserve"> PAGEREF _Toc87946306 \h </w:instrText>
            </w:r>
            <w:r w:rsidR="0094725E">
              <w:rPr>
                <w:webHidden/>
              </w:rPr>
            </w:r>
            <w:r w:rsidR="0094725E">
              <w:rPr>
                <w:webHidden/>
              </w:rPr>
              <w:fldChar w:fldCharType="separate"/>
            </w:r>
            <w:r w:rsidR="00360F0A">
              <w:rPr>
                <w:webHidden/>
              </w:rPr>
              <w:t>76</w:t>
            </w:r>
            <w:r w:rsidR="0094725E">
              <w:rPr>
                <w:webHidden/>
              </w:rPr>
              <w:fldChar w:fldCharType="end"/>
            </w:r>
          </w:hyperlink>
        </w:p>
        <w:p w14:paraId="035A5D4C" w14:textId="64273400" w:rsidR="0094725E" w:rsidRDefault="00EC7897">
          <w:pPr>
            <w:pStyle w:val="TOC2"/>
            <w:rPr>
              <w:rFonts w:asciiTheme="minorHAnsi" w:eastAsiaTheme="minorEastAsia" w:hAnsiTheme="minorHAnsi" w:cstheme="minorBidi"/>
              <w:color w:val="auto"/>
            </w:rPr>
          </w:pPr>
          <w:hyperlink w:anchor="_Toc87946307" w:history="1">
            <w:r w:rsidR="0094725E" w:rsidRPr="00764140">
              <w:rPr>
                <w:rStyle w:val="Hyperlink"/>
              </w:rPr>
              <w:t>Primary Recommendations</w:t>
            </w:r>
            <w:r w:rsidR="0094725E">
              <w:rPr>
                <w:webHidden/>
              </w:rPr>
              <w:tab/>
            </w:r>
            <w:r w:rsidR="0094725E">
              <w:rPr>
                <w:webHidden/>
              </w:rPr>
              <w:fldChar w:fldCharType="begin"/>
            </w:r>
            <w:r w:rsidR="0094725E">
              <w:rPr>
                <w:webHidden/>
              </w:rPr>
              <w:instrText xml:space="preserve"> PAGEREF _Toc87946307 \h </w:instrText>
            </w:r>
            <w:r w:rsidR="0094725E">
              <w:rPr>
                <w:webHidden/>
              </w:rPr>
            </w:r>
            <w:r w:rsidR="0094725E">
              <w:rPr>
                <w:webHidden/>
              </w:rPr>
              <w:fldChar w:fldCharType="separate"/>
            </w:r>
            <w:r w:rsidR="00360F0A">
              <w:rPr>
                <w:webHidden/>
              </w:rPr>
              <w:t>76</w:t>
            </w:r>
            <w:r w:rsidR="0094725E">
              <w:rPr>
                <w:webHidden/>
              </w:rPr>
              <w:fldChar w:fldCharType="end"/>
            </w:r>
          </w:hyperlink>
        </w:p>
        <w:p w14:paraId="3CB9D36C" w14:textId="39A976B7" w:rsidR="0094725E" w:rsidRDefault="00EC7897">
          <w:pPr>
            <w:pStyle w:val="TOC2"/>
            <w:rPr>
              <w:rFonts w:asciiTheme="minorHAnsi" w:eastAsiaTheme="minorEastAsia" w:hAnsiTheme="minorHAnsi" w:cstheme="minorBidi"/>
              <w:color w:val="auto"/>
            </w:rPr>
          </w:pPr>
          <w:hyperlink w:anchor="_Toc87946308" w:history="1">
            <w:r w:rsidR="0094725E" w:rsidRPr="00764140">
              <w:rPr>
                <w:rStyle w:val="Hyperlink"/>
              </w:rPr>
              <w:t>Secondary Recommendations</w:t>
            </w:r>
            <w:r w:rsidR="0094725E">
              <w:rPr>
                <w:webHidden/>
              </w:rPr>
              <w:tab/>
            </w:r>
            <w:r w:rsidR="0094725E">
              <w:rPr>
                <w:webHidden/>
              </w:rPr>
              <w:fldChar w:fldCharType="begin"/>
            </w:r>
            <w:r w:rsidR="0094725E">
              <w:rPr>
                <w:webHidden/>
              </w:rPr>
              <w:instrText xml:space="preserve"> PAGEREF _Toc87946308 \h </w:instrText>
            </w:r>
            <w:r w:rsidR="0094725E">
              <w:rPr>
                <w:webHidden/>
              </w:rPr>
            </w:r>
            <w:r w:rsidR="0094725E">
              <w:rPr>
                <w:webHidden/>
              </w:rPr>
              <w:fldChar w:fldCharType="separate"/>
            </w:r>
            <w:r w:rsidR="00360F0A">
              <w:rPr>
                <w:webHidden/>
              </w:rPr>
              <w:t>78</w:t>
            </w:r>
            <w:r w:rsidR="0094725E">
              <w:rPr>
                <w:webHidden/>
              </w:rPr>
              <w:fldChar w:fldCharType="end"/>
            </w:r>
          </w:hyperlink>
        </w:p>
        <w:p w14:paraId="3FF0B385" w14:textId="5D6FE4CC" w:rsidR="0094725E" w:rsidRDefault="00EC7897">
          <w:pPr>
            <w:pStyle w:val="TOC1"/>
            <w:rPr>
              <w:rFonts w:asciiTheme="minorHAnsi" w:eastAsiaTheme="minorEastAsia" w:hAnsiTheme="minorHAnsi" w:cstheme="minorBidi"/>
              <w:color w:val="auto"/>
            </w:rPr>
          </w:pPr>
          <w:hyperlink w:anchor="_Toc87946309" w:history="1">
            <w:r w:rsidR="0094725E" w:rsidRPr="00764140">
              <w:rPr>
                <w:rStyle w:val="Hyperlink"/>
              </w:rPr>
              <w:t>Appendix 1 – Project sequencing</w:t>
            </w:r>
            <w:r w:rsidR="0094725E">
              <w:rPr>
                <w:webHidden/>
              </w:rPr>
              <w:tab/>
            </w:r>
            <w:r w:rsidR="0094725E">
              <w:rPr>
                <w:webHidden/>
              </w:rPr>
              <w:fldChar w:fldCharType="begin"/>
            </w:r>
            <w:r w:rsidR="0094725E">
              <w:rPr>
                <w:webHidden/>
              </w:rPr>
              <w:instrText xml:space="preserve"> PAGEREF _Toc87946309 \h </w:instrText>
            </w:r>
            <w:r w:rsidR="0094725E">
              <w:rPr>
                <w:webHidden/>
              </w:rPr>
            </w:r>
            <w:r w:rsidR="0094725E">
              <w:rPr>
                <w:webHidden/>
              </w:rPr>
              <w:fldChar w:fldCharType="separate"/>
            </w:r>
            <w:r w:rsidR="00360F0A">
              <w:rPr>
                <w:webHidden/>
              </w:rPr>
              <w:t>80</w:t>
            </w:r>
            <w:r w:rsidR="0094725E">
              <w:rPr>
                <w:webHidden/>
              </w:rPr>
              <w:fldChar w:fldCharType="end"/>
            </w:r>
          </w:hyperlink>
        </w:p>
        <w:p w14:paraId="1023D4A1" w14:textId="04204FC0" w:rsidR="0094725E" w:rsidRDefault="00EC7897">
          <w:pPr>
            <w:pStyle w:val="TOC1"/>
            <w:rPr>
              <w:rFonts w:asciiTheme="minorHAnsi" w:eastAsiaTheme="minorEastAsia" w:hAnsiTheme="minorHAnsi" w:cstheme="minorBidi"/>
              <w:color w:val="auto"/>
            </w:rPr>
          </w:pPr>
          <w:hyperlink w:anchor="_Toc87946310" w:history="1">
            <w:r w:rsidR="0094725E" w:rsidRPr="00764140">
              <w:rPr>
                <w:rStyle w:val="Hyperlink"/>
              </w:rPr>
              <w:t>Appendix 2 - Community facilities in the study area</w:t>
            </w:r>
            <w:r w:rsidR="0094725E">
              <w:rPr>
                <w:webHidden/>
              </w:rPr>
              <w:tab/>
            </w:r>
            <w:r w:rsidR="0094725E">
              <w:rPr>
                <w:webHidden/>
              </w:rPr>
              <w:fldChar w:fldCharType="begin"/>
            </w:r>
            <w:r w:rsidR="0094725E">
              <w:rPr>
                <w:webHidden/>
              </w:rPr>
              <w:instrText xml:space="preserve"> PAGEREF _Toc87946310 \h </w:instrText>
            </w:r>
            <w:r w:rsidR="0094725E">
              <w:rPr>
                <w:webHidden/>
              </w:rPr>
            </w:r>
            <w:r w:rsidR="0094725E">
              <w:rPr>
                <w:webHidden/>
              </w:rPr>
              <w:fldChar w:fldCharType="separate"/>
            </w:r>
            <w:r w:rsidR="00360F0A">
              <w:rPr>
                <w:webHidden/>
              </w:rPr>
              <w:t>81</w:t>
            </w:r>
            <w:r w:rsidR="0094725E">
              <w:rPr>
                <w:webHidden/>
              </w:rPr>
              <w:fldChar w:fldCharType="end"/>
            </w:r>
          </w:hyperlink>
        </w:p>
        <w:p w14:paraId="49A0D9C3" w14:textId="2888AD5C" w:rsidR="0094725E" w:rsidRDefault="00EC7897">
          <w:pPr>
            <w:pStyle w:val="TOC1"/>
            <w:rPr>
              <w:rFonts w:asciiTheme="minorHAnsi" w:eastAsiaTheme="minorEastAsia" w:hAnsiTheme="minorHAnsi" w:cstheme="minorBidi"/>
              <w:color w:val="auto"/>
            </w:rPr>
          </w:pPr>
          <w:hyperlink w:anchor="_Toc87946311" w:history="1">
            <w:r w:rsidR="0094725E" w:rsidRPr="00764140">
              <w:rPr>
                <w:rStyle w:val="Hyperlink"/>
              </w:rPr>
              <w:t>Appendix 3 – Potential actions for removing barriers to businesses</w:t>
            </w:r>
            <w:r w:rsidR="0094725E">
              <w:rPr>
                <w:webHidden/>
              </w:rPr>
              <w:tab/>
            </w:r>
            <w:r w:rsidR="0094725E">
              <w:rPr>
                <w:webHidden/>
              </w:rPr>
              <w:fldChar w:fldCharType="begin"/>
            </w:r>
            <w:r w:rsidR="0094725E">
              <w:rPr>
                <w:webHidden/>
              </w:rPr>
              <w:instrText xml:space="preserve"> PAGEREF _Toc87946311 \h </w:instrText>
            </w:r>
            <w:r w:rsidR="0094725E">
              <w:rPr>
                <w:webHidden/>
              </w:rPr>
            </w:r>
            <w:r w:rsidR="0094725E">
              <w:rPr>
                <w:webHidden/>
              </w:rPr>
              <w:fldChar w:fldCharType="separate"/>
            </w:r>
            <w:r w:rsidR="00360F0A">
              <w:rPr>
                <w:webHidden/>
              </w:rPr>
              <w:t>85</w:t>
            </w:r>
            <w:r w:rsidR="0094725E">
              <w:rPr>
                <w:webHidden/>
              </w:rPr>
              <w:fldChar w:fldCharType="end"/>
            </w:r>
          </w:hyperlink>
        </w:p>
        <w:p w14:paraId="3FFF9C38" w14:textId="3ACEED4D" w:rsidR="00B5337D" w:rsidRPr="00114480" w:rsidRDefault="00B5337D">
          <w:r w:rsidRPr="00114480">
            <w:rPr>
              <w:b/>
              <w:bCs/>
              <w:noProof/>
            </w:rPr>
            <w:fldChar w:fldCharType="end"/>
          </w:r>
        </w:p>
      </w:sdtContent>
    </w:sdt>
    <w:p w14:paraId="34D0C6CD" w14:textId="36176670" w:rsidR="003024AD" w:rsidRPr="00114480" w:rsidRDefault="68F61CD4" w:rsidP="008668EA">
      <w:pPr>
        <w:spacing w:before="1200"/>
        <w:rPr>
          <w:rStyle w:val="Heading1Char"/>
        </w:rPr>
      </w:pPr>
      <w:r w:rsidRPr="00114480">
        <w:rPr>
          <w:noProof/>
        </w:rPr>
        <w:drawing>
          <wp:inline distT="0" distB="0" distL="0" distR="0" wp14:anchorId="128CA858" wp14:editId="64EBCF02">
            <wp:extent cx="1796400" cy="622800"/>
            <wp:effectExtent l="0" t="0" r="0" b="6350"/>
            <wp:docPr id="1" name="Picture 1" descr="P84#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12" cstate="screen">
                      <a:extLst>
                        <a:ext uri="{28A0092B-C50C-407E-A947-70E740481C1C}">
                          <a14:useLocalDpi xmlns:a14="http://schemas.microsoft.com/office/drawing/2010/main"/>
                        </a:ext>
                      </a:extLst>
                    </a:blip>
                    <a:stretch>
                      <a:fillRect/>
                    </a:stretch>
                  </pic:blipFill>
                  <pic:spPr>
                    <a:xfrm>
                      <a:off x="0" y="0"/>
                      <a:ext cx="1796400" cy="622800"/>
                    </a:xfrm>
                    <a:prstGeom prst="rect">
                      <a:avLst/>
                    </a:prstGeom>
                  </pic:spPr>
                </pic:pic>
              </a:graphicData>
            </a:graphic>
          </wp:inline>
        </w:drawing>
      </w:r>
      <w:r w:rsidR="33F3E8FC" w:rsidRPr="00114480">
        <w:br w:type="page"/>
      </w:r>
      <w:r w:rsidR="4BA668E7" w:rsidRPr="00114480">
        <w:rPr>
          <w:rStyle w:val="Heading1Char"/>
        </w:rPr>
        <w:lastRenderedPageBreak/>
        <w:t>Executive summary</w:t>
      </w:r>
      <w:bookmarkStart w:id="2" w:name="_Toc68802066"/>
      <w:bookmarkStart w:id="3" w:name="_Toc68809793"/>
      <w:bookmarkStart w:id="4" w:name="_Toc68846671"/>
      <w:bookmarkStart w:id="5" w:name="_Toc68846812"/>
      <w:bookmarkStart w:id="6" w:name="_Toc68847126"/>
      <w:bookmarkEnd w:id="2"/>
      <w:bookmarkEnd w:id="3"/>
      <w:bookmarkEnd w:id="4"/>
      <w:bookmarkEnd w:id="5"/>
      <w:bookmarkEnd w:id="6"/>
    </w:p>
    <w:p w14:paraId="16611726" w14:textId="30BE6391" w:rsidR="00AD5B73" w:rsidRPr="00114480" w:rsidRDefault="00AD5B73" w:rsidP="00AC151B">
      <w:pPr>
        <w:rPr>
          <w:color w:val="006666"/>
          <w:sz w:val="24"/>
          <w:szCs w:val="24"/>
        </w:rPr>
      </w:pPr>
      <w:r w:rsidRPr="00114480">
        <w:rPr>
          <w:color w:val="006666"/>
          <w:sz w:val="24"/>
          <w:szCs w:val="24"/>
        </w:rPr>
        <w:t xml:space="preserve">Purpose </w:t>
      </w:r>
    </w:p>
    <w:p w14:paraId="1AE6CB9F" w14:textId="4949C6F6" w:rsidR="00467019" w:rsidRPr="00114480" w:rsidRDefault="00467019" w:rsidP="00467019">
      <w:r w:rsidRPr="00114480">
        <w:t xml:space="preserve">This report will identify and define current trends, challenges and opportunities in the St Kilda study area, to establish the justification for future strategic planning work. It has been informed by research and targeted stakeholder engagement. </w:t>
      </w:r>
    </w:p>
    <w:p w14:paraId="5AB30CC1" w14:textId="77777777" w:rsidR="00467019" w:rsidRPr="00114480" w:rsidRDefault="00467019" w:rsidP="00467019">
      <w:r w:rsidRPr="00114480">
        <w:t xml:space="preserve">This report (Volume 2 – Background) should be read in conjunction with Volume 1 which provides the road map for future strategic planning work, and supporting technical reports referred to in Volume 1. </w:t>
      </w:r>
    </w:p>
    <w:p w14:paraId="495DC295" w14:textId="42FE7858" w:rsidR="00AD5B73" w:rsidRPr="00114480" w:rsidRDefault="00AD5B73" w:rsidP="00AC151B">
      <w:pPr>
        <w:rPr>
          <w:color w:val="006666"/>
          <w:sz w:val="24"/>
          <w:szCs w:val="24"/>
        </w:rPr>
      </w:pPr>
      <w:r w:rsidRPr="00114480">
        <w:rPr>
          <w:color w:val="006666"/>
          <w:sz w:val="24"/>
          <w:szCs w:val="24"/>
        </w:rPr>
        <w:t xml:space="preserve">Key findings </w:t>
      </w:r>
    </w:p>
    <w:p w14:paraId="7E077CCF" w14:textId="5A0FD2CC" w:rsidR="006E68DF" w:rsidRPr="005E0B7C" w:rsidRDefault="00C34A66" w:rsidP="005E0B7C">
      <w:pPr>
        <w:rPr>
          <w:color w:val="auto"/>
        </w:rPr>
      </w:pPr>
      <w:r w:rsidRPr="005E0B7C">
        <w:rPr>
          <w:b/>
          <w:bCs/>
          <w:color w:val="auto"/>
        </w:rPr>
        <w:t xml:space="preserve">Land use - </w:t>
      </w:r>
      <w:r w:rsidRPr="005E0B7C">
        <w:rPr>
          <w:color w:val="auto"/>
        </w:rPr>
        <w:t>There are a number of different land uses spread across the study area, including land zoned Commercial 1, General Residential, Neighbourhood Residential, Mixed-Use zone and Industrial 3 Zone. Some key challenges and opportunities in terms of land use include:</w:t>
      </w:r>
    </w:p>
    <w:tbl>
      <w:tblPr>
        <w:tblStyle w:val="ListTable3-Accent5"/>
        <w:tblW w:w="10060" w:type="dxa"/>
        <w:tblLook w:val="04A0" w:firstRow="1" w:lastRow="0" w:firstColumn="1" w:lastColumn="0" w:noHBand="0" w:noVBand="1"/>
        <w:tblCaption w:val="Land use"/>
        <w:tblDescription w:val="Table outlining key challenges and opportunities under the land use theme. "/>
      </w:tblPr>
      <w:tblGrid>
        <w:gridCol w:w="4673"/>
        <w:gridCol w:w="5387"/>
      </w:tblGrid>
      <w:tr w:rsidR="007A3619" w:rsidRPr="00114480" w14:paraId="05917C66" w14:textId="77777777" w:rsidTr="007047A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4673" w:type="dxa"/>
            <w:shd w:val="clear" w:color="auto" w:fill="002060"/>
          </w:tcPr>
          <w:p w14:paraId="3C7344DA" w14:textId="6BE472FE" w:rsidR="007A3619" w:rsidRPr="00114480" w:rsidRDefault="007A3619" w:rsidP="00E77F04">
            <w:pPr>
              <w:rPr>
                <w:color w:val="FFFFFF" w:themeColor="background1"/>
              </w:rPr>
            </w:pPr>
            <w:r w:rsidRPr="00114480">
              <w:rPr>
                <w:color w:val="FFFFFF" w:themeColor="background1"/>
              </w:rPr>
              <w:t>Challenge</w:t>
            </w:r>
            <w:r w:rsidR="00A40F16" w:rsidRPr="00114480">
              <w:rPr>
                <w:color w:val="FFFFFF" w:themeColor="background1"/>
              </w:rPr>
              <w:t>s</w:t>
            </w:r>
          </w:p>
        </w:tc>
        <w:tc>
          <w:tcPr>
            <w:tcW w:w="5387" w:type="dxa"/>
            <w:shd w:val="clear" w:color="auto" w:fill="002060"/>
          </w:tcPr>
          <w:p w14:paraId="2D25288D" w14:textId="70A9A110" w:rsidR="007A3619" w:rsidRPr="00114480" w:rsidRDefault="00B9663E" w:rsidP="00E77F04">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114480">
              <w:rPr>
                <w:color w:val="FFFFFF" w:themeColor="background1"/>
              </w:rPr>
              <w:t>Opportunit</w:t>
            </w:r>
            <w:r w:rsidR="00A40F16" w:rsidRPr="00114480">
              <w:rPr>
                <w:color w:val="FFFFFF" w:themeColor="background1"/>
              </w:rPr>
              <w:t>ies</w:t>
            </w:r>
          </w:p>
        </w:tc>
      </w:tr>
      <w:tr w:rsidR="007A3619" w:rsidRPr="00114480" w14:paraId="411168DE" w14:textId="77777777" w:rsidTr="007047A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3" w:type="dxa"/>
          </w:tcPr>
          <w:p w14:paraId="395DF9FF" w14:textId="088D264A" w:rsidR="007A3619" w:rsidRPr="00114480" w:rsidRDefault="00B9663E" w:rsidP="00D01E66">
            <w:pPr>
              <w:tabs>
                <w:tab w:val="clear" w:pos="-3060"/>
                <w:tab w:val="clear" w:pos="-2340"/>
                <w:tab w:val="clear" w:pos="6300"/>
              </w:tabs>
              <w:suppressAutoHyphens w:val="0"/>
              <w:spacing w:after="0" w:line="240" w:lineRule="auto"/>
              <w:rPr>
                <w:b w:val="0"/>
                <w:bCs w:val="0"/>
              </w:rPr>
            </w:pPr>
            <w:r w:rsidRPr="00114480">
              <w:rPr>
                <w:b w:val="0"/>
                <w:bCs w:val="0"/>
              </w:rPr>
              <w:t>Outdated Activity Centre Strategy</w:t>
            </w:r>
            <w:r w:rsidR="009E4580" w:rsidRPr="00114480">
              <w:rPr>
                <w:b w:val="0"/>
                <w:bCs w:val="0"/>
              </w:rPr>
              <w:t>.</w:t>
            </w:r>
          </w:p>
        </w:tc>
        <w:tc>
          <w:tcPr>
            <w:tcW w:w="5387" w:type="dxa"/>
          </w:tcPr>
          <w:p w14:paraId="654C742A" w14:textId="1B347575" w:rsidR="007A3619" w:rsidRPr="00114480" w:rsidRDefault="007403AB" w:rsidP="00D01E66">
            <w:pPr>
              <w:tabs>
                <w:tab w:val="clear" w:pos="-3060"/>
                <w:tab w:val="clear" w:pos="-2340"/>
                <w:tab w:val="clear" w:pos="6300"/>
              </w:tabs>
              <w:suppressAutoHyphens w:val="0"/>
              <w:spacing w:after="0" w:line="240" w:lineRule="auto"/>
              <w:cnfStyle w:val="000000100000" w:firstRow="0" w:lastRow="0" w:firstColumn="0" w:lastColumn="0" w:oddVBand="0" w:evenVBand="0" w:oddHBand="1" w:evenHBand="0" w:firstRowFirstColumn="0" w:firstRowLastColumn="0" w:lastRowFirstColumn="0" w:lastRowLastColumn="0"/>
            </w:pPr>
            <w:r w:rsidRPr="00114480">
              <w:t xml:space="preserve">Review the need for an updated Activity Centre Strategy that includes a </w:t>
            </w:r>
            <w:r w:rsidR="00BF1548" w:rsidRPr="00114480">
              <w:t xml:space="preserve">retail supply and demand assessment. </w:t>
            </w:r>
          </w:p>
        </w:tc>
      </w:tr>
      <w:tr w:rsidR="007A3619" w:rsidRPr="00114480" w14:paraId="52459D0C" w14:textId="77777777" w:rsidTr="007047A5">
        <w:tc>
          <w:tcPr>
            <w:cnfStyle w:val="001000000000" w:firstRow="0" w:lastRow="0" w:firstColumn="1" w:lastColumn="0" w:oddVBand="0" w:evenVBand="0" w:oddHBand="0" w:evenHBand="0" w:firstRowFirstColumn="0" w:firstRowLastColumn="0" w:lastRowFirstColumn="0" w:lastRowLastColumn="0"/>
            <w:tcW w:w="4673" w:type="dxa"/>
          </w:tcPr>
          <w:p w14:paraId="35DEBF90" w14:textId="266A03A5" w:rsidR="007A3619" w:rsidRPr="00114480" w:rsidRDefault="00B9663E" w:rsidP="00D01E66">
            <w:pPr>
              <w:tabs>
                <w:tab w:val="clear" w:pos="-3060"/>
                <w:tab w:val="clear" w:pos="-2340"/>
                <w:tab w:val="clear" w:pos="6300"/>
              </w:tabs>
              <w:suppressAutoHyphens w:val="0"/>
              <w:spacing w:after="0" w:line="240" w:lineRule="auto"/>
              <w:rPr>
                <w:b w:val="0"/>
                <w:bCs w:val="0"/>
              </w:rPr>
            </w:pPr>
            <w:r w:rsidRPr="00114480">
              <w:rPr>
                <w:b w:val="0"/>
                <w:bCs w:val="0"/>
              </w:rPr>
              <w:t xml:space="preserve">Lack of overarching vision and direction in relation to future growth, land uses and built form </w:t>
            </w:r>
            <w:r w:rsidR="009E4580" w:rsidRPr="00114480">
              <w:rPr>
                <w:b w:val="0"/>
                <w:bCs w:val="0"/>
              </w:rPr>
              <w:t xml:space="preserve">in the </w:t>
            </w:r>
            <w:r w:rsidRPr="00114480">
              <w:rPr>
                <w:b w:val="0"/>
                <w:bCs w:val="0"/>
              </w:rPr>
              <w:t>St Kilda MAC</w:t>
            </w:r>
            <w:r w:rsidR="009E4580" w:rsidRPr="00114480">
              <w:rPr>
                <w:b w:val="0"/>
                <w:bCs w:val="0"/>
              </w:rPr>
              <w:t xml:space="preserve"> sub-precinct.</w:t>
            </w:r>
          </w:p>
        </w:tc>
        <w:tc>
          <w:tcPr>
            <w:tcW w:w="5387" w:type="dxa"/>
          </w:tcPr>
          <w:p w14:paraId="3D67CD8E" w14:textId="56BD5A8E" w:rsidR="007A3619" w:rsidRPr="00114480" w:rsidRDefault="00D80718" w:rsidP="00D01E66">
            <w:pPr>
              <w:tabs>
                <w:tab w:val="clear" w:pos="-3060"/>
                <w:tab w:val="clear" w:pos="-2340"/>
                <w:tab w:val="clear" w:pos="6300"/>
              </w:tabs>
              <w:suppressAutoHyphens w:val="0"/>
              <w:spacing w:after="0" w:line="240" w:lineRule="auto"/>
              <w:cnfStyle w:val="000000000000" w:firstRow="0" w:lastRow="0" w:firstColumn="0" w:lastColumn="0" w:oddVBand="0" w:evenVBand="0" w:oddHBand="0" w:evenHBand="0" w:firstRowFirstColumn="0" w:firstRowLastColumn="0" w:lastRowFirstColumn="0" w:lastRowLastColumn="0"/>
            </w:pPr>
            <w:r w:rsidRPr="00114480">
              <w:t>Prepare a Structure Plan for the St Kilda MAC sub-precinct.</w:t>
            </w:r>
          </w:p>
        </w:tc>
      </w:tr>
    </w:tbl>
    <w:p w14:paraId="5D847219" w14:textId="77777777" w:rsidR="000F1B3C" w:rsidRPr="00114480" w:rsidRDefault="000F1B3C" w:rsidP="00E77F04">
      <w:pPr>
        <w:rPr>
          <w:color w:val="000000"/>
        </w:rPr>
      </w:pPr>
    </w:p>
    <w:p w14:paraId="2E10B9D1" w14:textId="7BABBE33" w:rsidR="000F1B3C" w:rsidRPr="00114480" w:rsidRDefault="00F512A5" w:rsidP="00E77F04">
      <w:pPr>
        <w:rPr>
          <w:color w:val="000000"/>
        </w:rPr>
      </w:pPr>
      <w:r w:rsidRPr="00114480">
        <w:rPr>
          <w:b/>
          <w:bCs/>
          <w:color w:val="000000"/>
        </w:rPr>
        <w:t xml:space="preserve">Economy &amp; tourism </w:t>
      </w:r>
      <w:r w:rsidRPr="00114480">
        <w:rPr>
          <w:color w:val="000000"/>
        </w:rPr>
        <w:t xml:space="preserve">- </w:t>
      </w:r>
      <w:r w:rsidR="00C82432" w:rsidRPr="00114480">
        <w:t>The study area accommodates 12 per cent of the total employment in the municipality.</w:t>
      </w:r>
      <w:r w:rsidR="00143A8E" w:rsidRPr="00114480">
        <w:t xml:space="preserve"> </w:t>
      </w:r>
      <w:r w:rsidR="00E2604D" w:rsidRPr="00114480">
        <w:t>Accommodation</w:t>
      </w:r>
      <w:r w:rsidR="007B473C" w:rsidRPr="00114480">
        <w:t xml:space="preserve"> </w:t>
      </w:r>
      <w:r w:rsidR="005F6D34" w:rsidRPr="00114480">
        <w:t>&amp;</w:t>
      </w:r>
      <w:r w:rsidR="002E3316" w:rsidRPr="00114480">
        <w:t xml:space="preserve"> Food Services</w:t>
      </w:r>
      <w:r w:rsidR="00925704" w:rsidRPr="00114480">
        <w:t xml:space="preserve"> and </w:t>
      </w:r>
      <w:r w:rsidR="00E2604D" w:rsidRPr="00114480">
        <w:t xml:space="preserve">Professional, Scientific </w:t>
      </w:r>
      <w:r w:rsidR="005F6D34" w:rsidRPr="00114480">
        <w:t>&amp;</w:t>
      </w:r>
      <w:r w:rsidR="00E2604D" w:rsidRPr="00114480">
        <w:t xml:space="preserve"> Technical Services are the top two employment industries within the study area. </w:t>
      </w:r>
      <w:r w:rsidR="000C7E0B" w:rsidRPr="00114480">
        <w:t xml:space="preserve">In 2019, St Kilda attracted </w:t>
      </w:r>
      <w:r w:rsidR="00A01278" w:rsidRPr="00114480">
        <w:t xml:space="preserve">2 million </w:t>
      </w:r>
      <w:r w:rsidR="00AD7F16" w:rsidRPr="00114480">
        <w:t xml:space="preserve">visitors. </w:t>
      </w:r>
      <w:r w:rsidR="00532F4C" w:rsidRPr="00114480">
        <w:rPr>
          <w:color w:val="000000"/>
        </w:rPr>
        <w:t>Some key challenges and opportunities</w:t>
      </w:r>
      <w:r w:rsidR="008750E1" w:rsidRPr="00114480">
        <w:rPr>
          <w:color w:val="000000"/>
        </w:rPr>
        <w:t xml:space="preserve"> </w:t>
      </w:r>
      <w:r w:rsidR="00532F4C" w:rsidRPr="00114480">
        <w:rPr>
          <w:color w:val="000000"/>
        </w:rPr>
        <w:t>include:</w:t>
      </w:r>
    </w:p>
    <w:tbl>
      <w:tblPr>
        <w:tblStyle w:val="ListTable3-Accent5"/>
        <w:tblW w:w="10060" w:type="dxa"/>
        <w:tblLook w:val="04A0" w:firstRow="1" w:lastRow="0" w:firstColumn="1" w:lastColumn="0" w:noHBand="0" w:noVBand="1"/>
        <w:tblCaption w:val="Economy and tourism"/>
        <w:tblDescription w:val="Table outlining key challenges and opportunities under the Economy and tourism theme. "/>
      </w:tblPr>
      <w:tblGrid>
        <w:gridCol w:w="4673"/>
        <w:gridCol w:w="5387"/>
      </w:tblGrid>
      <w:tr w:rsidR="00EB3C80" w:rsidRPr="00114480" w14:paraId="2B0BE193" w14:textId="77777777" w:rsidTr="007047A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4673" w:type="dxa"/>
            <w:shd w:val="clear" w:color="auto" w:fill="002060"/>
          </w:tcPr>
          <w:p w14:paraId="49B1D29C" w14:textId="77777777" w:rsidR="00EB3C80" w:rsidRPr="00114480" w:rsidRDefault="00EB3C80" w:rsidP="00B5337D">
            <w:pPr>
              <w:rPr>
                <w:color w:val="FFFFFF" w:themeColor="background1"/>
              </w:rPr>
            </w:pPr>
            <w:r w:rsidRPr="00114480">
              <w:rPr>
                <w:color w:val="FFFFFF" w:themeColor="background1"/>
              </w:rPr>
              <w:t>Challenges</w:t>
            </w:r>
          </w:p>
        </w:tc>
        <w:tc>
          <w:tcPr>
            <w:tcW w:w="5387" w:type="dxa"/>
            <w:shd w:val="clear" w:color="auto" w:fill="002060"/>
          </w:tcPr>
          <w:p w14:paraId="45E987CF" w14:textId="77777777" w:rsidR="00EB3C80" w:rsidRPr="00114480" w:rsidRDefault="00EB3C80" w:rsidP="00B5337D">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114480">
              <w:rPr>
                <w:color w:val="FFFFFF" w:themeColor="background1"/>
              </w:rPr>
              <w:t>Opportunities</w:t>
            </w:r>
          </w:p>
        </w:tc>
      </w:tr>
      <w:tr w:rsidR="00EB3C80" w:rsidRPr="00114480" w14:paraId="65CF36E2" w14:textId="77777777" w:rsidTr="007047A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3" w:type="dxa"/>
          </w:tcPr>
          <w:p w14:paraId="39BF0326" w14:textId="77777777" w:rsidR="00532F4C" w:rsidRPr="00114480" w:rsidRDefault="00532F4C" w:rsidP="00532F4C">
            <w:pPr>
              <w:tabs>
                <w:tab w:val="clear" w:pos="-3060"/>
                <w:tab w:val="clear" w:pos="-2340"/>
                <w:tab w:val="clear" w:pos="6300"/>
                <w:tab w:val="left" w:pos="898"/>
              </w:tabs>
              <w:suppressAutoHyphens w:val="0"/>
              <w:spacing w:after="0" w:line="240" w:lineRule="auto"/>
              <w:rPr>
                <w:b w:val="0"/>
                <w:bCs w:val="0"/>
              </w:rPr>
            </w:pPr>
            <w:r w:rsidRPr="00114480">
              <w:rPr>
                <w:b w:val="0"/>
                <w:bCs w:val="0"/>
              </w:rPr>
              <w:t>Heavily reliant on regional, interstate and international visitors.</w:t>
            </w:r>
          </w:p>
          <w:p w14:paraId="01D981EC" w14:textId="3BD5F821" w:rsidR="00EB3C80" w:rsidRPr="00114480" w:rsidRDefault="00EB3C80" w:rsidP="00B5337D">
            <w:pPr>
              <w:rPr>
                <w:b w:val="0"/>
                <w:bCs w:val="0"/>
              </w:rPr>
            </w:pPr>
          </w:p>
        </w:tc>
        <w:tc>
          <w:tcPr>
            <w:tcW w:w="5387" w:type="dxa"/>
          </w:tcPr>
          <w:p w14:paraId="1059F315" w14:textId="5EE8B9CC" w:rsidR="00EB3C80" w:rsidRPr="00114480" w:rsidRDefault="00D06EFE" w:rsidP="009A5F5C">
            <w:pPr>
              <w:tabs>
                <w:tab w:val="clear" w:pos="-3060"/>
                <w:tab w:val="clear" w:pos="-2340"/>
                <w:tab w:val="clear" w:pos="6300"/>
              </w:tabs>
              <w:suppressAutoHyphens w:val="0"/>
              <w:spacing w:after="0" w:line="240" w:lineRule="auto"/>
              <w:cnfStyle w:val="000000100000" w:firstRow="0" w:lastRow="0" w:firstColumn="0" w:lastColumn="0" w:oddVBand="0" w:evenVBand="0" w:oddHBand="1" w:evenHBand="0" w:firstRowFirstColumn="0" w:firstRowLastColumn="0" w:lastRowFirstColumn="0" w:lastRowLastColumn="0"/>
            </w:pPr>
            <w:r w:rsidRPr="00114480">
              <w:t xml:space="preserve">Build on the existing diversity of retail and businesses to support the ongoing vibrancy of centre by encouraging uses that service the local residential population. </w:t>
            </w:r>
          </w:p>
        </w:tc>
      </w:tr>
      <w:tr w:rsidR="00EB3C80" w:rsidRPr="00114480" w14:paraId="079F2E35" w14:textId="77777777" w:rsidTr="007047A5">
        <w:tc>
          <w:tcPr>
            <w:cnfStyle w:val="001000000000" w:firstRow="0" w:lastRow="0" w:firstColumn="1" w:lastColumn="0" w:oddVBand="0" w:evenVBand="0" w:oddHBand="0" w:evenHBand="0" w:firstRowFirstColumn="0" w:firstRowLastColumn="0" w:lastRowFirstColumn="0" w:lastRowLastColumn="0"/>
            <w:tcW w:w="4673" w:type="dxa"/>
          </w:tcPr>
          <w:p w14:paraId="59796D2B" w14:textId="1573F080" w:rsidR="00EB3C80" w:rsidRPr="00114480" w:rsidRDefault="006A2835" w:rsidP="00B5337D">
            <w:pPr>
              <w:rPr>
                <w:b w:val="0"/>
                <w:bCs w:val="0"/>
              </w:rPr>
            </w:pPr>
            <w:r w:rsidRPr="00114480">
              <w:rPr>
                <w:b w:val="0"/>
                <w:bCs w:val="0"/>
              </w:rPr>
              <w:t>Barriers to short-term tenancies / businesses</w:t>
            </w:r>
            <w:r w:rsidR="00BB3B7C" w:rsidRPr="00114480">
              <w:rPr>
                <w:b w:val="0"/>
                <w:bCs w:val="0"/>
              </w:rPr>
              <w:t>.</w:t>
            </w:r>
          </w:p>
        </w:tc>
        <w:tc>
          <w:tcPr>
            <w:tcW w:w="5387" w:type="dxa"/>
          </w:tcPr>
          <w:p w14:paraId="225DE822" w14:textId="33105AB0" w:rsidR="00EB3C80" w:rsidRPr="00114480" w:rsidRDefault="003314CF" w:rsidP="00B5337D">
            <w:pPr>
              <w:cnfStyle w:val="000000000000" w:firstRow="0" w:lastRow="0" w:firstColumn="0" w:lastColumn="0" w:oddVBand="0" w:evenVBand="0" w:oddHBand="0" w:evenHBand="0" w:firstRowFirstColumn="0" w:firstRowLastColumn="0" w:lastRowFirstColumn="0" w:lastRowLastColumn="0"/>
              <w:rPr>
                <w:color w:val="000000"/>
              </w:rPr>
            </w:pPr>
            <w:r w:rsidRPr="00114480">
              <w:t>Remove barriers to new and temporary businesses opening, and existing business expanding</w:t>
            </w:r>
            <w:r w:rsidR="00BB3B7C" w:rsidRPr="00114480">
              <w:t>.</w:t>
            </w:r>
          </w:p>
        </w:tc>
      </w:tr>
    </w:tbl>
    <w:p w14:paraId="61B8D86B" w14:textId="77777777" w:rsidR="00F512A5" w:rsidRPr="00114480" w:rsidRDefault="00F512A5" w:rsidP="00E77F04">
      <w:pPr>
        <w:rPr>
          <w:color w:val="000000"/>
        </w:rPr>
      </w:pPr>
    </w:p>
    <w:p w14:paraId="090C38E8" w14:textId="35767271" w:rsidR="00F67BDA" w:rsidRPr="00114480" w:rsidRDefault="00A118C9" w:rsidP="00F67BDA">
      <w:r w:rsidRPr="00114480">
        <w:rPr>
          <w:b/>
          <w:bCs/>
          <w:color w:val="000000"/>
        </w:rPr>
        <w:t xml:space="preserve">Built environment </w:t>
      </w:r>
      <w:r w:rsidR="00F67BDA" w:rsidRPr="00114480">
        <w:rPr>
          <w:color w:val="000000"/>
        </w:rPr>
        <w:t>–</w:t>
      </w:r>
      <w:r w:rsidRPr="00114480">
        <w:rPr>
          <w:color w:val="000000"/>
        </w:rPr>
        <w:t xml:space="preserve"> </w:t>
      </w:r>
      <w:r w:rsidR="00F67BDA" w:rsidRPr="00114480">
        <w:t xml:space="preserve">The study area has a diverse built form character that is generally low to mid-rise, </w:t>
      </w:r>
      <w:r w:rsidR="0003267F" w:rsidRPr="00114480">
        <w:t>with</w:t>
      </w:r>
      <w:r w:rsidR="001816BA" w:rsidRPr="00114480">
        <w:t xml:space="preserve"> </w:t>
      </w:r>
      <w:r w:rsidR="00693D4D" w:rsidRPr="00114480">
        <w:t>built form typologies that include</w:t>
      </w:r>
      <w:r w:rsidR="00F67BDA" w:rsidRPr="00114480">
        <w:t xml:space="preserve"> contemporary mixed-use apartment buildings as well as residential pockets</w:t>
      </w:r>
      <w:r w:rsidR="00A15C69" w:rsidRPr="00114480">
        <w:rPr>
          <w:rFonts w:eastAsia="Arial"/>
        </w:rPr>
        <w:t xml:space="preserve">. </w:t>
      </w:r>
      <w:r w:rsidR="00F67BDA" w:rsidRPr="00114480">
        <w:t>The height and character of each sub-precinct is guided by the relevant Design and Development Overlays (DDOs) and Heritage Overlays (HOs), which sets out among other things, mandatory height and sightline controls.</w:t>
      </w:r>
      <w:r w:rsidR="00690A5F" w:rsidRPr="00114480">
        <w:t xml:space="preserve"> </w:t>
      </w:r>
      <w:r w:rsidR="00690A5F" w:rsidRPr="00114480">
        <w:rPr>
          <w:color w:val="000000"/>
        </w:rPr>
        <w:t>Some key challenges and opportunities include:</w:t>
      </w:r>
    </w:p>
    <w:tbl>
      <w:tblPr>
        <w:tblStyle w:val="ListTable3-Accent5"/>
        <w:tblW w:w="10060" w:type="dxa"/>
        <w:tblLook w:val="04A0" w:firstRow="1" w:lastRow="0" w:firstColumn="1" w:lastColumn="0" w:noHBand="0" w:noVBand="1"/>
        <w:tblCaption w:val="Built environment"/>
        <w:tblDescription w:val="Table outlining key challenges and opportunities under the built environment theme. "/>
      </w:tblPr>
      <w:tblGrid>
        <w:gridCol w:w="4673"/>
        <w:gridCol w:w="5387"/>
      </w:tblGrid>
      <w:tr w:rsidR="00891FC7" w:rsidRPr="00114480" w14:paraId="673C330F" w14:textId="77777777" w:rsidTr="007047A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4673" w:type="dxa"/>
            <w:shd w:val="clear" w:color="auto" w:fill="002060"/>
          </w:tcPr>
          <w:p w14:paraId="64E7766B" w14:textId="77777777" w:rsidR="00891FC7" w:rsidRPr="00114480" w:rsidRDefault="00891FC7" w:rsidP="00B5337D">
            <w:pPr>
              <w:rPr>
                <w:color w:val="FFFFFF" w:themeColor="background1"/>
              </w:rPr>
            </w:pPr>
            <w:r w:rsidRPr="00114480">
              <w:rPr>
                <w:color w:val="FFFFFF" w:themeColor="background1"/>
              </w:rPr>
              <w:t>Challenges</w:t>
            </w:r>
          </w:p>
        </w:tc>
        <w:tc>
          <w:tcPr>
            <w:tcW w:w="5387" w:type="dxa"/>
            <w:shd w:val="clear" w:color="auto" w:fill="002060"/>
          </w:tcPr>
          <w:p w14:paraId="1EB6D5FE" w14:textId="77777777" w:rsidR="00891FC7" w:rsidRPr="00114480" w:rsidRDefault="00891FC7" w:rsidP="00B5337D">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114480">
              <w:rPr>
                <w:color w:val="FFFFFF" w:themeColor="background1"/>
              </w:rPr>
              <w:t>Opportunities</w:t>
            </w:r>
          </w:p>
        </w:tc>
      </w:tr>
      <w:tr w:rsidR="00891FC7" w:rsidRPr="00114480" w14:paraId="05383EEE" w14:textId="77777777" w:rsidTr="007047A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3" w:type="dxa"/>
          </w:tcPr>
          <w:p w14:paraId="793A9B0D" w14:textId="475F50B1" w:rsidR="000C421B" w:rsidRPr="00114480" w:rsidRDefault="000C421B" w:rsidP="000C421B">
            <w:pPr>
              <w:tabs>
                <w:tab w:val="clear" w:pos="-3060"/>
                <w:tab w:val="clear" w:pos="-2340"/>
                <w:tab w:val="clear" w:pos="6300"/>
              </w:tabs>
              <w:suppressAutoHyphens w:val="0"/>
              <w:spacing w:after="0" w:line="240" w:lineRule="auto"/>
              <w:rPr>
                <w:b w:val="0"/>
                <w:bCs w:val="0"/>
              </w:rPr>
            </w:pPr>
            <w:r w:rsidRPr="00114480">
              <w:rPr>
                <w:b w:val="0"/>
                <w:bCs w:val="0"/>
              </w:rPr>
              <w:lastRenderedPageBreak/>
              <w:t xml:space="preserve">Some existing built form controls that contain mandatory requirements are </w:t>
            </w:r>
            <w:r w:rsidR="00897F5C" w:rsidRPr="00114480">
              <w:rPr>
                <w:b w:val="0"/>
                <w:bCs w:val="0"/>
              </w:rPr>
              <w:t>perceived as being prohibitive and restricting development</w:t>
            </w:r>
            <w:r w:rsidR="003C42C6" w:rsidRPr="00114480">
              <w:rPr>
                <w:b w:val="0"/>
                <w:bCs w:val="0"/>
              </w:rPr>
              <w:t xml:space="preserve"> and have not been reviewed for a number of years</w:t>
            </w:r>
            <w:r w:rsidR="00897F5C" w:rsidRPr="00114480">
              <w:rPr>
                <w:b w:val="0"/>
                <w:bCs w:val="0"/>
              </w:rPr>
              <w:t xml:space="preserve">. </w:t>
            </w:r>
          </w:p>
          <w:p w14:paraId="3CF828BE" w14:textId="77777777" w:rsidR="00891FC7" w:rsidRPr="00114480" w:rsidRDefault="00891FC7" w:rsidP="00891FC7">
            <w:pPr>
              <w:tabs>
                <w:tab w:val="clear" w:pos="-3060"/>
                <w:tab w:val="clear" w:pos="-2340"/>
                <w:tab w:val="clear" w:pos="6300"/>
                <w:tab w:val="left" w:pos="898"/>
              </w:tabs>
              <w:suppressAutoHyphens w:val="0"/>
              <w:spacing w:after="0" w:line="240" w:lineRule="auto"/>
              <w:rPr>
                <w:b w:val="0"/>
                <w:bCs w:val="0"/>
              </w:rPr>
            </w:pPr>
          </w:p>
        </w:tc>
        <w:tc>
          <w:tcPr>
            <w:tcW w:w="5387" w:type="dxa"/>
          </w:tcPr>
          <w:p w14:paraId="173FCA15" w14:textId="5FF605F7" w:rsidR="00891FC7" w:rsidRPr="00114480" w:rsidRDefault="00E97E4B" w:rsidP="00B5337D">
            <w:pPr>
              <w:tabs>
                <w:tab w:val="clear" w:pos="-3060"/>
                <w:tab w:val="clear" w:pos="-2340"/>
                <w:tab w:val="clear" w:pos="6300"/>
              </w:tabs>
              <w:suppressAutoHyphens w:val="0"/>
              <w:spacing w:after="0" w:line="240" w:lineRule="auto"/>
              <w:cnfStyle w:val="000000100000" w:firstRow="0" w:lastRow="0" w:firstColumn="0" w:lastColumn="0" w:oddVBand="0" w:evenVBand="0" w:oddHBand="1" w:evenHBand="0" w:firstRowFirstColumn="0" w:firstRowLastColumn="0" w:lastRowFirstColumn="0" w:lastRowLastColumn="0"/>
            </w:pPr>
            <w:r w:rsidRPr="00114480">
              <w:t xml:space="preserve">Prepare an Urban Design Framework (UDF) as part of a Structure Plan </w:t>
            </w:r>
            <w:r w:rsidR="0077556F" w:rsidRPr="00114480">
              <w:t xml:space="preserve">for St Kilda MAC </w:t>
            </w:r>
            <w:r w:rsidRPr="00114480">
              <w:t>to address the dual problems of both absence of built form direction and out-of-date built form controls.</w:t>
            </w:r>
          </w:p>
        </w:tc>
      </w:tr>
      <w:tr w:rsidR="00891FC7" w:rsidRPr="00114480" w14:paraId="01E87579" w14:textId="77777777" w:rsidTr="007047A5">
        <w:trPr>
          <w:trHeight w:val="553"/>
        </w:trPr>
        <w:tc>
          <w:tcPr>
            <w:cnfStyle w:val="001000000000" w:firstRow="0" w:lastRow="0" w:firstColumn="1" w:lastColumn="0" w:oddVBand="0" w:evenVBand="0" w:oddHBand="0" w:evenHBand="0" w:firstRowFirstColumn="0" w:firstRowLastColumn="0" w:lastRowFirstColumn="0" w:lastRowLastColumn="0"/>
            <w:tcW w:w="4673" w:type="dxa"/>
          </w:tcPr>
          <w:p w14:paraId="59D2E5E2" w14:textId="3D3F5A13" w:rsidR="00891FC7" w:rsidRPr="00114480" w:rsidRDefault="00D460C4" w:rsidP="00B5337D">
            <w:pPr>
              <w:rPr>
                <w:b w:val="0"/>
                <w:bCs w:val="0"/>
              </w:rPr>
            </w:pPr>
            <w:r w:rsidRPr="00114480">
              <w:rPr>
                <w:b w:val="0"/>
                <w:bCs w:val="0"/>
              </w:rPr>
              <w:t>Lack of built form direction related to the William Street precinct.</w:t>
            </w:r>
          </w:p>
        </w:tc>
        <w:tc>
          <w:tcPr>
            <w:tcW w:w="5387" w:type="dxa"/>
          </w:tcPr>
          <w:p w14:paraId="0AC9FC80" w14:textId="1CEAB272" w:rsidR="00891FC7" w:rsidRPr="00114480" w:rsidRDefault="00FF70C8" w:rsidP="00866B4C">
            <w:pPr>
              <w:cnfStyle w:val="000000000000" w:firstRow="0" w:lastRow="0" w:firstColumn="0" w:lastColumn="0" w:oddVBand="0" w:evenVBand="0" w:oddHBand="0" w:evenHBand="0" w:firstRowFirstColumn="0" w:firstRowLastColumn="0" w:lastRowFirstColumn="0" w:lastRowLastColumn="0"/>
            </w:pPr>
            <w:r w:rsidRPr="00114480">
              <w:t>Complete the outstanding key Balaclava Walk Master Plan projects.</w:t>
            </w:r>
          </w:p>
        </w:tc>
      </w:tr>
    </w:tbl>
    <w:p w14:paraId="57E43E72" w14:textId="77777777" w:rsidR="00D605E2" w:rsidRPr="00114480" w:rsidRDefault="00D605E2" w:rsidP="007E1947"/>
    <w:p w14:paraId="63F2AE2D" w14:textId="1B01D946" w:rsidR="000C2C5D" w:rsidRPr="00114480" w:rsidRDefault="00466F13" w:rsidP="007E1947">
      <w:r w:rsidRPr="00114480">
        <w:rPr>
          <w:b/>
          <w:bCs/>
        </w:rPr>
        <w:t>Development</w:t>
      </w:r>
      <w:r w:rsidRPr="00114480">
        <w:t xml:space="preserve"> - </w:t>
      </w:r>
      <w:r w:rsidR="00343D8F" w:rsidRPr="00114480">
        <w:t xml:space="preserve">Over the past few years, the </w:t>
      </w:r>
      <w:r w:rsidR="00196152" w:rsidRPr="00114480">
        <w:t>study area</w:t>
      </w:r>
      <w:r w:rsidR="00343D8F" w:rsidRPr="00114480">
        <w:t xml:space="preserve"> has seen a number of key </w:t>
      </w:r>
      <w:r w:rsidR="009B5769" w:rsidRPr="00114480">
        <w:t>medium to large scale developments occurring in or at close pro</w:t>
      </w:r>
      <w:r w:rsidR="00135F03" w:rsidRPr="00114480">
        <w:t xml:space="preserve">ximity to the MACs. </w:t>
      </w:r>
      <w:r w:rsidR="002F7B00" w:rsidRPr="00114480">
        <w:rPr>
          <w:color w:val="211D1E"/>
        </w:rPr>
        <w:t>Additionally, there are currently several key transformational projects happening within the St Kilda foreshore.</w:t>
      </w:r>
      <w:r w:rsidR="00ED251E" w:rsidRPr="00114480">
        <w:rPr>
          <w:color w:val="000000"/>
        </w:rPr>
        <w:t xml:space="preserve"> Some key challenges and opportunities include:</w:t>
      </w:r>
    </w:p>
    <w:tbl>
      <w:tblPr>
        <w:tblStyle w:val="ListTable3-Accent5"/>
        <w:tblW w:w="10060" w:type="dxa"/>
        <w:tblLook w:val="04A0" w:firstRow="1" w:lastRow="0" w:firstColumn="1" w:lastColumn="0" w:noHBand="0" w:noVBand="1"/>
        <w:tblCaption w:val="Development"/>
        <w:tblDescription w:val="Table outlining key challenges and opportunities under the development theme. "/>
      </w:tblPr>
      <w:tblGrid>
        <w:gridCol w:w="4673"/>
        <w:gridCol w:w="5387"/>
      </w:tblGrid>
      <w:tr w:rsidR="002F7B00" w:rsidRPr="00114480" w14:paraId="1B28ADBD" w14:textId="77777777" w:rsidTr="007047A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4673" w:type="dxa"/>
            <w:shd w:val="clear" w:color="auto" w:fill="002060"/>
          </w:tcPr>
          <w:p w14:paraId="591ED669" w14:textId="77777777" w:rsidR="002F7B00" w:rsidRPr="00114480" w:rsidRDefault="002F7B00" w:rsidP="00B5337D">
            <w:pPr>
              <w:rPr>
                <w:color w:val="FFFFFF" w:themeColor="background1"/>
              </w:rPr>
            </w:pPr>
            <w:r w:rsidRPr="00114480">
              <w:rPr>
                <w:color w:val="FFFFFF" w:themeColor="background1"/>
              </w:rPr>
              <w:t>Challenges</w:t>
            </w:r>
          </w:p>
        </w:tc>
        <w:tc>
          <w:tcPr>
            <w:tcW w:w="5387" w:type="dxa"/>
            <w:shd w:val="clear" w:color="auto" w:fill="002060"/>
          </w:tcPr>
          <w:p w14:paraId="0F145C61" w14:textId="77777777" w:rsidR="002F7B00" w:rsidRPr="00114480" w:rsidRDefault="002F7B00" w:rsidP="00B5337D">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114480">
              <w:rPr>
                <w:color w:val="FFFFFF" w:themeColor="background1"/>
              </w:rPr>
              <w:t>Opportunities</w:t>
            </w:r>
          </w:p>
        </w:tc>
      </w:tr>
      <w:tr w:rsidR="002F7B00" w:rsidRPr="00114480" w14:paraId="7EE021D3" w14:textId="77777777" w:rsidTr="007047A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3" w:type="dxa"/>
          </w:tcPr>
          <w:p w14:paraId="7D46D63A" w14:textId="65157E87" w:rsidR="002F7B00" w:rsidRPr="00114480" w:rsidRDefault="00D238B3" w:rsidP="002F7B00">
            <w:pPr>
              <w:tabs>
                <w:tab w:val="clear" w:pos="-3060"/>
                <w:tab w:val="clear" w:pos="-2340"/>
                <w:tab w:val="clear" w:pos="6300"/>
              </w:tabs>
              <w:suppressAutoHyphens w:val="0"/>
              <w:spacing w:after="0" w:line="240" w:lineRule="auto"/>
              <w:rPr>
                <w:b w:val="0"/>
                <w:bCs w:val="0"/>
              </w:rPr>
            </w:pPr>
            <w:r w:rsidRPr="00114480">
              <w:rPr>
                <w:b w:val="0"/>
                <w:bCs w:val="0"/>
              </w:rPr>
              <w:t>Recent site-specific amendments suggests the existing built form controls</w:t>
            </w:r>
            <w:r w:rsidRPr="00114480">
              <w:t xml:space="preserve"> </w:t>
            </w:r>
            <w:r w:rsidRPr="00114480">
              <w:rPr>
                <w:b w:val="0"/>
                <w:bCs w:val="0"/>
              </w:rPr>
              <w:t>within the study area are out of date</w:t>
            </w:r>
            <w:r w:rsidR="003C42C6" w:rsidRPr="00114480">
              <w:rPr>
                <w:b w:val="0"/>
                <w:bCs w:val="0"/>
              </w:rPr>
              <w:t xml:space="preserve"> and have not been reviewed for a number of years</w:t>
            </w:r>
            <w:r w:rsidRPr="00114480">
              <w:rPr>
                <w:b w:val="0"/>
                <w:bCs w:val="0"/>
              </w:rPr>
              <w:t>.</w:t>
            </w:r>
          </w:p>
        </w:tc>
        <w:tc>
          <w:tcPr>
            <w:tcW w:w="5387" w:type="dxa"/>
          </w:tcPr>
          <w:p w14:paraId="21957CC4" w14:textId="592DF028" w:rsidR="002F7B00" w:rsidRPr="00114480" w:rsidRDefault="00282D8C" w:rsidP="00B5337D">
            <w:pPr>
              <w:tabs>
                <w:tab w:val="clear" w:pos="-3060"/>
                <w:tab w:val="clear" w:pos="-2340"/>
                <w:tab w:val="clear" w:pos="6300"/>
              </w:tabs>
              <w:suppressAutoHyphens w:val="0"/>
              <w:spacing w:after="0" w:line="240" w:lineRule="auto"/>
              <w:cnfStyle w:val="000000100000" w:firstRow="0" w:lastRow="0" w:firstColumn="0" w:lastColumn="0" w:oddVBand="0" w:evenVBand="0" w:oddHBand="1" w:evenHBand="0" w:firstRowFirstColumn="0" w:firstRowLastColumn="0" w:lastRowFirstColumn="0" w:lastRowLastColumn="0"/>
            </w:pPr>
            <w:r w:rsidRPr="00114480">
              <w:t xml:space="preserve">Review and update the built form controls to ensure that the controls are achieving the intended outcomes. </w:t>
            </w:r>
          </w:p>
        </w:tc>
      </w:tr>
      <w:tr w:rsidR="002F7B00" w:rsidRPr="00114480" w14:paraId="74CB921E" w14:textId="77777777" w:rsidTr="007047A5">
        <w:trPr>
          <w:trHeight w:val="553"/>
        </w:trPr>
        <w:tc>
          <w:tcPr>
            <w:cnfStyle w:val="001000000000" w:firstRow="0" w:lastRow="0" w:firstColumn="1" w:lastColumn="0" w:oddVBand="0" w:evenVBand="0" w:oddHBand="0" w:evenHBand="0" w:firstRowFirstColumn="0" w:firstRowLastColumn="0" w:lastRowFirstColumn="0" w:lastRowLastColumn="0"/>
            <w:tcW w:w="4673" w:type="dxa"/>
          </w:tcPr>
          <w:p w14:paraId="777E8573" w14:textId="2C6A1333" w:rsidR="002F7B00" w:rsidRPr="00114480" w:rsidRDefault="00C36C2C" w:rsidP="00467824">
            <w:pPr>
              <w:tabs>
                <w:tab w:val="clear" w:pos="-3060"/>
                <w:tab w:val="clear" w:pos="-2340"/>
                <w:tab w:val="clear" w:pos="6300"/>
              </w:tabs>
              <w:suppressAutoHyphens w:val="0"/>
              <w:spacing w:after="0" w:line="240" w:lineRule="auto"/>
              <w:rPr>
                <w:b w:val="0"/>
                <w:bCs w:val="0"/>
              </w:rPr>
            </w:pPr>
            <w:r w:rsidRPr="00114480">
              <w:rPr>
                <w:b w:val="0"/>
                <w:bCs w:val="0"/>
              </w:rPr>
              <w:t>Lack of a centralised strategic vision</w:t>
            </w:r>
            <w:r w:rsidR="00E36028" w:rsidRPr="00114480">
              <w:rPr>
                <w:b w:val="0"/>
                <w:bCs w:val="0"/>
              </w:rPr>
              <w:t xml:space="preserve"> for the transformational projects occurring </w:t>
            </w:r>
            <w:r w:rsidR="00467824" w:rsidRPr="00114480">
              <w:rPr>
                <w:b w:val="0"/>
                <w:bCs w:val="0"/>
              </w:rPr>
              <w:t xml:space="preserve">within the St Kilda foreshore. </w:t>
            </w:r>
          </w:p>
        </w:tc>
        <w:tc>
          <w:tcPr>
            <w:tcW w:w="5387" w:type="dxa"/>
          </w:tcPr>
          <w:p w14:paraId="6474ED96" w14:textId="2EA765CD" w:rsidR="002F7B00" w:rsidRPr="00114480" w:rsidRDefault="008E1A55" w:rsidP="00BD138B">
            <w:pPr>
              <w:tabs>
                <w:tab w:val="clear" w:pos="-3060"/>
                <w:tab w:val="clear" w:pos="-2340"/>
                <w:tab w:val="clear" w:pos="6300"/>
              </w:tabs>
              <w:suppressAutoHyphens w:val="0"/>
              <w:spacing w:after="0" w:line="240" w:lineRule="auto"/>
              <w:cnfStyle w:val="000000000000" w:firstRow="0" w:lastRow="0" w:firstColumn="0" w:lastColumn="0" w:oddVBand="0" w:evenVBand="0" w:oddHBand="0" w:evenHBand="0" w:firstRowFirstColumn="0" w:firstRowLastColumn="0" w:lastRowFirstColumn="0" w:lastRowLastColumn="0"/>
              <w:rPr>
                <w:color w:val="000000"/>
              </w:rPr>
            </w:pPr>
            <w:r w:rsidRPr="00114480">
              <w:t xml:space="preserve">Facilitate delivery of catalyst </w:t>
            </w:r>
            <w:r w:rsidR="00D73729" w:rsidRPr="00114480">
              <w:t xml:space="preserve">sites </w:t>
            </w:r>
            <w:r w:rsidRPr="00114480">
              <w:t>that have an economic and social benefit.</w:t>
            </w:r>
          </w:p>
        </w:tc>
      </w:tr>
    </w:tbl>
    <w:p w14:paraId="51D9810E" w14:textId="77777777" w:rsidR="000C2C5D" w:rsidRPr="00114480" w:rsidRDefault="000C2C5D" w:rsidP="007E1947"/>
    <w:p w14:paraId="49B05AE5" w14:textId="5E21F2E8" w:rsidR="006254C3" w:rsidRPr="00114480" w:rsidRDefault="006254C3" w:rsidP="007E1947">
      <w:r w:rsidRPr="00114480">
        <w:rPr>
          <w:b/>
          <w:bCs/>
        </w:rPr>
        <w:t xml:space="preserve">Housing </w:t>
      </w:r>
      <w:r w:rsidRPr="00114480">
        <w:t xml:space="preserve">- </w:t>
      </w:r>
      <w:r w:rsidR="00503995" w:rsidRPr="00114480">
        <w:t xml:space="preserve">St Kilda and Balaclava/St Kilda East have </w:t>
      </w:r>
      <w:r w:rsidR="009B2442" w:rsidRPr="00114480">
        <w:t>a</w:t>
      </w:r>
      <w:r w:rsidR="001A430D" w:rsidRPr="00114480">
        <w:t xml:space="preserve"> large amount of lone person households. </w:t>
      </w:r>
      <w:r w:rsidR="009B2442" w:rsidRPr="00114480">
        <w:t>The predominant dwelling structure in each the study area is flats or apartments.</w:t>
      </w:r>
      <w:r w:rsidR="00ED251E" w:rsidRPr="00114480">
        <w:rPr>
          <w:color w:val="000000"/>
        </w:rPr>
        <w:t xml:space="preserve"> Some key challenges and opportunities include:</w:t>
      </w:r>
    </w:p>
    <w:tbl>
      <w:tblPr>
        <w:tblStyle w:val="ListTable3-Accent5"/>
        <w:tblW w:w="10060" w:type="dxa"/>
        <w:tblLook w:val="04A0" w:firstRow="1" w:lastRow="0" w:firstColumn="1" w:lastColumn="0" w:noHBand="0" w:noVBand="1"/>
        <w:tblCaption w:val="Housing"/>
        <w:tblDescription w:val="Table outlining key challenges and opportunities under the housing theme. "/>
      </w:tblPr>
      <w:tblGrid>
        <w:gridCol w:w="4673"/>
        <w:gridCol w:w="5387"/>
      </w:tblGrid>
      <w:tr w:rsidR="00617BC1" w:rsidRPr="00114480" w14:paraId="393F417C" w14:textId="77777777" w:rsidTr="007047A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4673" w:type="dxa"/>
            <w:shd w:val="clear" w:color="auto" w:fill="002060"/>
          </w:tcPr>
          <w:p w14:paraId="728DF689" w14:textId="77777777" w:rsidR="00617BC1" w:rsidRPr="00114480" w:rsidRDefault="00617BC1" w:rsidP="00B5337D">
            <w:pPr>
              <w:rPr>
                <w:color w:val="FFFFFF" w:themeColor="background1"/>
              </w:rPr>
            </w:pPr>
            <w:r w:rsidRPr="00114480">
              <w:rPr>
                <w:color w:val="FFFFFF" w:themeColor="background1"/>
              </w:rPr>
              <w:t>Challenges</w:t>
            </w:r>
          </w:p>
        </w:tc>
        <w:tc>
          <w:tcPr>
            <w:tcW w:w="5387" w:type="dxa"/>
            <w:shd w:val="clear" w:color="auto" w:fill="002060"/>
          </w:tcPr>
          <w:p w14:paraId="4B37DDA8" w14:textId="77777777" w:rsidR="00617BC1" w:rsidRPr="00114480" w:rsidRDefault="00617BC1" w:rsidP="00B5337D">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114480">
              <w:rPr>
                <w:color w:val="FFFFFF" w:themeColor="background1"/>
              </w:rPr>
              <w:t>Opportunities</w:t>
            </w:r>
          </w:p>
        </w:tc>
      </w:tr>
      <w:tr w:rsidR="00617BC1" w:rsidRPr="00114480" w14:paraId="30E5B5E9" w14:textId="77777777" w:rsidTr="007047A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3" w:type="dxa"/>
          </w:tcPr>
          <w:p w14:paraId="5C872725" w14:textId="77777777" w:rsidR="00975474" w:rsidRPr="00114480" w:rsidRDefault="00975474" w:rsidP="00975474">
            <w:pPr>
              <w:pStyle w:val="Default"/>
              <w:spacing w:after="32"/>
              <w:rPr>
                <w:rFonts w:ascii="Arial" w:hAnsi="Arial" w:cs="Arial"/>
                <w:b w:val="0"/>
                <w:bCs w:val="0"/>
                <w:color w:val="211D1E"/>
                <w:sz w:val="22"/>
                <w:szCs w:val="22"/>
              </w:rPr>
            </w:pPr>
            <w:r w:rsidRPr="00114480">
              <w:rPr>
                <w:rFonts w:ascii="Arial" w:hAnsi="Arial" w:cs="Arial"/>
                <w:b w:val="0"/>
                <w:bCs w:val="0"/>
                <w:color w:val="211D1E"/>
                <w:sz w:val="22"/>
                <w:szCs w:val="22"/>
              </w:rPr>
              <w:t>The City of Port Phillip Housing Strategy 2007-2017 is out of date.</w:t>
            </w:r>
          </w:p>
          <w:p w14:paraId="4AC00884" w14:textId="64922258" w:rsidR="00617BC1" w:rsidRPr="00114480" w:rsidRDefault="00617BC1" w:rsidP="00B5337D">
            <w:pPr>
              <w:tabs>
                <w:tab w:val="clear" w:pos="-3060"/>
                <w:tab w:val="clear" w:pos="-2340"/>
                <w:tab w:val="clear" w:pos="6300"/>
              </w:tabs>
              <w:suppressAutoHyphens w:val="0"/>
              <w:spacing w:after="0" w:line="240" w:lineRule="auto"/>
              <w:rPr>
                <w:b w:val="0"/>
                <w:bCs w:val="0"/>
              </w:rPr>
            </w:pPr>
          </w:p>
        </w:tc>
        <w:tc>
          <w:tcPr>
            <w:tcW w:w="5387" w:type="dxa"/>
          </w:tcPr>
          <w:p w14:paraId="3A60DC06" w14:textId="2779C3E5" w:rsidR="00617BC1" w:rsidRPr="00114480" w:rsidRDefault="00C54545" w:rsidP="00975474">
            <w:pPr>
              <w:pStyle w:val="Default"/>
              <w:spacing w:after="32"/>
              <w:cnfStyle w:val="000000100000" w:firstRow="0" w:lastRow="0" w:firstColumn="0" w:lastColumn="0" w:oddVBand="0" w:evenVBand="0" w:oddHBand="1" w:evenHBand="0" w:firstRowFirstColumn="0" w:firstRowLastColumn="0" w:lastRowFirstColumn="0" w:lastRowLastColumn="0"/>
              <w:rPr>
                <w:rFonts w:ascii="Arial" w:hAnsi="Arial" w:cs="Arial"/>
                <w:color w:val="211D1E"/>
                <w:sz w:val="22"/>
                <w:szCs w:val="22"/>
              </w:rPr>
            </w:pPr>
            <w:r w:rsidRPr="00114480">
              <w:rPr>
                <w:rFonts w:ascii="Arial" w:hAnsi="Arial" w:cs="Arial"/>
                <w:color w:val="211D1E"/>
                <w:sz w:val="22"/>
                <w:szCs w:val="22"/>
              </w:rPr>
              <w:t xml:space="preserve">Prepare a new </w:t>
            </w:r>
            <w:r w:rsidR="00D4178A" w:rsidRPr="00114480">
              <w:rPr>
                <w:rFonts w:ascii="Arial" w:hAnsi="Arial" w:cs="Arial"/>
                <w:color w:val="211D1E"/>
                <w:sz w:val="22"/>
                <w:szCs w:val="22"/>
              </w:rPr>
              <w:t xml:space="preserve">municipal-wide Housing Strategy to detail area based planning and activity-centre planning. </w:t>
            </w:r>
          </w:p>
        </w:tc>
      </w:tr>
      <w:tr w:rsidR="00617BC1" w:rsidRPr="00114480" w14:paraId="7085DA89" w14:textId="77777777" w:rsidTr="007047A5">
        <w:trPr>
          <w:trHeight w:val="553"/>
        </w:trPr>
        <w:tc>
          <w:tcPr>
            <w:cnfStyle w:val="001000000000" w:firstRow="0" w:lastRow="0" w:firstColumn="1" w:lastColumn="0" w:oddVBand="0" w:evenVBand="0" w:oddHBand="0" w:evenHBand="0" w:firstRowFirstColumn="0" w:firstRowLastColumn="0" w:lastRowFirstColumn="0" w:lastRowLastColumn="0"/>
            <w:tcW w:w="4673" w:type="dxa"/>
          </w:tcPr>
          <w:p w14:paraId="77807C6A" w14:textId="553C678E" w:rsidR="00617BC1" w:rsidRPr="00114480" w:rsidRDefault="00975474" w:rsidP="008C4E2A">
            <w:pPr>
              <w:pStyle w:val="Default"/>
              <w:spacing w:after="32"/>
              <w:rPr>
                <w:b w:val="0"/>
                <w:bCs w:val="0"/>
              </w:rPr>
            </w:pPr>
            <w:r w:rsidRPr="00114480">
              <w:rPr>
                <w:rFonts w:ascii="Arial" w:hAnsi="Arial" w:cs="Arial"/>
                <w:b w:val="0"/>
                <w:bCs w:val="0"/>
                <w:color w:val="211D1E"/>
                <w:sz w:val="22"/>
                <w:szCs w:val="22"/>
              </w:rPr>
              <w:t>Lack of diversity, accessibility and adaptability in the housing stock.</w:t>
            </w:r>
          </w:p>
        </w:tc>
        <w:tc>
          <w:tcPr>
            <w:tcW w:w="5387" w:type="dxa"/>
          </w:tcPr>
          <w:p w14:paraId="1731E75F" w14:textId="6200A94A" w:rsidR="00617BC1" w:rsidRPr="00114480" w:rsidRDefault="006A5030" w:rsidP="00B5337D">
            <w:pPr>
              <w:pStyle w:val="ListParagraph"/>
              <w:tabs>
                <w:tab w:val="clear" w:pos="-3060"/>
                <w:tab w:val="clear" w:pos="-2340"/>
                <w:tab w:val="clear" w:pos="6300"/>
              </w:tabs>
              <w:suppressAutoHyphens w:val="0"/>
              <w:spacing w:after="0" w:line="240" w:lineRule="auto"/>
              <w:ind w:left="0"/>
              <w:cnfStyle w:val="000000000000" w:firstRow="0" w:lastRow="0" w:firstColumn="0" w:lastColumn="0" w:oddVBand="0" w:evenVBand="0" w:oddHBand="0" w:evenHBand="0" w:firstRowFirstColumn="0" w:firstRowLastColumn="0" w:lastRowFirstColumn="0" w:lastRowLastColumn="0"/>
              <w:rPr>
                <w:color w:val="000000"/>
              </w:rPr>
            </w:pPr>
            <w:r w:rsidRPr="00114480">
              <w:rPr>
                <w:color w:val="211D1E"/>
              </w:rPr>
              <w:t>Identify strategic sites and facilitate the delivery of affordable housing in locations that have access to community services.</w:t>
            </w:r>
          </w:p>
        </w:tc>
      </w:tr>
    </w:tbl>
    <w:p w14:paraId="3E990841" w14:textId="77777777" w:rsidR="000C2C5D" w:rsidRPr="00114480" w:rsidRDefault="000C2C5D" w:rsidP="007E1947"/>
    <w:p w14:paraId="2A7AFF91" w14:textId="43A40539" w:rsidR="00BD138B" w:rsidRPr="00114480" w:rsidRDefault="006A5030" w:rsidP="007E1947">
      <w:pPr>
        <w:rPr>
          <w:color w:val="000000"/>
        </w:rPr>
      </w:pPr>
      <w:r w:rsidRPr="00114480">
        <w:rPr>
          <w:b/>
          <w:bCs/>
        </w:rPr>
        <w:t xml:space="preserve">Public </w:t>
      </w:r>
      <w:r w:rsidR="00941523" w:rsidRPr="00114480">
        <w:rPr>
          <w:b/>
          <w:bCs/>
        </w:rPr>
        <w:t>space &amp; amenity</w:t>
      </w:r>
      <w:r w:rsidR="00941523" w:rsidRPr="00114480">
        <w:t xml:space="preserve"> - </w:t>
      </w:r>
      <w:r w:rsidR="00B568EC" w:rsidRPr="00114480">
        <w:t>The study area includes a number of public spaces as well as the key retail streetscapes of Fitzroy</w:t>
      </w:r>
      <w:r w:rsidR="00ED251E" w:rsidRPr="00114480">
        <w:t xml:space="preserve">, </w:t>
      </w:r>
      <w:r w:rsidR="00B568EC" w:rsidRPr="00114480">
        <w:t>Acland</w:t>
      </w:r>
      <w:r w:rsidR="00ED251E" w:rsidRPr="00114480">
        <w:t>,</w:t>
      </w:r>
      <w:r w:rsidR="00B568EC" w:rsidRPr="00114480">
        <w:t xml:space="preserve"> Carlisle </w:t>
      </w:r>
      <w:r w:rsidR="00ED251E" w:rsidRPr="00114480">
        <w:t xml:space="preserve">and </w:t>
      </w:r>
      <w:r w:rsidR="00B568EC" w:rsidRPr="00114480">
        <w:t>Chapel</w:t>
      </w:r>
      <w:r w:rsidR="00ED251E" w:rsidRPr="00114480">
        <w:t xml:space="preserve"> s</w:t>
      </w:r>
      <w:r w:rsidR="00B568EC" w:rsidRPr="00114480">
        <w:t>treet</w:t>
      </w:r>
      <w:r w:rsidR="00ED251E" w:rsidRPr="00114480">
        <w:t>s.</w:t>
      </w:r>
      <w:r w:rsidR="00ED251E" w:rsidRPr="00114480">
        <w:rPr>
          <w:color w:val="000000"/>
        </w:rPr>
        <w:t xml:space="preserve"> Some key challenges and opportunities include:</w:t>
      </w:r>
    </w:p>
    <w:tbl>
      <w:tblPr>
        <w:tblStyle w:val="ListTable3-Accent5"/>
        <w:tblW w:w="10060" w:type="dxa"/>
        <w:tblLook w:val="04A0" w:firstRow="1" w:lastRow="0" w:firstColumn="1" w:lastColumn="0" w:noHBand="0" w:noVBand="1"/>
        <w:tblCaption w:val="Public space &amp; amenity"/>
        <w:tblDescription w:val="Table outlining key challenges and opportunities under the public space and amenity theme. "/>
      </w:tblPr>
      <w:tblGrid>
        <w:gridCol w:w="4673"/>
        <w:gridCol w:w="5387"/>
      </w:tblGrid>
      <w:tr w:rsidR="00A333E0" w:rsidRPr="00114480" w14:paraId="29807E29" w14:textId="77777777" w:rsidTr="007047A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4673" w:type="dxa"/>
            <w:shd w:val="clear" w:color="auto" w:fill="002060"/>
          </w:tcPr>
          <w:p w14:paraId="54D75ECB" w14:textId="77777777" w:rsidR="00A333E0" w:rsidRPr="00114480" w:rsidRDefault="00A333E0" w:rsidP="00B5337D">
            <w:pPr>
              <w:rPr>
                <w:color w:val="FFFFFF" w:themeColor="background1"/>
              </w:rPr>
            </w:pPr>
            <w:r w:rsidRPr="00114480">
              <w:rPr>
                <w:color w:val="FFFFFF" w:themeColor="background1"/>
              </w:rPr>
              <w:t>Challenges</w:t>
            </w:r>
          </w:p>
        </w:tc>
        <w:tc>
          <w:tcPr>
            <w:tcW w:w="5387" w:type="dxa"/>
            <w:shd w:val="clear" w:color="auto" w:fill="002060"/>
          </w:tcPr>
          <w:p w14:paraId="655C85A9" w14:textId="77777777" w:rsidR="00A333E0" w:rsidRPr="00114480" w:rsidRDefault="00A333E0" w:rsidP="00B5337D">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114480">
              <w:rPr>
                <w:color w:val="FFFFFF" w:themeColor="background1"/>
              </w:rPr>
              <w:t>Opportunities</w:t>
            </w:r>
          </w:p>
        </w:tc>
      </w:tr>
      <w:tr w:rsidR="00A333E0" w:rsidRPr="00114480" w14:paraId="66669FA5" w14:textId="77777777" w:rsidTr="007047A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3" w:type="dxa"/>
          </w:tcPr>
          <w:p w14:paraId="35678C18" w14:textId="644510C1" w:rsidR="00A333E0" w:rsidRPr="00114480" w:rsidRDefault="00A34C97" w:rsidP="00A34C97">
            <w:pPr>
              <w:tabs>
                <w:tab w:val="clear" w:pos="-3060"/>
                <w:tab w:val="clear" w:pos="-2340"/>
                <w:tab w:val="clear" w:pos="6300"/>
              </w:tabs>
              <w:suppressAutoHyphens w:val="0"/>
              <w:spacing w:after="0" w:line="240" w:lineRule="auto"/>
              <w:rPr>
                <w:b w:val="0"/>
                <w:bCs w:val="0"/>
              </w:rPr>
            </w:pPr>
            <w:r w:rsidRPr="00114480">
              <w:rPr>
                <w:b w:val="0"/>
                <w:bCs w:val="0"/>
              </w:rPr>
              <w:t xml:space="preserve">Community’s sense of safety, both actual and perceived, in public spaces. </w:t>
            </w:r>
          </w:p>
        </w:tc>
        <w:tc>
          <w:tcPr>
            <w:tcW w:w="5387" w:type="dxa"/>
          </w:tcPr>
          <w:p w14:paraId="33E4AA50" w14:textId="461B36D4" w:rsidR="00A333E0" w:rsidRPr="00114480" w:rsidRDefault="00B01945" w:rsidP="007047A5">
            <w:pPr>
              <w:tabs>
                <w:tab w:val="clear" w:pos="-3060"/>
                <w:tab w:val="clear" w:pos="-2340"/>
                <w:tab w:val="clear" w:pos="6300"/>
              </w:tabs>
              <w:suppressAutoHyphens w:val="0"/>
              <w:spacing w:after="0" w:line="240" w:lineRule="auto"/>
              <w:cnfStyle w:val="000000100000" w:firstRow="0" w:lastRow="0" w:firstColumn="0" w:lastColumn="0" w:oddVBand="0" w:evenVBand="0" w:oddHBand="1" w:evenHBand="0" w:firstRowFirstColumn="0" w:firstRowLastColumn="0" w:lastRowFirstColumn="0" w:lastRowLastColumn="0"/>
            </w:pPr>
            <w:r w:rsidRPr="00114480">
              <w:t>Investigate opportunities to ensure appropriate levels of sunlight in parks across the municipality through relevant planning mechanisms.</w:t>
            </w:r>
          </w:p>
        </w:tc>
      </w:tr>
      <w:tr w:rsidR="00A333E0" w:rsidRPr="00114480" w14:paraId="00DBE25D" w14:textId="77777777" w:rsidTr="007047A5">
        <w:trPr>
          <w:trHeight w:val="553"/>
        </w:trPr>
        <w:tc>
          <w:tcPr>
            <w:cnfStyle w:val="001000000000" w:firstRow="0" w:lastRow="0" w:firstColumn="1" w:lastColumn="0" w:oddVBand="0" w:evenVBand="0" w:oddHBand="0" w:evenHBand="0" w:firstRowFirstColumn="0" w:firstRowLastColumn="0" w:lastRowFirstColumn="0" w:lastRowLastColumn="0"/>
            <w:tcW w:w="4673" w:type="dxa"/>
          </w:tcPr>
          <w:p w14:paraId="0A075BF4" w14:textId="4B96DD69" w:rsidR="00A333E0" w:rsidRPr="00114480" w:rsidRDefault="000E6E07" w:rsidP="000E6E07">
            <w:pPr>
              <w:tabs>
                <w:tab w:val="clear" w:pos="-3060"/>
                <w:tab w:val="clear" w:pos="-2340"/>
                <w:tab w:val="clear" w:pos="6300"/>
              </w:tabs>
              <w:suppressAutoHyphens w:val="0"/>
              <w:spacing w:after="0" w:line="240" w:lineRule="auto"/>
              <w:rPr>
                <w:b w:val="0"/>
                <w:bCs w:val="0"/>
              </w:rPr>
            </w:pPr>
            <w:r w:rsidRPr="00114480">
              <w:rPr>
                <w:b w:val="0"/>
                <w:bCs w:val="0"/>
              </w:rPr>
              <w:lastRenderedPageBreak/>
              <w:t>Balaclava/St Kilda East neighbourhood has the lowest amount of open space of all Port Philip’s neighbourhoods.</w:t>
            </w:r>
          </w:p>
        </w:tc>
        <w:tc>
          <w:tcPr>
            <w:tcW w:w="5387" w:type="dxa"/>
          </w:tcPr>
          <w:p w14:paraId="575F5F67" w14:textId="4C599A1F" w:rsidR="00A333E0" w:rsidRPr="00114480" w:rsidRDefault="00F74D8D" w:rsidP="00B5337D">
            <w:pPr>
              <w:pStyle w:val="ListParagraph"/>
              <w:tabs>
                <w:tab w:val="clear" w:pos="-3060"/>
                <w:tab w:val="clear" w:pos="-2340"/>
                <w:tab w:val="clear" w:pos="6300"/>
              </w:tabs>
              <w:suppressAutoHyphens w:val="0"/>
              <w:spacing w:after="0" w:line="240" w:lineRule="auto"/>
              <w:ind w:left="0"/>
              <w:cnfStyle w:val="000000000000" w:firstRow="0" w:lastRow="0" w:firstColumn="0" w:lastColumn="0" w:oddVBand="0" w:evenVBand="0" w:oddHBand="0" w:evenHBand="0" w:firstRowFirstColumn="0" w:firstRowLastColumn="0" w:lastRowFirstColumn="0" w:lastRowLastColumn="0"/>
              <w:rPr>
                <w:color w:val="000000"/>
              </w:rPr>
            </w:pPr>
            <w:r w:rsidRPr="00114480">
              <w:t xml:space="preserve">Once adopted, implement the relevant priority actions from the </w:t>
            </w:r>
            <w:r w:rsidRPr="00114480">
              <w:rPr>
                <w:i/>
                <w:iCs/>
              </w:rPr>
              <w:t>Places for People Public Space Strategy.</w:t>
            </w:r>
          </w:p>
        </w:tc>
      </w:tr>
    </w:tbl>
    <w:p w14:paraId="55D74F48" w14:textId="77777777" w:rsidR="00ED251E" w:rsidRPr="00114480" w:rsidRDefault="00ED251E" w:rsidP="007E1947">
      <w:pPr>
        <w:rPr>
          <w:color w:val="000000"/>
        </w:rPr>
      </w:pPr>
    </w:p>
    <w:p w14:paraId="2847AE55" w14:textId="5255D8EF" w:rsidR="00A333E0" w:rsidRPr="00114480" w:rsidRDefault="00171B80" w:rsidP="007E1947">
      <w:pPr>
        <w:rPr>
          <w:color w:val="000000"/>
        </w:rPr>
      </w:pPr>
      <w:r w:rsidRPr="00114480">
        <w:rPr>
          <w:b/>
          <w:bCs/>
          <w:color w:val="000000"/>
        </w:rPr>
        <w:t>Climate change &amp; sustainability</w:t>
      </w:r>
      <w:r w:rsidRPr="00114480">
        <w:rPr>
          <w:color w:val="000000"/>
        </w:rPr>
        <w:t xml:space="preserve"> – </w:t>
      </w:r>
      <w:r w:rsidR="002E606D" w:rsidRPr="00114480">
        <w:rPr>
          <w:color w:val="auto"/>
        </w:rPr>
        <w:t xml:space="preserve">At the study area level, </w:t>
      </w:r>
      <w:r w:rsidR="002E606D" w:rsidRPr="00114480">
        <w:rPr>
          <w:rFonts w:eastAsia="Arial"/>
          <w:color w:val="auto"/>
        </w:rPr>
        <w:t>sea level rise, flooding due to storm surges and rising temperatures are some of the key challenges that will impact residents and visitors.</w:t>
      </w:r>
      <w:r w:rsidR="002E606D" w:rsidRPr="00114480">
        <w:rPr>
          <w:color w:val="000000"/>
        </w:rPr>
        <w:t xml:space="preserve"> Some key challenges and opportunities include:</w:t>
      </w:r>
    </w:p>
    <w:tbl>
      <w:tblPr>
        <w:tblStyle w:val="ListTable3-Accent5"/>
        <w:tblW w:w="10060" w:type="dxa"/>
        <w:tblLook w:val="04A0" w:firstRow="1" w:lastRow="0" w:firstColumn="1" w:lastColumn="0" w:noHBand="0" w:noVBand="1"/>
        <w:tblCaption w:val="Climate change and sustainability"/>
        <w:tblDescription w:val="Table outlining key challenges and opportunities under the climate change and sustainability theme. "/>
      </w:tblPr>
      <w:tblGrid>
        <w:gridCol w:w="4673"/>
        <w:gridCol w:w="5387"/>
      </w:tblGrid>
      <w:tr w:rsidR="00171B80" w:rsidRPr="00114480" w14:paraId="751EA6FC" w14:textId="77777777" w:rsidTr="007047A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4673" w:type="dxa"/>
            <w:shd w:val="clear" w:color="auto" w:fill="002060"/>
          </w:tcPr>
          <w:p w14:paraId="71E13075" w14:textId="77777777" w:rsidR="00171B80" w:rsidRPr="00114480" w:rsidRDefault="00171B80" w:rsidP="00B5337D">
            <w:pPr>
              <w:rPr>
                <w:color w:val="FFFFFF" w:themeColor="background1"/>
              </w:rPr>
            </w:pPr>
            <w:r w:rsidRPr="00114480">
              <w:rPr>
                <w:color w:val="FFFFFF" w:themeColor="background1"/>
              </w:rPr>
              <w:t>Challenges</w:t>
            </w:r>
          </w:p>
        </w:tc>
        <w:tc>
          <w:tcPr>
            <w:tcW w:w="5387" w:type="dxa"/>
            <w:shd w:val="clear" w:color="auto" w:fill="002060"/>
          </w:tcPr>
          <w:p w14:paraId="670CE79F" w14:textId="77777777" w:rsidR="00171B80" w:rsidRPr="00114480" w:rsidRDefault="00171B80" w:rsidP="00B5337D">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114480">
              <w:rPr>
                <w:color w:val="FFFFFF" w:themeColor="background1"/>
              </w:rPr>
              <w:t>Opportunities</w:t>
            </w:r>
          </w:p>
        </w:tc>
      </w:tr>
      <w:tr w:rsidR="00171B80" w:rsidRPr="00114480" w14:paraId="7F2E6D47" w14:textId="77777777" w:rsidTr="007047A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3" w:type="dxa"/>
          </w:tcPr>
          <w:p w14:paraId="41A11D98" w14:textId="77777777" w:rsidR="009D2E7A" w:rsidRPr="00114480" w:rsidRDefault="009D2E7A" w:rsidP="009D2E7A">
            <w:pPr>
              <w:tabs>
                <w:tab w:val="clear" w:pos="-3060"/>
                <w:tab w:val="clear" w:pos="-2340"/>
                <w:tab w:val="clear" w:pos="6300"/>
              </w:tabs>
              <w:suppressAutoHyphens w:val="0"/>
              <w:spacing w:after="0" w:line="240" w:lineRule="auto"/>
              <w:rPr>
                <w:rFonts w:eastAsia="Arial"/>
                <w:b w:val="0"/>
                <w:bCs w:val="0"/>
              </w:rPr>
            </w:pPr>
            <w:r w:rsidRPr="00114480">
              <w:rPr>
                <w:rFonts w:eastAsia="Arial"/>
                <w:b w:val="0"/>
                <w:bCs w:val="0"/>
              </w:rPr>
              <w:t xml:space="preserve">Several areas are identified as having high vulnerability to heat. </w:t>
            </w:r>
          </w:p>
          <w:p w14:paraId="33F904CA" w14:textId="77777777" w:rsidR="00171B80" w:rsidRPr="00114480" w:rsidRDefault="00171B80" w:rsidP="00B5337D">
            <w:pPr>
              <w:pStyle w:val="Default"/>
              <w:spacing w:after="32"/>
              <w:rPr>
                <w:b w:val="0"/>
                <w:bCs w:val="0"/>
                <w:color w:val="000000" w:themeColor="text1"/>
              </w:rPr>
            </w:pPr>
          </w:p>
        </w:tc>
        <w:tc>
          <w:tcPr>
            <w:tcW w:w="5387" w:type="dxa"/>
          </w:tcPr>
          <w:p w14:paraId="73397AF1" w14:textId="324FD87A" w:rsidR="00171B80" w:rsidRPr="00114480" w:rsidRDefault="00176817" w:rsidP="00176817">
            <w:pPr>
              <w:tabs>
                <w:tab w:val="clear" w:pos="-3060"/>
                <w:tab w:val="clear" w:pos="-2340"/>
                <w:tab w:val="clear" w:pos="6300"/>
              </w:tabs>
              <w:suppressAutoHyphens w:val="0"/>
              <w:spacing w:after="0" w:line="240" w:lineRule="auto"/>
              <w:cnfStyle w:val="000000100000" w:firstRow="0" w:lastRow="0" w:firstColumn="0" w:lastColumn="0" w:oddVBand="0" w:evenVBand="0" w:oddHBand="1" w:evenHBand="0" w:firstRowFirstColumn="0" w:firstRowLastColumn="0" w:lastRowFirstColumn="0" w:lastRowLastColumn="0"/>
              <w:rPr>
                <w:rFonts w:eastAsia="Arial"/>
              </w:rPr>
            </w:pPr>
            <w:r w:rsidRPr="00114480">
              <w:rPr>
                <w:rFonts w:eastAsia="Arial"/>
              </w:rPr>
              <w:t xml:space="preserve">Once completed, review and implement the findings to protect and increase vegetation on private property through relevant mechanisms. </w:t>
            </w:r>
          </w:p>
        </w:tc>
      </w:tr>
      <w:tr w:rsidR="00171B80" w:rsidRPr="00114480" w14:paraId="31308F55" w14:textId="77777777" w:rsidTr="007047A5">
        <w:trPr>
          <w:trHeight w:val="553"/>
        </w:trPr>
        <w:tc>
          <w:tcPr>
            <w:cnfStyle w:val="001000000000" w:firstRow="0" w:lastRow="0" w:firstColumn="1" w:lastColumn="0" w:oddVBand="0" w:evenVBand="0" w:oddHBand="0" w:evenHBand="0" w:firstRowFirstColumn="0" w:firstRowLastColumn="0" w:lastRowFirstColumn="0" w:lastRowLastColumn="0"/>
            <w:tcW w:w="4673" w:type="dxa"/>
          </w:tcPr>
          <w:p w14:paraId="33233534" w14:textId="4A7AF9EC" w:rsidR="00171B80" w:rsidRPr="00114480" w:rsidRDefault="00AB23A9" w:rsidP="00AB23A9">
            <w:pPr>
              <w:pStyle w:val="Default"/>
              <w:rPr>
                <w:rFonts w:ascii="Arial" w:hAnsi="Arial" w:cs="Arial"/>
                <w:b w:val="0"/>
                <w:bCs w:val="0"/>
                <w:color w:val="211D1E"/>
                <w:sz w:val="22"/>
                <w:szCs w:val="22"/>
              </w:rPr>
            </w:pPr>
            <w:r w:rsidRPr="00114480">
              <w:rPr>
                <w:rFonts w:ascii="Arial" w:hAnsi="Arial" w:cs="Arial"/>
                <w:b w:val="0"/>
                <w:bCs w:val="0"/>
                <w:color w:val="211D1E"/>
                <w:sz w:val="22"/>
                <w:szCs w:val="22"/>
              </w:rPr>
              <w:t xml:space="preserve">Rising sea levels pose a significant challenge due to low-lying landscape and proximity to the foreshore. </w:t>
            </w:r>
          </w:p>
        </w:tc>
        <w:tc>
          <w:tcPr>
            <w:tcW w:w="5387" w:type="dxa"/>
          </w:tcPr>
          <w:p w14:paraId="68BCE1D5" w14:textId="44CE03F3" w:rsidR="00171B80" w:rsidRPr="00114480" w:rsidRDefault="00531C1D" w:rsidP="00B5337D">
            <w:pPr>
              <w:pStyle w:val="ListParagraph"/>
              <w:tabs>
                <w:tab w:val="clear" w:pos="-3060"/>
                <w:tab w:val="clear" w:pos="-2340"/>
                <w:tab w:val="clear" w:pos="6300"/>
              </w:tabs>
              <w:suppressAutoHyphens w:val="0"/>
              <w:spacing w:after="0" w:line="240" w:lineRule="auto"/>
              <w:ind w:left="0"/>
              <w:cnfStyle w:val="000000000000" w:firstRow="0" w:lastRow="0" w:firstColumn="0" w:lastColumn="0" w:oddVBand="0" w:evenVBand="0" w:oddHBand="0" w:evenHBand="0" w:firstRowFirstColumn="0" w:firstRowLastColumn="0" w:lastRowFirstColumn="0" w:lastRowLastColumn="0"/>
              <w:rPr>
                <w:color w:val="000000"/>
              </w:rPr>
            </w:pPr>
            <w:r w:rsidRPr="00114480">
              <w:rPr>
                <w:rFonts w:eastAsia="Arial"/>
              </w:rPr>
              <w:t>Update flood modelling to inform public realm and planning requirements.</w:t>
            </w:r>
          </w:p>
        </w:tc>
      </w:tr>
    </w:tbl>
    <w:p w14:paraId="4F886505" w14:textId="77777777" w:rsidR="00171B80" w:rsidRPr="00114480" w:rsidRDefault="00171B80" w:rsidP="007E1947">
      <w:pPr>
        <w:rPr>
          <w:color w:val="000000"/>
        </w:rPr>
      </w:pPr>
    </w:p>
    <w:p w14:paraId="45ADF485" w14:textId="7EF8F15F" w:rsidR="00ED251E" w:rsidRPr="00114480" w:rsidRDefault="00171B80" w:rsidP="007E1947">
      <w:pPr>
        <w:rPr>
          <w:color w:val="000000"/>
        </w:rPr>
      </w:pPr>
      <w:r w:rsidRPr="00114480">
        <w:rPr>
          <w:b/>
          <w:bCs/>
          <w:color w:val="000000"/>
        </w:rPr>
        <w:t>Transport &amp; parking</w:t>
      </w:r>
      <w:r w:rsidRPr="00114480">
        <w:rPr>
          <w:color w:val="000000"/>
        </w:rPr>
        <w:t xml:space="preserve"> –</w:t>
      </w:r>
      <w:r w:rsidR="0093295C" w:rsidRPr="00114480">
        <w:rPr>
          <w:rFonts w:eastAsia="Arial"/>
        </w:rPr>
        <w:t xml:space="preserve"> The study area has good access to public transport and transport infrastructure includes a network of marked on-road bike lanes, shared micro-mobility and network of car share vehicles.</w:t>
      </w:r>
      <w:r w:rsidR="0093295C" w:rsidRPr="00114480">
        <w:rPr>
          <w:color w:val="000000"/>
        </w:rPr>
        <w:t xml:space="preserve"> Some key challenges and opportunities include:</w:t>
      </w:r>
    </w:p>
    <w:tbl>
      <w:tblPr>
        <w:tblStyle w:val="ListTable3-Accent5"/>
        <w:tblW w:w="10060" w:type="dxa"/>
        <w:tblLook w:val="04A0" w:firstRow="1" w:lastRow="0" w:firstColumn="1" w:lastColumn="0" w:noHBand="0" w:noVBand="1"/>
        <w:tblCaption w:val="Transport and parking"/>
        <w:tblDescription w:val="Table outlining key challenges and opportunities under the transport and parking theme. "/>
      </w:tblPr>
      <w:tblGrid>
        <w:gridCol w:w="4673"/>
        <w:gridCol w:w="5387"/>
      </w:tblGrid>
      <w:tr w:rsidR="00171B80" w:rsidRPr="00114480" w14:paraId="40D8B514" w14:textId="77777777" w:rsidTr="007047A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4673" w:type="dxa"/>
            <w:shd w:val="clear" w:color="auto" w:fill="002060"/>
          </w:tcPr>
          <w:p w14:paraId="1D957BCC" w14:textId="77777777" w:rsidR="00171B80" w:rsidRPr="00114480" w:rsidRDefault="00171B80" w:rsidP="00B5337D">
            <w:pPr>
              <w:rPr>
                <w:color w:val="FFFFFF" w:themeColor="background1"/>
              </w:rPr>
            </w:pPr>
            <w:r w:rsidRPr="00114480">
              <w:rPr>
                <w:color w:val="FFFFFF" w:themeColor="background1"/>
              </w:rPr>
              <w:t>Challenges</w:t>
            </w:r>
          </w:p>
        </w:tc>
        <w:tc>
          <w:tcPr>
            <w:tcW w:w="5387" w:type="dxa"/>
            <w:shd w:val="clear" w:color="auto" w:fill="002060"/>
          </w:tcPr>
          <w:p w14:paraId="0ABAF1BE" w14:textId="77777777" w:rsidR="00171B80" w:rsidRPr="00114480" w:rsidRDefault="00171B80" w:rsidP="00B5337D">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114480">
              <w:rPr>
                <w:color w:val="FFFFFF" w:themeColor="background1"/>
              </w:rPr>
              <w:t>Opportunities</w:t>
            </w:r>
          </w:p>
        </w:tc>
      </w:tr>
      <w:tr w:rsidR="00171B80" w:rsidRPr="00114480" w14:paraId="0D3E5F24" w14:textId="77777777" w:rsidTr="007047A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3" w:type="dxa"/>
          </w:tcPr>
          <w:p w14:paraId="54A79CCD" w14:textId="33F4C56F" w:rsidR="00171B80" w:rsidRPr="00114480" w:rsidRDefault="007D532B" w:rsidP="007D532B">
            <w:pPr>
              <w:pStyle w:val="Default"/>
              <w:rPr>
                <w:b w:val="0"/>
                <w:bCs w:val="0"/>
                <w:color w:val="000000" w:themeColor="text1"/>
              </w:rPr>
            </w:pPr>
            <w:r w:rsidRPr="00114480">
              <w:rPr>
                <w:rFonts w:ascii="Arial" w:hAnsi="Arial" w:cs="Arial"/>
                <w:b w:val="0"/>
                <w:bCs w:val="0"/>
                <w:color w:val="211D1E"/>
                <w:sz w:val="22"/>
                <w:szCs w:val="22"/>
              </w:rPr>
              <w:t xml:space="preserve">Poor pedestrian safety, amenity and accessibility in certain parts of the study area. </w:t>
            </w:r>
          </w:p>
        </w:tc>
        <w:tc>
          <w:tcPr>
            <w:tcW w:w="5387" w:type="dxa"/>
          </w:tcPr>
          <w:p w14:paraId="3D374AD3" w14:textId="61EFC0C3" w:rsidR="00171B80" w:rsidRPr="00114480" w:rsidRDefault="000978B2" w:rsidP="007047A5">
            <w:pPr>
              <w:tabs>
                <w:tab w:val="clear" w:pos="-3060"/>
                <w:tab w:val="clear" w:pos="-2340"/>
                <w:tab w:val="clear" w:pos="6300"/>
              </w:tabs>
              <w:suppressAutoHyphens w:val="0"/>
              <w:spacing w:after="0" w:line="240" w:lineRule="auto"/>
              <w:cnfStyle w:val="000000100000" w:firstRow="0" w:lastRow="0" w:firstColumn="0" w:lastColumn="0" w:oddVBand="0" w:evenVBand="0" w:oddHBand="1" w:evenHBand="0" w:firstRowFirstColumn="0" w:firstRowLastColumn="0" w:lastRowFirstColumn="0" w:lastRowLastColumn="0"/>
              <w:rPr>
                <w:rFonts w:eastAsia="Arial"/>
              </w:rPr>
            </w:pPr>
            <w:r w:rsidRPr="00114480">
              <w:rPr>
                <w:rFonts w:eastAsia="Arial"/>
              </w:rPr>
              <w:t xml:space="preserve">Upgrades to the bicycle riding network and traffic signals to optimise pedestrian and bike ride experience and safety. </w:t>
            </w:r>
          </w:p>
        </w:tc>
      </w:tr>
      <w:tr w:rsidR="00171B80" w:rsidRPr="00114480" w14:paraId="196CDCA3" w14:textId="77777777" w:rsidTr="007047A5">
        <w:trPr>
          <w:trHeight w:val="553"/>
        </w:trPr>
        <w:tc>
          <w:tcPr>
            <w:cnfStyle w:val="001000000000" w:firstRow="0" w:lastRow="0" w:firstColumn="1" w:lastColumn="0" w:oddVBand="0" w:evenVBand="0" w:oddHBand="0" w:evenHBand="0" w:firstRowFirstColumn="0" w:firstRowLastColumn="0" w:lastRowFirstColumn="0" w:lastRowLastColumn="0"/>
            <w:tcW w:w="4673" w:type="dxa"/>
          </w:tcPr>
          <w:p w14:paraId="2CD49D6E" w14:textId="688D153D" w:rsidR="00171B80" w:rsidRPr="00114480" w:rsidRDefault="005477D6" w:rsidP="005477D6">
            <w:pPr>
              <w:tabs>
                <w:tab w:val="clear" w:pos="-3060"/>
                <w:tab w:val="clear" w:pos="-2340"/>
                <w:tab w:val="clear" w:pos="6300"/>
              </w:tabs>
              <w:suppressAutoHyphens w:val="0"/>
              <w:spacing w:after="160" w:line="259" w:lineRule="auto"/>
              <w:rPr>
                <w:rFonts w:eastAsia="Arial"/>
                <w:b w:val="0"/>
                <w:bCs w:val="0"/>
              </w:rPr>
            </w:pPr>
            <w:r w:rsidRPr="00114480">
              <w:rPr>
                <w:rFonts w:eastAsia="Arial"/>
                <w:b w:val="0"/>
                <w:bCs w:val="0"/>
              </w:rPr>
              <w:t xml:space="preserve">Increase in the use of private vehicles and decrease in public transport usage as a result of the Covid-19 pandemic. </w:t>
            </w:r>
          </w:p>
        </w:tc>
        <w:tc>
          <w:tcPr>
            <w:tcW w:w="5387" w:type="dxa"/>
          </w:tcPr>
          <w:p w14:paraId="73A84506" w14:textId="42C8B2EB" w:rsidR="00171B80" w:rsidRPr="00114480" w:rsidRDefault="0039365E" w:rsidP="007047A5">
            <w:pPr>
              <w:tabs>
                <w:tab w:val="clear" w:pos="-3060"/>
                <w:tab w:val="clear" w:pos="-2340"/>
                <w:tab w:val="clear" w:pos="6300"/>
              </w:tabs>
              <w:suppressAutoHyphens w:val="0"/>
              <w:spacing w:after="0" w:line="240" w:lineRule="auto"/>
              <w:cnfStyle w:val="000000000000" w:firstRow="0" w:lastRow="0" w:firstColumn="0" w:lastColumn="0" w:oddVBand="0" w:evenVBand="0" w:oddHBand="0" w:evenHBand="0" w:firstRowFirstColumn="0" w:firstRowLastColumn="0" w:lastRowFirstColumn="0" w:lastRowLastColumn="0"/>
              <w:rPr>
                <w:rFonts w:eastAsia="Calibri"/>
                <w:i/>
              </w:rPr>
            </w:pPr>
            <w:r w:rsidRPr="00114480">
              <w:rPr>
                <w:rFonts w:eastAsia="Calibri"/>
              </w:rPr>
              <w:t xml:space="preserve">Implement the relevant key strategic transport projects identified in </w:t>
            </w:r>
            <w:r w:rsidRPr="00114480">
              <w:rPr>
                <w:rFonts w:eastAsia="Calibri"/>
                <w:i/>
                <w:iCs/>
              </w:rPr>
              <w:t>Move, Connect, Live: Integrated Transport Strategy 2018-28.</w:t>
            </w:r>
          </w:p>
        </w:tc>
      </w:tr>
    </w:tbl>
    <w:p w14:paraId="33AB0F03" w14:textId="57344B4B" w:rsidR="00171B80" w:rsidRPr="00114480" w:rsidRDefault="00171B80" w:rsidP="007E1947">
      <w:pPr>
        <w:rPr>
          <w:color w:val="000000"/>
        </w:rPr>
      </w:pPr>
    </w:p>
    <w:p w14:paraId="11181F9A" w14:textId="39C896FB" w:rsidR="00171B80" w:rsidRPr="00114480" w:rsidRDefault="00171B80" w:rsidP="007E1947">
      <w:pPr>
        <w:rPr>
          <w:color w:val="000000"/>
        </w:rPr>
      </w:pPr>
      <w:r w:rsidRPr="00114480">
        <w:rPr>
          <w:b/>
          <w:bCs/>
          <w:color w:val="000000"/>
        </w:rPr>
        <w:t>Community infrastructure</w:t>
      </w:r>
      <w:r w:rsidRPr="00114480">
        <w:rPr>
          <w:color w:val="000000"/>
        </w:rPr>
        <w:t xml:space="preserve"> –</w:t>
      </w:r>
      <w:r w:rsidRPr="00114480">
        <w:rPr>
          <w:color w:val="auto"/>
        </w:rPr>
        <w:t xml:space="preserve"> </w:t>
      </w:r>
      <w:r w:rsidR="00695FCB" w:rsidRPr="00114480">
        <w:rPr>
          <w:rFonts w:eastAsia="Arial"/>
          <w:color w:val="auto"/>
        </w:rPr>
        <w:t>St Kilda has long been a hub of community infrastructure that support the health and wellbeing of the community, including marginalised and vulnerable groups.</w:t>
      </w:r>
      <w:r w:rsidR="00695FCB" w:rsidRPr="00114480">
        <w:rPr>
          <w:color w:val="000000"/>
        </w:rPr>
        <w:t xml:space="preserve"> Some key challenges and opportunities include:</w:t>
      </w:r>
    </w:p>
    <w:tbl>
      <w:tblPr>
        <w:tblStyle w:val="ListTable3-Accent5"/>
        <w:tblW w:w="10060" w:type="dxa"/>
        <w:tblLook w:val="04A0" w:firstRow="1" w:lastRow="0" w:firstColumn="1" w:lastColumn="0" w:noHBand="0" w:noVBand="1"/>
        <w:tblCaption w:val="Community infrastructure"/>
        <w:tblDescription w:val="Table outlining key challenges and opportunities under the community infrastructure theme. "/>
      </w:tblPr>
      <w:tblGrid>
        <w:gridCol w:w="4673"/>
        <w:gridCol w:w="5387"/>
      </w:tblGrid>
      <w:tr w:rsidR="001F7211" w:rsidRPr="00114480" w14:paraId="2DCC7E4F" w14:textId="77777777" w:rsidTr="007047A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4673" w:type="dxa"/>
            <w:shd w:val="clear" w:color="auto" w:fill="002060"/>
          </w:tcPr>
          <w:p w14:paraId="385077DC" w14:textId="77777777" w:rsidR="001F7211" w:rsidRPr="00114480" w:rsidRDefault="001F7211" w:rsidP="00B5337D">
            <w:pPr>
              <w:rPr>
                <w:color w:val="FFFFFF" w:themeColor="background1"/>
              </w:rPr>
            </w:pPr>
            <w:r w:rsidRPr="00114480">
              <w:rPr>
                <w:color w:val="FFFFFF" w:themeColor="background1"/>
              </w:rPr>
              <w:t>Challenges</w:t>
            </w:r>
          </w:p>
        </w:tc>
        <w:tc>
          <w:tcPr>
            <w:tcW w:w="5387" w:type="dxa"/>
            <w:shd w:val="clear" w:color="auto" w:fill="002060"/>
          </w:tcPr>
          <w:p w14:paraId="0212FEFA" w14:textId="77777777" w:rsidR="001F7211" w:rsidRPr="00114480" w:rsidRDefault="001F7211" w:rsidP="00B5337D">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114480">
              <w:rPr>
                <w:color w:val="FFFFFF" w:themeColor="background1"/>
              </w:rPr>
              <w:t>Opportunities</w:t>
            </w:r>
          </w:p>
        </w:tc>
      </w:tr>
      <w:tr w:rsidR="001F7211" w:rsidRPr="00114480" w14:paraId="7DBBDB4C" w14:textId="77777777" w:rsidTr="007047A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3" w:type="dxa"/>
          </w:tcPr>
          <w:p w14:paraId="19166D1A" w14:textId="4D015ACD" w:rsidR="001F7211" w:rsidRPr="00114480" w:rsidRDefault="006376CD" w:rsidP="00866575">
            <w:pPr>
              <w:tabs>
                <w:tab w:val="clear" w:pos="-3060"/>
                <w:tab w:val="clear" w:pos="-2340"/>
                <w:tab w:val="clear" w:pos="6300"/>
              </w:tabs>
              <w:suppressAutoHyphens w:val="0"/>
              <w:spacing w:after="0" w:line="240" w:lineRule="auto"/>
              <w:rPr>
                <w:b w:val="0"/>
                <w:bCs w:val="0"/>
              </w:rPr>
            </w:pPr>
            <w:r w:rsidRPr="00114480">
              <w:rPr>
                <w:b w:val="0"/>
                <w:bCs w:val="0"/>
              </w:rPr>
              <w:t>Lack of community facilities that are</w:t>
            </w:r>
            <w:r w:rsidR="00866575" w:rsidRPr="00114480">
              <w:rPr>
                <w:b w:val="0"/>
                <w:bCs w:val="0"/>
              </w:rPr>
              <w:t xml:space="preserve"> </w:t>
            </w:r>
            <w:r w:rsidRPr="00114480">
              <w:rPr>
                <w:b w:val="0"/>
                <w:bCs w:val="0"/>
              </w:rPr>
              <w:t>co-located.</w:t>
            </w:r>
          </w:p>
        </w:tc>
        <w:tc>
          <w:tcPr>
            <w:tcW w:w="5387" w:type="dxa"/>
          </w:tcPr>
          <w:p w14:paraId="0C64451B" w14:textId="705F7CCE" w:rsidR="001F7211" w:rsidRPr="00114480" w:rsidRDefault="00D42B79" w:rsidP="00D42B79">
            <w:pPr>
              <w:tabs>
                <w:tab w:val="clear" w:pos="-3060"/>
                <w:tab w:val="clear" w:pos="-2340"/>
                <w:tab w:val="clear" w:pos="6300"/>
              </w:tabs>
              <w:suppressAutoHyphens w:val="0"/>
              <w:spacing w:after="0" w:line="240" w:lineRule="auto"/>
              <w:cnfStyle w:val="000000100000" w:firstRow="0" w:lastRow="0" w:firstColumn="0" w:lastColumn="0" w:oddVBand="0" w:evenVBand="0" w:oddHBand="1" w:evenHBand="0" w:firstRowFirstColumn="0" w:firstRowLastColumn="0" w:lastRowFirstColumn="0" w:lastRowLastColumn="0"/>
            </w:pPr>
            <w:r w:rsidRPr="00114480">
              <w:t xml:space="preserve">Undertake a Community Infrastructure Needs Assessment to determine the community facilities and services required in each centre. </w:t>
            </w:r>
          </w:p>
        </w:tc>
      </w:tr>
      <w:tr w:rsidR="001F7211" w:rsidRPr="00114480" w14:paraId="029142B5" w14:textId="77777777" w:rsidTr="007047A5">
        <w:trPr>
          <w:trHeight w:val="553"/>
        </w:trPr>
        <w:tc>
          <w:tcPr>
            <w:cnfStyle w:val="001000000000" w:firstRow="0" w:lastRow="0" w:firstColumn="1" w:lastColumn="0" w:oddVBand="0" w:evenVBand="0" w:oddHBand="0" w:evenHBand="0" w:firstRowFirstColumn="0" w:firstRowLastColumn="0" w:lastRowFirstColumn="0" w:lastRowLastColumn="0"/>
            <w:tcW w:w="4673" w:type="dxa"/>
          </w:tcPr>
          <w:p w14:paraId="2AD8DF2F" w14:textId="051FDCD6" w:rsidR="001F7211" w:rsidRPr="00114480" w:rsidRDefault="00866575" w:rsidP="00866575">
            <w:pPr>
              <w:tabs>
                <w:tab w:val="clear" w:pos="-3060"/>
                <w:tab w:val="clear" w:pos="-2340"/>
                <w:tab w:val="clear" w:pos="6300"/>
              </w:tabs>
              <w:suppressAutoHyphens w:val="0"/>
              <w:spacing w:after="0" w:line="240" w:lineRule="auto"/>
              <w:rPr>
                <w:rFonts w:eastAsia="Arial"/>
                <w:b w:val="0"/>
                <w:bCs w:val="0"/>
              </w:rPr>
            </w:pPr>
            <w:r w:rsidRPr="00114480">
              <w:rPr>
                <w:rFonts w:eastAsia="Arial"/>
                <w:b w:val="0"/>
                <w:bCs w:val="0"/>
              </w:rPr>
              <w:t>Number of Council-owned facilities are not fit-for-purpose.</w:t>
            </w:r>
          </w:p>
        </w:tc>
        <w:tc>
          <w:tcPr>
            <w:tcW w:w="5387" w:type="dxa"/>
          </w:tcPr>
          <w:p w14:paraId="5CF6C931" w14:textId="53483CD5" w:rsidR="001F7211" w:rsidRPr="00114480" w:rsidRDefault="00884BED" w:rsidP="007047A5">
            <w:pPr>
              <w:tabs>
                <w:tab w:val="clear" w:pos="-3060"/>
                <w:tab w:val="clear" w:pos="-2340"/>
                <w:tab w:val="clear" w:pos="6300"/>
              </w:tabs>
              <w:suppressAutoHyphens w:val="0"/>
              <w:spacing w:after="0" w:line="240" w:lineRule="auto"/>
              <w:cnfStyle w:val="000000000000" w:firstRow="0" w:lastRow="0" w:firstColumn="0" w:lastColumn="0" w:oddVBand="0" w:evenVBand="0" w:oddHBand="0" w:evenHBand="0" w:firstRowFirstColumn="0" w:firstRowLastColumn="0" w:lastRowFirstColumn="0" w:lastRowLastColumn="0"/>
            </w:pPr>
            <w:r w:rsidRPr="00114480">
              <w:t>Continue to invest in and renew Council owned and managed facilities, and opportunities for co-location when properties are available for lease.</w:t>
            </w:r>
          </w:p>
        </w:tc>
      </w:tr>
    </w:tbl>
    <w:p w14:paraId="07C1A318" w14:textId="1CD409B0" w:rsidR="00171B80" w:rsidRPr="00114480" w:rsidRDefault="00171B80" w:rsidP="007E1947">
      <w:pPr>
        <w:rPr>
          <w:color w:val="000000"/>
        </w:rPr>
      </w:pPr>
    </w:p>
    <w:p w14:paraId="2D73BBD0" w14:textId="1C208137" w:rsidR="001F7211" w:rsidRPr="00114480" w:rsidRDefault="001F7211" w:rsidP="007E1947">
      <w:pPr>
        <w:rPr>
          <w:color w:val="000000"/>
        </w:rPr>
      </w:pPr>
      <w:r w:rsidRPr="00114480">
        <w:rPr>
          <w:b/>
          <w:bCs/>
          <w:color w:val="000000"/>
        </w:rPr>
        <w:t>Social issues</w:t>
      </w:r>
      <w:r w:rsidRPr="00114480">
        <w:rPr>
          <w:color w:val="000000"/>
        </w:rPr>
        <w:t xml:space="preserve"> – </w:t>
      </w:r>
      <w:r w:rsidR="003361FC" w:rsidRPr="00114480">
        <w:rPr>
          <w:color w:val="auto"/>
        </w:rPr>
        <w:t>St Kilda has a complex social identity, made up of a diverse and evolving community of people drawn there to live, work, be entertained and access services. As a result of this, social challenges in the study area are complex and evolving.</w:t>
      </w:r>
      <w:r w:rsidR="00C7143F" w:rsidRPr="00114480">
        <w:rPr>
          <w:color w:val="auto"/>
        </w:rPr>
        <w:t xml:space="preserve"> </w:t>
      </w:r>
      <w:r w:rsidR="00C7143F" w:rsidRPr="00114480">
        <w:rPr>
          <w:color w:val="000000"/>
        </w:rPr>
        <w:t>Some key challenges and opportunities include:</w:t>
      </w:r>
    </w:p>
    <w:tbl>
      <w:tblPr>
        <w:tblStyle w:val="ListTable3-Accent5"/>
        <w:tblW w:w="10060" w:type="dxa"/>
        <w:tblLook w:val="04A0" w:firstRow="1" w:lastRow="0" w:firstColumn="1" w:lastColumn="0" w:noHBand="0" w:noVBand="1"/>
        <w:tblCaption w:val="Social issues"/>
        <w:tblDescription w:val="Table outlining key challenges and opportunities under the social issues theme. "/>
      </w:tblPr>
      <w:tblGrid>
        <w:gridCol w:w="4673"/>
        <w:gridCol w:w="5387"/>
      </w:tblGrid>
      <w:tr w:rsidR="001F7211" w:rsidRPr="00114480" w14:paraId="340DFB9C" w14:textId="77777777" w:rsidTr="007047A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4673" w:type="dxa"/>
            <w:shd w:val="clear" w:color="auto" w:fill="002060"/>
          </w:tcPr>
          <w:p w14:paraId="1527FE7A" w14:textId="77777777" w:rsidR="001F7211" w:rsidRPr="00114480" w:rsidRDefault="001F7211" w:rsidP="00B5337D">
            <w:pPr>
              <w:rPr>
                <w:color w:val="FFFFFF" w:themeColor="background1"/>
              </w:rPr>
            </w:pPr>
            <w:r w:rsidRPr="00114480">
              <w:rPr>
                <w:color w:val="FFFFFF" w:themeColor="background1"/>
              </w:rPr>
              <w:lastRenderedPageBreak/>
              <w:t>Challenges</w:t>
            </w:r>
          </w:p>
        </w:tc>
        <w:tc>
          <w:tcPr>
            <w:tcW w:w="5387" w:type="dxa"/>
            <w:shd w:val="clear" w:color="auto" w:fill="002060"/>
          </w:tcPr>
          <w:p w14:paraId="3A5A44CB" w14:textId="77777777" w:rsidR="001F7211" w:rsidRPr="00114480" w:rsidRDefault="001F7211" w:rsidP="00B5337D">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114480">
              <w:rPr>
                <w:color w:val="FFFFFF" w:themeColor="background1"/>
              </w:rPr>
              <w:t>Opportunities</w:t>
            </w:r>
          </w:p>
        </w:tc>
      </w:tr>
      <w:tr w:rsidR="00A43B84" w:rsidRPr="00114480" w14:paraId="5D1EC101" w14:textId="77777777" w:rsidTr="007047A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3" w:type="dxa"/>
          </w:tcPr>
          <w:p w14:paraId="177A5DAD" w14:textId="724230F4" w:rsidR="00A43B84" w:rsidRPr="00114480" w:rsidRDefault="00A43B84" w:rsidP="00A43B84">
            <w:pPr>
              <w:tabs>
                <w:tab w:val="clear" w:pos="-3060"/>
                <w:tab w:val="clear" w:pos="-2340"/>
                <w:tab w:val="clear" w:pos="6300"/>
              </w:tabs>
              <w:suppressAutoHyphens w:val="0"/>
              <w:spacing w:after="0" w:line="240" w:lineRule="auto"/>
              <w:rPr>
                <w:rFonts w:eastAsia="Arial"/>
                <w:b w:val="0"/>
                <w:bCs w:val="0"/>
              </w:rPr>
            </w:pPr>
            <w:r w:rsidRPr="00114480">
              <w:rPr>
                <w:rFonts w:eastAsia="Arial"/>
                <w:b w:val="0"/>
                <w:bCs w:val="0"/>
              </w:rPr>
              <w:t>Some of the short term and crisis accommodation options have closed and/or been redeveloped.</w:t>
            </w:r>
          </w:p>
        </w:tc>
        <w:tc>
          <w:tcPr>
            <w:tcW w:w="5387" w:type="dxa"/>
          </w:tcPr>
          <w:p w14:paraId="4C686CB2" w14:textId="399C9D73" w:rsidR="00A43B84" w:rsidRPr="00114480" w:rsidRDefault="00A43B84" w:rsidP="0065210A">
            <w:pPr>
              <w:tabs>
                <w:tab w:val="clear" w:pos="-3060"/>
                <w:tab w:val="clear" w:pos="-2340"/>
                <w:tab w:val="clear" w:pos="6300"/>
              </w:tabs>
              <w:suppressAutoHyphens w:val="0"/>
              <w:spacing w:after="0" w:line="240" w:lineRule="auto"/>
              <w:cnfStyle w:val="000000100000" w:firstRow="0" w:lastRow="0" w:firstColumn="0" w:lastColumn="0" w:oddVBand="0" w:evenVBand="0" w:oddHBand="1" w:evenHBand="0" w:firstRowFirstColumn="0" w:firstRowLastColumn="0" w:lastRowFirstColumn="0" w:lastRowLastColumn="0"/>
            </w:pPr>
            <w:r w:rsidRPr="00114480">
              <w:rPr>
                <w:rFonts w:eastAsia="Arial"/>
              </w:rPr>
              <w:t>Continue to lead partnered response to reduce incidents of rough sleeping through Port Phillip Zero initiative.</w:t>
            </w:r>
          </w:p>
        </w:tc>
      </w:tr>
      <w:tr w:rsidR="00A43B84" w:rsidRPr="00114480" w14:paraId="4A188C24" w14:textId="77777777" w:rsidTr="007047A5">
        <w:trPr>
          <w:trHeight w:val="553"/>
        </w:trPr>
        <w:tc>
          <w:tcPr>
            <w:cnfStyle w:val="001000000000" w:firstRow="0" w:lastRow="0" w:firstColumn="1" w:lastColumn="0" w:oddVBand="0" w:evenVBand="0" w:oddHBand="0" w:evenHBand="0" w:firstRowFirstColumn="0" w:firstRowLastColumn="0" w:lastRowFirstColumn="0" w:lastRowLastColumn="0"/>
            <w:tcW w:w="4673" w:type="dxa"/>
          </w:tcPr>
          <w:p w14:paraId="7FDF231E" w14:textId="41A8F388" w:rsidR="00A43B84" w:rsidRPr="00114480" w:rsidRDefault="00A43B84" w:rsidP="0065210A">
            <w:pPr>
              <w:tabs>
                <w:tab w:val="clear" w:pos="-3060"/>
                <w:tab w:val="clear" w:pos="-2340"/>
                <w:tab w:val="clear" w:pos="6300"/>
              </w:tabs>
              <w:suppressAutoHyphens w:val="0"/>
              <w:spacing w:after="0" w:line="240" w:lineRule="auto"/>
              <w:rPr>
                <w:rFonts w:eastAsia="Arial"/>
                <w:b w:val="0"/>
                <w:bCs w:val="0"/>
              </w:rPr>
            </w:pPr>
            <w:r w:rsidRPr="00114480">
              <w:rPr>
                <w:rFonts w:eastAsia="Arial"/>
                <w:b w:val="0"/>
                <w:bCs w:val="0"/>
              </w:rPr>
              <w:t>The social and cultural benefits of tourist and entertainment uses in the study area needs to be balanced with the alcohol related harm and amenity impacts.</w:t>
            </w:r>
          </w:p>
        </w:tc>
        <w:tc>
          <w:tcPr>
            <w:tcW w:w="5387" w:type="dxa"/>
          </w:tcPr>
          <w:p w14:paraId="2E533B59" w14:textId="72FE2680" w:rsidR="00A43B84" w:rsidRPr="00114480" w:rsidRDefault="0065210A" w:rsidP="007047A5">
            <w:pPr>
              <w:tabs>
                <w:tab w:val="clear" w:pos="-3060"/>
                <w:tab w:val="clear" w:pos="-2340"/>
                <w:tab w:val="clear" w:pos="6300"/>
              </w:tabs>
              <w:suppressAutoHyphens w:val="0"/>
              <w:spacing w:after="0" w:line="240" w:lineRule="auto"/>
              <w:cnfStyle w:val="000000000000" w:firstRow="0" w:lastRow="0" w:firstColumn="0" w:lastColumn="0" w:oddVBand="0" w:evenVBand="0" w:oddHBand="0" w:evenHBand="0" w:firstRowFirstColumn="0" w:firstRowLastColumn="0" w:lastRowFirstColumn="0" w:lastRowLastColumn="0"/>
              <w:rPr>
                <w:rFonts w:eastAsia="Arial"/>
              </w:rPr>
            </w:pPr>
            <w:r w:rsidRPr="00114480">
              <w:rPr>
                <w:rFonts w:eastAsia="Arial"/>
              </w:rPr>
              <w:t xml:space="preserve">A Licenced Premises Policy to guide the appropriate location and design of licensed premises to ensure they make a positive contribution commensurate to the role of each activity centre and to effectively manage amenity impacts. </w:t>
            </w:r>
          </w:p>
        </w:tc>
      </w:tr>
    </w:tbl>
    <w:p w14:paraId="37C7F7E4" w14:textId="77777777" w:rsidR="00ED251E" w:rsidRPr="00114480" w:rsidRDefault="00ED251E" w:rsidP="007E1947"/>
    <w:p w14:paraId="10F9A0A8" w14:textId="6E62668C" w:rsidR="00F20030" w:rsidRPr="00114480" w:rsidRDefault="00F20030" w:rsidP="007E1947">
      <w:pPr>
        <w:rPr>
          <w:color w:val="006666"/>
          <w:sz w:val="24"/>
          <w:szCs w:val="24"/>
        </w:rPr>
      </w:pPr>
      <w:r w:rsidRPr="00114480">
        <w:rPr>
          <w:color w:val="006666"/>
          <w:sz w:val="24"/>
          <w:szCs w:val="24"/>
        </w:rPr>
        <w:t xml:space="preserve">Recommendations </w:t>
      </w:r>
    </w:p>
    <w:p w14:paraId="72969F79" w14:textId="03AD7F51" w:rsidR="00A00FEB" w:rsidRPr="00114480" w:rsidRDefault="006A229D" w:rsidP="007E1947">
      <w:r w:rsidRPr="00114480">
        <w:t xml:space="preserve">In response to the </w:t>
      </w:r>
      <w:r w:rsidR="00021073" w:rsidRPr="00114480">
        <w:t>challenges and opportunities identified, this</w:t>
      </w:r>
      <w:r w:rsidR="007F71F6" w:rsidRPr="00114480">
        <w:t xml:space="preserve"> report</w:t>
      </w:r>
      <w:r w:rsidR="009C4065" w:rsidRPr="00114480">
        <w:t xml:space="preserve"> </w:t>
      </w:r>
      <w:r w:rsidR="00472070" w:rsidRPr="00114480">
        <w:t>makes</w:t>
      </w:r>
      <w:r w:rsidR="009C4065" w:rsidRPr="00114480">
        <w:t xml:space="preserve"> </w:t>
      </w:r>
      <w:hyperlink w:anchor="_Recommendations" w:history="1">
        <w:r w:rsidR="009C4065" w:rsidRPr="00114480">
          <w:rPr>
            <w:rStyle w:val="Hyperlink"/>
          </w:rPr>
          <w:t>1</w:t>
        </w:r>
        <w:r w:rsidR="009B1368" w:rsidRPr="00114480">
          <w:rPr>
            <w:rStyle w:val="Hyperlink"/>
          </w:rPr>
          <w:t>2</w:t>
        </w:r>
        <w:r w:rsidR="009C4065" w:rsidRPr="00114480">
          <w:rPr>
            <w:rStyle w:val="Hyperlink"/>
          </w:rPr>
          <w:t xml:space="preserve"> </w:t>
        </w:r>
        <w:r w:rsidR="001B6A8D" w:rsidRPr="00114480">
          <w:rPr>
            <w:rStyle w:val="Hyperlink"/>
          </w:rPr>
          <w:t xml:space="preserve">primary and secondary </w:t>
        </w:r>
        <w:r w:rsidR="009C4065" w:rsidRPr="00114480">
          <w:rPr>
            <w:rStyle w:val="Hyperlink"/>
          </w:rPr>
          <w:t>recommendations</w:t>
        </w:r>
        <w:r w:rsidR="00D0457B" w:rsidRPr="00114480">
          <w:rPr>
            <w:rStyle w:val="Hyperlink"/>
          </w:rPr>
          <w:t xml:space="preserve"> </w:t>
        </w:r>
      </w:hyperlink>
      <w:r w:rsidR="00D0457B" w:rsidRPr="00114480">
        <w:t>that will guide the fu</w:t>
      </w:r>
      <w:r w:rsidR="00BE4AF4" w:rsidRPr="00114480">
        <w:t xml:space="preserve">ture strategic planning </w:t>
      </w:r>
      <w:r w:rsidR="00A03E4E" w:rsidRPr="00114480">
        <w:t xml:space="preserve">work in the </w:t>
      </w:r>
      <w:r w:rsidR="0070519B" w:rsidRPr="00114480">
        <w:t>study area</w:t>
      </w:r>
      <w:r w:rsidR="00CD40AE" w:rsidRPr="00114480">
        <w:t>.</w:t>
      </w:r>
      <w:r w:rsidR="00AA3BA5" w:rsidRPr="00114480">
        <w:t xml:space="preserve"> The primary recommendations are the key priority </w:t>
      </w:r>
      <w:r w:rsidR="004E6AF6" w:rsidRPr="00114480">
        <w:t>actions</w:t>
      </w:r>
      <w:r w:rsidR="004D5765" w:rsidRPr="00114480">
        <w:t xml:space="preserve"> recommended</w:t>
      </w:r>
      <w:r w:rsidR="004E6AF6" w:rsidRPr="00114480">
        <w:t xml:space="preserve"> for Council</w:t>
      </w:r>
      <w:r w:rsidR="007A3B2B" w:rsidRPr="00114480">
        <w:t>. These are:</w:t>
      </w:r>
    </w:p>
    <w:p w14:paraId="3F89E1BF" w14:textId="38DEA0D9" w:rsidR="0051248A" w:rsidRPr="00114480" w:rsidRDefault="0051248A" w:rsidP="0051248A">
      <w:pPr>
        <w:pStyle w:val="ICListNumber2"/>
        <w:numPr>
          <w:ilvl w:val="0"/>
          <w:numId w:val="0"/>
        </w:numPr>
        <w:spacing w:before="120" w:after="120"/>
        <w:ind w:left="720"/>
        <w:rPr>
          <w:b/>
        </w:rPr>
      </w:pPr>
      <w:r w:rsidRPr="00114480">
        <w:rPr>
          <w:b/>
        </w:rPr>
        <w:t xml:space="preserve">0 – 5 years </w:t>
      </w:r>
    </w:p>
    <w:p w14:paraId="4FCD7C46" w14:textId="6C75014F" w:rsidR="007B0B4C" w:rsidRPr="00114480" w:rsidRDefault="007B0B4C" w:rsidP="00542AB2">
      <w:pPr>
        <w:pStyle w:val="ICListNumber2"/>
        <w:numPr>
          <w:ilvl w:val="0"/>
          <w:numId w:val="36"/>
        </w:numPr>
        <w:spacing w:before="120" w:after="120"/>
        <w:rPr>
          <w:b/>
        </w:rPr>
      </w:pPr>
    </w:p>
    <w:p w14:paraId="7E9BC4EC" w14:textId="2AFA066E" w:rsidR="007B0B4C" w:rsidRPr="00A11E1A" w:rsidRDefault="006A5B96" w:rsidP="00542AB2">
      <w:pPr>
        <w:pStyle w:val="ICListNumber2"/>
        <w:numPr>
          <w:ilvl w:val="1"/>
          <w:numId w:val="36"/>
        </w:numPr>
        <w:spacing w:before="120" w:after="120"/>
      </w:pPr>
      <w:r w:rsidRPr="00114480">
        <w:rPr>
          <w:rFonts w:eastAsia="Arial"/>
        </w:rPr>
        <w:t>Undertake initial feasibility investigation of selected catalyst sites within the St Kilda MAC</w:t>
      </w:r>
      <w:r w:rsidR="007B0B4C" w:rsidRPr="00114480">
        <w:rPr>
          <w:rFonts w:eastAsia="Arial"/>
        </w:rPr>
        <w:t>.</w:t>
      </w:r>
    </w:p>
    <w:p w14:paraId="0F32D038" w14:textId="2C4875A1" w:rsidR="0063699A" w:rsidRPr="00114480" w:rsidRDefault="007B0B4C" w:rsidP="00542AB2">
      <w:pPr>
        <w:pStyle w:val="ICListNumber2"/>
        <w:numPr>
          <w:ilvl w:val="1"/>
          <w:numId w:val="36"/>
        </w:numPr>
        <w:spacing w:before="120" w:after="120"/>
      </w:pPr>
      <w:r w:rsidRPr="00114480">
        <w:rPr>
          <w:rFonts w:eastAsia="Arial"/>
        </w:rPr>
        <w:t>Work with proponents to facilitate</w:t>
      </w:r>
      <w:r w:rsidR="000E2316" w:rsidRPr="00114480">
        <w:rPr>
          <w:rFonts w:eastAsia="Arial"/>
        </w:rPr>
        <w:t xml:space="preserve"> development of</w:t>
      </w:r>
      <w:r w:rsidRPr="00114480">
        <w:rPr>
          <w:rFonts w:eastAsia="Arial"/>
        </w:rPr>
        <w:t xml:space="preserve"> catalyst sites that have an economic or social benefit through site specific planning scheme amendments (if required) or planning permit applications</w:t>
      </w:r>
      <w:r w:rsidR="00542AB2">
        <w:rPr>
          <w:rFonts w:ascii="ZWAdobeF" w:eastAsia="Arial" w:hAnsi="ZWAdobeF" w:cs="ZWAdobeF"/>
          <w:sz w:val="2"/>
          <w:szCs w:val="2"/>
        </w:rPr>
        <w:t>0F</w:t>
      </w:r>
      <w:r w:rsidRPr="00114480">
        <w:rPr>
          <w:rStyle w:val="FootnoteReference"/>
          <w:rFonts w:eastAsia="Arial"/>
        </w:rPr>
        <w:footnoteReference w:id="2"/>
      </w:r>
      <w:r w:rsidRPr="00114480">
        <w:rPr>
          <w:rFonts w:eastAsia="Arial"/>
        </w:rPr>
        <w:t xml:space="preserve">. </w:t>
      </w:r>
    </w:p>
    <w:p w14:paraId="7848B62E" w14:textId="32F97F83" w:rsidR="003E11EE" w:rsidRPr="00114480" w:rsidRDefault="003E11EE" w:rsidP="00542AB2">
      <w:pPr>
        <w:pStyle w:val="ICListNumber2"/>
        <w:numPr>
          <w:ilvl w:val="0"/>
          <w:numId w:val="36"/>
        </w:numPr>
        <w:spacing w:before="120" w:after="120"/>
        <w:rPr>
          <w:bCs/>
        </w:rPr>
      </w:pPr>
      <w:r w:rsidRPr="00114480">
        <w:rPr>
          <w:bCs/>
        </w:rPr>
        <w:t>Remove barriers to new and temporary businesses opening, and existing business expanding, in existing activity centres through an advocacy strategy and business improvement initiatives within the organisation.</w:t>
      </w:r>
      <w:r w:rsidR="002B430B" w:rsidRPr="00114480">
        <w:rPr>
          <w:bCs/>
        </w:rPr>
        <w:t xml:space="preserve"> </w:t>
      </w:r>
    </w:p>
    <w:p w14:paraId="13A7E3D4" w14:textId="1CD8822E" w:rsidR="0051248A" w:rsidRPr="00114480" w:rsidRDefault="0051248A" w:rsidP="0051248A">
      <w:pPr>
        <w:pStyle w:val="ICListNumber2"/>
        <w:numPr>
          <w:ilvl w:val="0"/>
          <w:numId w:val="0"/>
        </w:numPr>
        <w:spacing w:before="120" w:after="120"/>
        <w:ind w:left="720"/>
        <w:rPr>
          <w:b/>
        </w:rPr>
      </w:pPr>
      <w:r w:rsidRPr="00114480">
        <w:rPr>
          <w:b/>
        </w:rPr>
        <w:t>5 – 10 years</w:t>
      </w:r>
    </w:p>
    <w:p w14:paraId="1F3AA647" w14:textId="0A4C5895" w:rsidR="007B7994" w:rsidRPr="00114480" w:rsidRDefault="003E11EE" w:rsidP="00542AB2">
      <w:pPr>
        <w:pStyle w:val="ICListNumber2"/>
        <w:numPr>
          <w:ilvl w:val="0"/>
          <w:numId w:val="36"/>
        </w:numPr>
        <w:spacing w:before="120" w:after="120"/>
        <w:rPr>
          <w:rStyle w:val="Heading1Char"/>
          <w:rFonts w:eastAsia="Calibri"/>
          <w:b w:val="0"/>
          <w:color w:val="000000" w:themeColor="text1"/>
          <w:sz w:val="22"/>
          <w:szCs w:val="22"/>
        </w:rPr>
      </w:pPr>
      <w:r w:rsidRPr="00114480">
        <w:rPr>
          <w:bCs/>
        </w:rPr>
        <w:t>Prepare a structure plan for the St Kilda MAC sub-precinct.</w:t>
      </w:r>
      <w:r w:rsidR="002B430B" w:rsidRPr="00114480">
        <w:rPr>
          <w:bCs/>
        </w:rPr>
        <w:t xml:space="preserve"> </w:t>
      </w:r>
    </w:p>
    <w:p w14:paraId="752C2B50" w14:textId="6FE16F07" w:rsidR="00A96370" w:rsidRPr="00114480" w:rsidRDefault="00A96370" w:rsidP="007608D3">
      <w:pPr>
        <w:pStyle w:val="Heading1"/>
      </w:pPr>
      <w:r w:rsidRPr="00114480">
        <w:rPr>
          <w:rStyle w:val="Heading1Char"/>
        </w:rPr>
        <w:br w:type="page"/>
      </w:r>
      <w:bookmarkStart w:id="7" w:name="_Toc68847142"/>
      <w:bookmarkStart w:id="8" w:name="_Toc87946239"/>
      <w:r w:rsidRPr="00114480">
        <w:lastRenderedPageBreak/>
        <w:t>Introduction</w:t>
      </w:r>
      <w:bookmarkEnd w:id="7"/>
      <w:bookmarkEnd w:id="8"/>
      <w:r w:rsidRPr="00114480">
        <w:t xml:space="preserve"> </w:t>
      </w:r>
    </w:p>
    <w:p w14:paraId="3A868B55" w14:textId="17629E50" w:rsidR="00A96370" w:rsidRPr="00114480" w:rsidRDefault="00FA2509" w:rsidP="00DE72C7">
      <w:pPr>
        <w:pStyle w:val="Heading2"/>
      </w:pPr>
      <w:bookmarkStart w:id="9" w:name="_Toc87946240"/>
      <w:r w:rsidRPr="00114480">
        <w:t>St Kilda</w:t>
      </w:r>
      <w:r w:rsidR="006E4047" w:rsidRPr="00114480">
        <w:t xml:space="preserve"> &amp; </w:t>
      </w:r>
      <w:r w:rsidR="00D8634F" w:rsidRPr="00114480">
        <w:t>the St Kilda study area</w:t>
      </w:r>
      <w:bookmarkEnd w:id="9"/>
    </w:p>
    <w:p w14:paraId="0827BB40" w14:textId="5D810B16" w:rsidR="003D789E" w:rsidRPr="00114480" w:rsidRDefault="003D789E" w:rsidP="63314360">
      <w:bookmarkStart w:id="10" w:name="_Hlk71532493"/>
      <w:r w:rsidRPr="00114480">
        <w:t xml:space="preserve">St Kilda is </w:t>
      </w:r>
      <w:r w:rsidR="00124509" w:rsidRPr="00114480">
        <w:t>an</w:t>
      </w:r>
      <w:r w:rsidR="009E05E2" w:rsidRPr="00114480">
        <w:t xml:space="preserve"> i</w:t>
      </w:r>
      <w:r w:rsidRPr="00114480">
        <w:t xml:space="preserve">conic </w:t>
      </w:r>
      <w:r w:rsidR="00984AE6" w:rsidRPr="00114480">
        <w:t>place,</w:t>
      </w:r>
      <w:r w:rsidR="00E845E2" w:rsidRPr="00114480">
        <w:t xml:space="preserve"> </w:t>
      </w:r>
      <w:r w:rsidR="00124509" w:rsidRPr="00114480">
        <w:t xml:space="preserve">with its </w:t>
      </w:r>
      <w:r w:rsidR="00984AE6" w:rsidRPr="00114480">
        <w:t xml:space="preserve">unique mix of bohemian </w:t>
      </w:r>
      <w:r w:rsidR="009B63AF" w:rsidRPr="00114480">
        <w:t xml:space="preserve">and inclusive </w:t>
      </w:r>
      <w:r w:rsidR="00984AE6" w:rsidRPr="00114480">
        <w:t>culture</w:t>
      </w:r>
      <w:r w:rsidR="00EF743D" w:rsidRPr="00114480">
        <w:t xml:space="preserve">, seaside amenities, </w:t>
      </w:r>
      <w:r w:rsidR="00E845E2" w:rsidRPr="00114480">
        <w:t>entertainment offerings</w:t>
      </w:r>
      <w:r w:rsidR="7BE7F93F" w:rsidRPr="00114480">
        <w:t xml:space="preserve"> and </w:t>
      </w:r>
      <w:r w:rsidR="00C7243F" w:rsidRPr="00114480">
        <w:t>diverse</w:t>
      </w:r>
      <w:r w:rsidR="7BE7F93F" w:rsidRPr="00114480">
        <w:t xml:space="preserve"> heritage.</w:t>
      </w:r>
      <w:r w:rsidR="00A00B12" w:rsidRPr="00114480">
        <w:t xml:space="preserve"> In 2019, it </w:t>
      </w:r>
      <w:r w:rsidR="0036290F" w:rsidRPr="00114480">
        <w:t>attracted 2 million</w:t>
      </w:r>
      <w:r w:rsidR="00542AB2">
        <w:rPr>
          <w:rFonts w:ascii="ZWAdobeF" w:hAnsi="ZWAdobeF" w:cs="ZWAdobeF"/>
          <w:color w:val="auto"/>
          <w:sz w:val="2"/>
          <w:szCs w:val="2"/>
        </w:rPr>
        <w:t>1F</w:t>
      </w:r>
      <w:r w:rsidR="0036290F" w:rsidRPr="00114480">
        <w:rPr>
          <w:rStyle w:val="FootnoteReference"/>
        </w:rPr>
        <w:footnoteReference w:id="3"/>
      </w:r>
      <w:r w:rsidR="00CA4ABA" w:rsidRPr="00114480">
        <w:t xml:space="preserve"> visitors</w:t>
      </w:r>
      <w:r w:rsidR="3049FD72" w:rsidRPr="00114480">
        <w:t xml:space="preserve"> </w:t>
      </w:r>
      <w:r w:rsidR="004B4790" w:rsidRPr="00114480">
        <w:t xml:space="preserve">to </w:t>
      </w:r>
      <w:r w:rsidR="00303E24" w:rsidRPr="00114480">
        <w:t>its</w:t>
      </w:r>
      <w:r w:rsidR="3049FD72" w:rsidRPr="00114480">
        <w:t xml:space="preserve"> </w:t>
      </w:r>
      <w:r w:rsidR="00B435E4" w:rsidRPr="00114480">
        <w:t xml:space="preserve">world-class </w:t>
      </w:r>
      <w:r w:rsidR="3049FD72" w:rsidRPr="00114480">
        <w:t xml:space="preserve">attractions </w:t>
      </w:r>
      <w:r w:rsidR="009B63AF" w:rsidRPr="00114480">
        <w:t>and events</w:t>
      </w:r>
      <w:r w:rsidR="3049FD72" w:rsidRPr="00114480">
        <w:t>.</w:t>
      </w:r>
    </w:p>
    <w:p w14:paraId="30605325" w14:textId="3AC20800" w:rsidR="00896128" w:rsidRPr="00114480" w:rsidRDefault="00EF644D" w:rsidP="00A96370">
      <w:r w:rsidRPr="00114480">
        <w:t xml:space="preserve">The St Kilda </w:t>
      </w:r>
      <w:r w:rsidR="00F250E9" w:rsidRPr="00114480">
        <w:t xml:space="preserve">study area </w:t>
      </w:r>
      <w:r w:rsidRPr="00114480">
        <w:t>(the</w:t>
      </w:r>
      <w:r w:rsidR="00574D0A" w:rsidRPr="00114480">
        <w:t xml:space="preserve"> study area</w:t>
      </w:r>
      <w:r w:rsidRPr="00114480">
        <w:t xml:space="preserve">) </w:t>
      </w:r>
      <w:r w:rsidR="7F8223D0" w:rsidRPr="00114480">
        <w:t xml:space="preserve">contains two </w:t>
      </w:r>
      <w:r w:rsidR="00B435E4" w:rsidRPr="00114480">
        <w:t>designated</w:t>
      </w:r>
      <w:r w:rsidR="7F8223D0" w:rsidRPr="00114480">
        <w:t xml:space="preserve"> </w:t>
      </w:r>
      <w:r w:rsidR="00A96370" w:rsidRPr="00114480">
        <w:t>Major Activity Centres (MACs)</w:t>
      </w:r>
      <w:r w:rsidR="00542AB2">
        <w:rPr>
          <w:rFonts w:ascii="ZWAdobeF" w:hAnsi="ZWAdobeF" w:cs="ZWAdobeF"/>
          <w:color w:val="auto"/>
          <w:sz w:val="2"/>
          <w:szCs w:val="2"/>
        </w:rPr>
        <w:t>2F</w:t>
      </w:r>
      <w:r w:rsidR="00845542" w:rsidRPr="00114480">
        <w:rPr>
          <w:rStyle w:val="FootnoteReference"/>
        </w:rPr>
        <w:footnoteReference w:id="4"/>
      </w:r>
      <w:r w:rsidR="00767503" w:rsidRPr="00114480">
        <w:t>:</w:t>
      </w:r>
      <w:r w:rsidR="0AC1A54B" w:rsidRPr="00114480">
        <w:t xml:space="preserve"> </w:t>
      </w:r>
      <w:r w:rsidR="002038C3" w:rsidRPr="00114480">
        <w:t xml:space="preserve">the </w:t>
      </w:r>
      <w:r w:rsidR="0AC1A54B" w:rsidRPr="00114480">
        <w:t xml:space="preserve">St Kilda MAC and </w:t>
      </w:r>
      <w:r w:rsidR="002038C3" w:rsidRPr="00114480">
        <w:t xml:space="preserve">the </w:t>
      </w:r>
      <w:r w:rsidR="0AC1A54B" w:rsidRPr="00114480">
        <w:t>Carlisle Street MAC</w:t>
      </w:r>
      <w:r w:rsidR="00A47219" w:rsidRPr="00114480">
        <w:t xml:space="preserve"> (see </w:t>
      </w:r>
      <w:r w:rsidR="006A78C7" w:rsidRPr="00114480">
        <w:t>F</w:t>
      </w:r>
      <w:r w:rsidR="00A47219" w:rsidRPr="00114480">
        <w:t>igure 1)</w:t>
      </w:r>
      <w:r w:rsidR="002038C3" w:rsidRPr="00114480">
        <w:t xml:space="preserve">. </w:t>
      </w:r>
      <w:r w:rsidR="00E70F32" w:rsidRPr="00114480">
        <w:t xml:space="preserve">The study area was chosen to </w:t>
      </w:r>
      <w:r w:rsidR="00E70F32" w:rsidRPr="00114480" w:rsidDel="000E64F1">
        <w:t xml:space="preserve">encapsulate </w:t>
      </w:r>
      <w:r w:rsidR="00E70F32" w:rsidRPr="00114480">
        <w:t>key areas of change such as the MACs and the immediate residential areas. St Kilda Road South precinct was omitted from the study area due to the existing 2015 Urban Design and Land Use Framework that applies to the precinct</w:t>
      </w:r>
      <w:r w:rsidR="00542AB2">
        <w:rPr>
          <w:rFonts w:ascii="ZWAdobeF" w:hAnsi="ZWAdobeF" w:cs="ZWAdobeF"/>
          <w:color w:val="auto"/>
          <w:sz w:val="2"/>
          <w:szCs w:val="2"/>
        </w:rPr>
        <w:t>3F</w:t>
      </w:r>
      <w:r w:rsidR="00E70F32" w:rsidRPr="00114480">
        <w:rPr>
          <w:rStyle w:val="FootnoteReference"/>
        </w:rPr>
        <w:footnoteReference w:id="5"/>
      </w:r>
      <w:r w:rsidR="00E70F32" w:rsidRPr="00114480">
        <w:t xml:space="preserve">. Some themes consider the wider area, where relevant.  </w:t>
      </w:r>
    </w:p>
    <w:p w14:paraId="569C0BAD" w14:textId="31B02F39" w:rsidR="00A96370" w:rsidRPr="00114480" w:rsidRDefault="002038C3" w:rsidP="00A96370">
      <w:r w:rsidRPr="00114480">
        <w:t>Each</w:t>
      </w:r>
      <w:r w:rsidR="00A96370" w:rsidRPr="00114480" w:rsidDel="009D4AEF">
        <w:t xml:space="preserve"> </w:t>
      </w:r>
      <w:r w:rsidRPr="00114480">
        <w:t xml:space="preserve">MAC </w:t>
      </w:r>
      <w:r w:rsidR="00A96370" w:rsidRPr="00114480" w:rsidDel="009D4AEF">
        <w:t>provide</w:t>
      </w:r>
      <w:r w:rsidRPr="00114480">
        <w:t>s</w:t>
      </w:r>
      <w:r w:rsidR="00A96370" w:rsidRPr="00114480" w:rsidDel="009D4AEF">
        <w:t xml:space="preserve"> a suburban focal point for services, employment, housing, public transport and social interaction</w:t>
      </w:r>
      <w:r w:rsidR="3F7B8AC6" w:rsidRPr="00114480">
        <w:t>.</w:t>
      </w:r>
      <w:r w:rsidR="00A96370" w:rsidRPr="00114480">
        <w:t xml:space="preserve"> </w:t>
      </w:r>
      <w:r w:rsidR="4439D421" w:rsidRPr="00114480">
        <w:t xml:space="preserve">For the purposes of this report, </w:t>
      </w:r>
      <w:r w:rsidR="3867E1F0" w:rsidRPr="00114480">
        <w:t>the two MACs</w:t>
      </w:r>
      <w:r w:rsidR="093F5668" w:rsidRPr="00114480">
        <w:t xml:space="preserve"> will be referred to as ‘sub-precincts’ and</w:t>
      </w:r>
      <w:r w:rsidR="3867E1F0" w:rsidRPr="00114480">
        <w:t xml:space="preserve"> include the fo</w:t>
      </w:r>
      <w:r w:rsidR="6CA291B5" w:rsidRPr="00114480">
        <w:t xml:space="preserve">llowing </w:t>
      </w:r>
      <w:r w:rsidR="3867E1F0" w:rsidRPr="00114480">
        <w:t>areas</w:t>
      </w:r>
      <w:r w:rsidR="00A96370" w:rsidRPr="00114480">
        <w:fldChar w:fldCharType="begin" w:fldLock="1"/>
      </w:r>
      <w:r w:rsidR="00A96370" w:rsidRPr="00114480">
        <w:instrText xml:space="preserve"> REF _Ref63350333 \h  \* MERGEFORMAT </w:instrText>
      </w:r>
      <w:r w:rsidR="00A96370" w:rsidRPr="00114480">
        <w:fldChar w:fldCharType="end"/>
      </w:r>
      <w:r w:rsidR="00A96370" w:rsidRPr="00114480">
        <w:t>:</w:t>
      </w:r>
      <w:r w:rsidR="00F250E9" w:rsidRPr="00114480">
        <w:t xml:space="preserve"> </w:t>
      </w:r>
    </w:p>
    <w:p w14:paraId="3B78D6D9" w14:textId="42F2A81F" w:rsidR="00A96370" w:rsidRPr="00114480" w:rsidRDefault="00A96370" w:rsidP="00542AB2">
      <w:pPr>
        <w:pStyle w:val="ListParagraph"/>
        <w:numPr>
          <w:ilvl w:val="0"/>
          <w:numId w:val="5"/>
        </w:numPr>
      </w:pPr>
      <w:bookmarkStart w:id="11" w:name="_Hlk76127585"/>
      <w:r w:rsidRPr="00114480">
        <w:t>St Kilda</w:t>
      </w:r>
      <w:r w:rsidR="00717659" w:rsidRPr="00114480">
        <w:t xml:space="preserve"> </w:t>
      </w:r>
      <w:r w:rsidR="3FD38C10" w:rsidRPr="00114480">
        <w:t>MAC</w:t>
      </w:r>
      <w:r w:rsidR="00B435E4" w:rsidRPr="00114480">
        <w:t xml:space="preserve"> sub-precinct</w:t>
      </w:r>
      <w:bookmarkEnd w:id="11"/>
      <w:r w:rsidR="5EFF03F7" w:rsidRPr="00114480">
        <w:t>:</w:t>
      </w:r>
      <w:r w:rsidR="079EE6D5" w:rsidRPr="00114480">
        <w:t xml:space="preserve"> </w:t>
      </w:r>
      <w:r w:rsidR="008C2C3E" w:rsidRPr="00114480">
        <w:t>includes</w:t>
      </w:r>
      <w:r w:rsidRPr="00114480">
        <w:t xml:space="preserve"> Fitzroy Street</w:t>
      </w:r>
      <w:r w:rsidR="00742925" w:rsidRPr="00114480">
        <w:t xml:space="preserve">, </w:t>
      </w:r>
      <w:r w:rsidR="00717659" w:rsidRPr="00114480">
        <w:t>Acland</w:t>
      </w:r>
      <w:r w:rsidRPr="00114480">
        <w:t xml:space="preserve"> Street</w:t>
      </w:r>
      <w:r w:rsidR="00A37F81" w:rsidRPr="00114480">
        <w:t>,</w:t>
      </w:r>
      <w:r w:rsidR="3F3610A0" w:rsidRPr="00114480">
        <w:t xml:space="preserve"> </w:t>
      </w:r>
      <w:r w:rsidR="12B4BA4F" w:rsidRPr="00114480">
        <w:t xml:space="preserve">the </w:t>
      </w:r>
      <w:r w:rsidR="001A2945" w:rsidRPr="00114480">
        <w:t xml:space="preserve">St Kilda </w:t>
      </w:r>
      <w:r w:rsidR="12B4BA4F" w:rsidRPr="00114480">
        <w:t>foreshore and surrounding residential areas.</w:t>
      </w:r>
      <w:r w:rsidR="00370140" w:rsidRPr="00114480">
        <w:t xml:space="preserve"> (See </w:t>
      </w:r>
      <w:r w:rsidR="006A78C7" w:rsidRPr="00114480">
        <w:t>F</w:t>
      </w:r>
      <w:r w:rsidR="00370140" w:rsidRPr="00114480">
        <w:t>igure</w:t>
      </w:r>
      <w:r w:rsidR="00A47219" w:rsidRPr="00114480">
        <w:t xml:space="preserve"> 2</w:t>
      </w:r>
      <w:r w:rsidR="00370140" w:rsidRPr="00114480">
        <w:t>)</w:t>
      </w:r>
      <w:r w:rsidRPr="00114480">
        <w:t xml:space="preserve"> </w:t>
      </w:r>
    </w:p>
    <w:p w14:paraId="25D704FF" w14:textId="72288959" w:rsidR="00A96370" w:rsidRPr="00114480" w:rsidRDefault="00A96370" w:rsidP="00542AB2">
      <w:pPr>
        <w:pStyle w:val="ListParagraph"/>
        <w:numPr>
          <w:ilvl w:val="0"/>
          <w:numId w:val="5"/>
        </w:numPr>
      </w:pPr>
      <w:r w:rsidRPr="00114480">
        <w:t xml:space="preserve">Carlisle Street </w:t>
      </w:r>
      <w:r w:rsidR="64EAB737" w:rsidRPr="00114480">
        <w:t>MAC</w:t>
      </w:r>
      <w:r w:rsidR="00B435E4" w:rsidRPr="00114480">
        <w:t xml:space="preserve"> sub-precinct</w:t>
      </w:r>
      <w:r w:rsidR="017E77E2" w:rsidRPr="00114480">
        <w:t>:</w:t>
      </w:r>
      <w:r w:rsidR="7D6C2D27" w:rsidRPr="00114480">
        <w:t xml:space="preserve"> </w:t>
      </w:r>
      <w:r w:rsidR="408AAA69" w:rsidRPr="00114480">
        <w:t>includes</w:t>
      </w:r>
      <w:r w:rsidR="5EFB4333" w:rsidRPr="00114480">
        <w:t xml:space="preserve"> </w:t>
      </w:r>
      <w:r w:rsidR="15F71B1A" w:rsidRPr="00114480">
        <w:t>surrounding residential areas</w:t>
      </w:r>
      <w:r w:rsidR="00290565" w:rsidRPr="00114480">
        <w:t>.</w:t>
      </w:r>
      <w:r w:rsidR="00370140" w:rsidRPr="00114480">
        <w:t xml:space="preserve"> (See </w:t>
      </w:r>
      <w:r w:rsidR="006A78C7" w:rsidRPr="00114480">
        <w:t>F</w:t>
      </w:r>
      <w:r w:rsidR="00370140" w:rsidRPr="00114480">
        <w:t xml:space="preserve">igure </w:t>
      </w:r>
      <w:r w:rsidR="00A47219" w:rsidRPr="00114480">
        <w:t>3</w:t>
      </w:r>
      <w:r w:rsidR="00370140" w:rsidRPr="00114480">
        <w:t>)</w:t>
      </w:r>
    </w:p>
    <w:p w14:paraId="3B927BE2" w14:textId="1E0B3B03" w:rsidR="00637050" w:rsidRPr="00114480" w:rsidRDefault="00637050" w:rsidP="00A96370">
      <w:r w:rsidRPr="00114480">
        <w:t>These tw</w:t>
      </w:r>
      <w:r w:rsidR="00E561F8" w:rsidRPr="00114480">
        <w:t xml:space="preserve">o sub-precincts have </w:t>
      </w:r>
      <w:r w:rsidR="00D8634F" w:rsidRPr="00114480">
        <w:t>their own unique attributes</w:t>
      </w:r>
      <w:r w:rsidR="00676AF8" w:rsidRPr="00114480">
        <w:t>. Carlisle Street</w:t>
      </w:r>
      <w:r w:rsidR="00C92B5E" w:rsidRPr="00114480">
        <w:t xml:space="preserve"> MAC</w:t>
      </w:r>
      <w:r w:rsidR="00CA062C" w:rsidRPr="00114480">
        <w:t xml:space="preserve"> sub-precinct</w:t>
      </w:r>
      <w:r w:rsidR="009E05E2" w:rsidRPr="00114480">
        <w:t xml:space="preserve"> has a strong local flavour with </w:t>
      </w:r>
      <w:r w:rsidR="4DE594B7" w:rsidRPr="00114480">
        <w:t>g</w:t>
      </w:r>
      <w:r w:rsidR="00F56BE1" w:rsidRPr="00114480">
        <w:t>oods and service</w:t>
      </w:r>
      <w:r w:rsidR="00000036" w:rsidRPr="00114480">
        <w:t xml:space="preserve"> offerings</w:t>
      </w:r>
      <w:r w:rsidR="009E05E2" w:rsidRPr="00114480">
        <w:t xml:space="preserve"> </w:t>
      </w:r>
      <w:r w:rsidR="00537C62" w:rsidRPr="00114480">
        <w:t>for</w:t>
      </w:r>
      <w:r w:rsidR="009E05E2" w:rsidRPr="00114480">
        <w:t xml:space="preserve"> the local community</w:t>
      </w:r>
      <w:r w:rsidR="004A509E" w:rsidRPr="00114480">
        <w:t xml:space="preserve">, </w:t>
      </w:r>
      <w:r w:rsidR="00537C62" w:rsidRPr="00114480">
        <w:t xml:space="preserve">and associations </w:t>
      </w:r>
      <w:r w:rsidR="004A509E" w:rsidRPr="00114480">
        <w:t xml:space="preserve">with its Eastern European </w:t>
      </w:r>
      <w:r w:rsidR="00537C62" w:rsidRPr="00114480">
        <w:t>and Jewish</w:t>
      </w:r>
      <w:r w:rsidR="004A509E" w:rsidRPr="00114480">
        <w:t xml:space="preserve"> heritage</w:t>
      </w:r>
      <w:r w:rsidR="009E05E2" w:rsidRPr="00114480">
        <w:t xml:space="preserve">. </w:t>
      </w:r>
      <w:r w:rsidR="00EA6405" w:rsidRPr="00114480">
        <w:t>By contrast, t</w:t>
      </w:r>
      <w:r w:rsidR="002B59C3" w:rsidRPr="00114480">
        <w:t xml:space="preserve">he </w:t>
      </w:r>
      <w:r w:rsidR="007E582A" w:rsidRPr="00114480">
        <w:t>St Kilda MAC sub-precinct</w:t>
      </w:r>
      <w:r w:rsidR="00537C62" w:rsidRPr="00114480">
        <w:t xml:space="preserve">, </w:t>
      </w:r>
      <w:r w:rsidR="00EA6405" w:rsidRPr="00114480">
        <w:t>has multiple focus points and</w:t>
      </w:r>
      <w:r w:rsidR="00397A94" w:rsidRPr="00114480">
        <w:t>,</w:t>
      </w:r>
      <w:r w:rsidR="0071040C" w:rsidRPr="00114480">
        <w:t xml:space="preserve"> </w:t>
      </w:r>
      <w:r w:rsidR="00397A94" w:rsidRPr="00114480">
        <w:t>Fitzroy</w:t>
      </w:r>
      <w:r w:rsidR="0071040C" w:rsidRPr="00114480">
        <w:t xml:space="preserve"> Street in particular,</w:t>
      </w:r>
      <w:r w:rsidR="00EA6405" w:rsidRPr="00114480">
        <w:t xml:space="preserve"> draws visitors from around the world with its</w:t>
      </w:r>
      <w:r w:rsidR="00591238" w:rsidRPr="00114480">
        <w:t xml:space="preserve"> </w:t>
      </w:r>
      <w:r w:rsidR="003731E2" w:rsidRPr="00114480">
        <w:t xml:space="preserve">iconic </w:t>
      </w:r>
      <w:r w:rsidR="00591238" w:rsidRPr="00114480">
        <w:t xml:space="preserve">foreshore and entertainment </w:t>
      </w:r>
      <w:r w:rsidR="003731E2" w:rsidRPr="00114480">
        <w:t>offerings</w:t>
      </w:r>
      <w:r w:rsidR="009E05E2" w:rsidRPr="00114480">
        <w:t>.</w:t>
      </w:r>
      <w:r w:rsidR="00265BA2" w:rsidRPr="00114480">
        <w:t xml:space="preserve"> </w:t>
      </w:r>
      <w:r w:rsidR="00114581" w:rsidRPr="00114480">
        <w:t>However, w</w:t>
      </w:r>
      <w:r w:rsidR="00265BA2" w:rsidRPr="00114480">
        <w:t xml:space="preserve">ithin </w:t>
      </w:r>
      <w:r w:rsidR="00114581" w:rsidRPr="00114480">
        <w:t xml:space="preserve">the </w:t>
      </w:r>
      <w:r w:rsidR="00265BA2" w:rsidRPr="00114480">
        <w:t xml:space="preserve">St Kilda MAC sub-precinct, Acland Street </w:t>
      </w:r>
      <w:r w:rsidR="00596688" w:rsidRPr="00114480">
        <w:t xml:space="preserve">with its two supermarkets and some local retailors </w:t>
      </w:r>
      <w:r w:rsidR="002554BB" w:rsidRPr="00114480">
        <w:t>has a much greater focus on serving local residents</w:t>
      </w:r>
      <w:r w:rsidR="00596688" w:rsidRPr="00114480">
        <w:t xml:space="preserve">. </w:t>
      </w:r>
    </w:p>
    <w:p w14:paraId="621A0A4E" w14:textId="40B9AD75" w:rsidR="00101F1B" w:rsidRPr="00114480" w:rsidDel="004573CC" w:rsidRDefault="009D4AEF" w:rsidP="63314360">
      <w:pPr>
        <w:rPr>
          <w:rFonts w:eastAsiaTheme="minorEastAsia"/>
        </w:rPr>
      </w:pPr>
      <w:r w:rsidRPr="00114480">
        <w:t xml:space="preserve">Historically these two sub-precincts have been </w:t>
      </w:r>
      <w:r w:rsidR="0051505E" w:rsidRPr="00114480">
        <w:t xml:space="preserve">planned </w:t>
      </w:r>
      <w:r w:rsidR="0051505E" w:rsidRPr="00114480" w:rsidDel="0045185F">
        <w:t>for</w:t>
      </w:r>
      <w:r w:rsidRPr="00114480" w:rsidDel="0045185F">
        <w:t xml:space="preserve"> </w:t>
      </w:r>
      <w:r w:rsidR="004A509E" w:rsidRPr="00114480">
        <w:t>separately</w:t>
      </w:r>
      <w:r w:rsidR="00301986" w:rsidRPr="00114480">
        <w:t xml:space="preserve">. </w:t>
      </w:r>
      <w:r w:rsidR="00101F1B" w:rsidRPr="00114480">
        <w:t>The St Kilda MAC</w:t>
      </w:r>
      <w:r w:rsidR="00D9648C" w:rsidRPr="00114480">
        <w:t xml:space="preserve"> sub-precinct</w:t>
      </w:r>
      <w:r w:rsidR="00101F1B" w:rsidRPr="00114480">
        <w:t xml:space="preserve"> </w:t>
      </w:r>
      <w:r w:rsidR="008C27A7" w:rsidRPr="00114480">
        <w:t xml:space="preserve">is </w:t>
      </w:r>
      <w:r w:rsidR="008C27A7" w:rsidRPr="00114480">
        <w:rPr>
          <w:rFonts w:eastAsiaTheme="minorHAnsi"/>
        </w:rPr>
        <w:t xml:space="preserve">the only </w:t>
      </w:r>
      <w:r w:rsidR="00EA6405" w:rsidRPr="00114480">
        <w:t>MAC</w:t>
      </w:r>
      <w:r w:rsidR="007706C0" w:rsidRPr="00114480">
        <w:t xml:space="preserve"> in the municipality </w:t>
      </w:r>
      <w:r w:rsidR="008C27A7" w:rsidRPr="00114480">
        <w:rPr>
          <w:rFonts w:eastAsiaTheme="minorHAnsi"/>
        </w:rPr>
        <w:t>with no comprehensive framework of land use and</w:t>
      </w:r>
      <w:r w:rsidR="007706C0" w:rsidRPr="00114480">
        <w:t xml:space="preserve"> </w:t>
      </w:r>
      <w:r w:rsidR="008C27A7" w:rsidRPr="00114480">
        <w:rPr>
          <w:rFonts w:eastAsiaTheme="minorEastAsia"/>
        </w:rPr>
        <w:t>built form controls (such as a structure plan)</w:t>
      </w:r>
      <w:r w:rsidR="004573CC" w:rsidRPr="00114480">
        <w:t>.</w:t>
      </w:r>
      <w:r w:rsidR="00542AB2">
        <w:rPr>
          <w:rFonts w:ascii="ZWAdobeF" w:hAnsi="ZWAdobeF" w:cs="ZWAdobeF"/>
          <w:color w:val="auto"/>
          <w:sz w:val="2"/>
          <w:szCs w:val="2"/>
        </w:rPr>
        <w:t>4F</w:t>
      </w:r>
      <w:r w:rsidR="008C27A7" w:rsidRPr="00114480">
        <w:rPr>
          <w:rStyle w:val="FootnoteReference"/>
        </w:rPr>
        <w:footnoteReference w:id="6"/>
      </w:r>
      <w:r w:rsidR="004573CC" w:rsidRPr="00114480">
        <w:rPr>
          <w:rStyle w:val="FootnoteReference"/>
        </w:rPr>
        <w:t xml:space="preserve"> </w:t>
      </w:r>
      <w:r w:rsidR="004573CC" w:rsidRPr="00114480">
        <w:t>A 2006 built form review formed the basis of the</w:t>
      </w:r>
      <w:r w:rsidR="703ACD0C" w:rsidRPr="00114480">
        <w:t xml:space="preserve"> </w:t>
      </w:r>
      <w:r w:rsidR="00A96370" w:rsidRPr="00114480">
        <w:t xml:space="preserve">existing Design and Development Overlay </w:t>
      </w:r>
      <w:r w:rsidR="004573CC" w:rsidRPr="00114480">
        <w:t xml:space="preserve">– Schedule 6 </w:t>
      </w:r>
      <w:r w:rsidR="00A96370" w:rsidRPr="00114480">
        <w:t>(DDO</w:t>
      </w:r>
      <w:r w:rsidR="004573CC" w:rsidRPr="00114480">
        <w:t>6</w:t>
      </w:r>
      <w:r w:rsidR="00A96370" w:rsidRPr="00114480">
        <w:t>)</w:t>
      </w:r>
      <w:r w:rsidR="007A175D" w:rsidRPr="00114480">
        <w:t xml:space="preserve"> (see Figure </w:t>
      </w:r>
      <w:r w:rsidR="000A3D6C" w:rsidRPr="00114480">
        <w:t>6)</w:t>
      </w:r>
      <w:r w:rsidR="00A96370" w:rsidRPr="00114480">
        <w:t xml:space="preserve"> </w:t>
      </w:r>
      <w:r w:rsidR="0045185F" w:rsidRPr="00114480">
        <w:t xml:space="preserve">which </w:t>
      </w:r>
      <w:r w:rsidR="00585EF5" w:rsidRPr="00114480">
        <w:t xml:space="preserve">applies to some of the </w:t>
      </w:r>
      <w:r w:rsidR="0050596F" w:rsidRPr="00114480">
        <w:t xml:space="preserve">sub-precinct </w:t>
      </w:r>
      <w:r w:rsidR="00585EF5" w:rsidRPr="00114480">
        <w:t>and provides guidance on built form outcomes under</w:t>
      </w:r>
      <w:r w:rsidR="005D375A" w:rsidRPr="00114480">
        <w:t xml:space="preserve"> the planning scheme</w:t>
      </w:r>
      <w:r w:rsidR="00A96370" w:rsidRPr="00114480">
        <w:t>.</w:t>
      </w:r>
      <w:r w:rsidR="00495CC3" w:rsidRPr="00114480">
        <w:t xml:space="preserve"> </w:t>
      </w:r>
    </w:p>
    <w:p w14:paraId="60F07472" w14:textId="36431AF4" w:rsidR="00D76D85" w:rsidRPr="00114480" w:rsidRDefault="00BB15B6">
      <w:r w:rsidRPr="00114480">
        <w:t xml:space="preserve">Meanwhile </w:t>
      </w:r>
      <w:r w:rsidR="005D375A" w:rsidRPr="00114480">
        <w:t xml:space="preserve">the </w:t>
      </w:r>
      <w:r w:rsidR="4607AF8F" w:rsidRPr="00114480">
        <w:t xml:space="preserve">Carlisle Street </w:t>
      </w:r>
      <w:r w:rsidR="005D375A" w:rsidRPr="00114480">
        <w:t>MAC</w:t>
      </w:r>
      <w:r w:rsidR="0050596F" w:rsidRPr="00114480">
        <w:t xml:space="preserve"> sub-precinct</w:t>
      </w:r>
      <w:r w:rsidR="004A509E" w:rsidRPr="00114480">
        <w:t xml:space="preserve"> </w:t>
      </w:r>
      <w:r w:rsidRPr="00114480">
        <w:t xml:space="preserve">was the subject of a 2009 </w:t>
      </w:r>
      <w:r w:rsidR="00A96370" w:rsidRPr="00114480">
        <w:t xml:space="preserve">structure plan </w:t>
      </w:r>
      <w:r w:rsidR="005D375A" w:rsidRPr="00114480">
        <w:t xml:space="preserve">and </w:t>
      </w:r>
      <w:r w:rsidR="00585EF5" w:rsidRPr="00114480">
        <w:t>u</w:t>
      </w:r>
      <w:r w:rsidR="004A509E" w:rsidRPr="00114480">
        <w:t xml:space="preserve">rban </w:t>
      </w:r>
      <w:r w:rsidR="00585EF5" w:rsidRPr="00114480">
        <w:t>design framework</w:t>
      </w:r>
      <w:r w:rsidRPr="00114480">
        <w:t>. This</w:t>
      </w:r>
      <w:r w:rsidR="004A509E" w:rsidRPr="00114480">
        <w:t xml:space="preserve"> </w:t>
      </w:r>
      <w:r w:rsidR="00585EF5" w:rsidRPr="00114480">
        <w:t>informed</w:t>
      </w:r>
      <w:r w:rsidR="004A509E" w:rsidRPr="00114480">
        <w:t xml:space="preserve"> </w:t>
      </w:r>
      <w:r w:rsidR="00585EF5" w:rsidRPr="00114480">
        <w:t xml:space="preserve">the </w:t>
      </w:r>
      <w:r w:rsidR="004A509E" w:rsidRPr="00114480">
        <w:t xml:space="preserve">Design and Development Overlay – Schedule 21 </w:t>
      </w:r>
      <w:r w:rsidR="004A509E" w:rsidRPr="00114480">
        <w:lastRenderedPageBreak/>
        <w:t>(DDO21)</w:t>
      </w:r>
      <w:r w:rsidR="009C78C8" w:rsidRPr="00114480">
        <w:t xml:space="preserve">(see Figure </w:t>
      </w:r>
      <w:r w:rsidR="00CA5241" w:rsidRPr="00114480">
        <w:t>8)</w:t>
      </w:r>
      <w:r w:rsidRPr="00114480">
        <w:t xml:space="preserve"> </w:t>
      </w:r>
      <w:r w:rsidR="00D76D85" w:rsidRPr="00114480">
        <w:t>and a local policy</w:t>
      </w:r>
      <w:r w:rsidRPr="00114480">
        <w:t xml:space="preserve"> which </w:t>
      </w:r>
      <w:r w:rsidR="00D76D85" w:rsidRPr="00114480">
        <w:t>provides guidance on built form and land use outcomes under the planning scheme</w:t>
      </w:r>
      <w:r w:rsidR="004A509E" w:rsidRPr="00114480">
        <w:t xml:space="preserve">. </w:t>
      </w:r>
    </w:p>
    <w:p w14:paraId="293D39CE" w14:textId="6B713244" w:rsidR="00A96370" w:rsidRPr="00114480" w:rsidRDefault="00A96370" w:rsidP="00A96370">
      <w:pPr>
        <w:pStyle w:val="Caption"/>
      </w:pPr>
      <w:bookmarkStart w:id="12" w:name="_Ref63350333"/>
      <w:r w:rsidRPr="00114480">
        <w:t xml:space="preserve">Figure </w:t>
      </w:r>
      <w:r w:rsidRPr="00114480">
        <w:rPr>
          <w:noProof/>
        </w:rPr>
        <w:fldChar w:fldCharType="begin"/>
      </w:r>
      <w:r w:rsidRPr="00114480">
        <w:rPr>
          <w:noProof/>
        </w:rPr>
        <w:instrText xml:space="preserve"> SEQ Figure \* ARABIC </w:instrText>
      </w:r>
      <w:r w:rsidRPr="00114480">
        <w:rPr>
          <w:noProof/>
        </w:rPr>
        <w:fldChar w:fldCharType="separate"/>
      </w:r>
      <w:r w:rsidR="00360F0A">
        <w:rPr>
          <w:noProof/>
        </w:rPr>
        <w:t>1</w:t>
      </w:r>
      <w:r w:rsidRPr="00114480">
        <w:rPr>
          <w:noProof/>
        </w:rPr>
        <w:fldChar w:fldCharType="end"/>
      </w:r>
      <w:bookmarkEnd w:id="12"/>
      <w:r w:rsidRPr="00114480">
        <w:t xml:space="preserve"> Map of St Kilda study area</w:t>
      </w:r>
    </w:p>
    <w:bookmarkEnd w:id="10"/>
    <w:p w14:paraId="3A6349BD" w14:textId="428631FD" w:rsidR="66EEF4B4" w:rsidRPr="00114480" w:rsidRDefault="504AAE72">
      <w:r w:rsidRPr="00114480">
        <w:rPr>
          <w:noProof/>
        </w:rPr>
        <w:drawing>
          <wp:inline distT="0" distB="0" distL="0" distR="0" wp14:anchorId="5773E50B" wp14:editId="17DCEEE9">
            <wp:extent cx="6638306" cy="5034050"/>
            <wp:effectExtent l="0" t="0" r="0" b="0"/>
            <wp:docPr id="1540019743" name="Picture 1540019743" descr="Map showing study area&#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40019743"/>
                    <pic:cNvPicPr/>
                  </pic:nvPicPr>
                  <pic:blipFill>
                    <a:blip r:embed="rId13" cstate="screen">
                      <a:extLst>
                        <a:ext uri="{28A0092B-C50C-407E-A947-70E740481C1C}">
                          <a14:useLocalDpi xmlns:a14="http://schemas.microsoft.com/office/drawing/2010/main"/>
                        </a:ext>
                      </a:extLst>
                    </a:blip>
                    <a:stretch>
                      <a:fillRect/>
                    </a:stretch>
                  </pic:blipFill>
                  <pic:spPr>
                    <a:xfrm>
                      <a:off x="0" y="0"/>
                      <a:ext cx="6638306" cy="5034050"/>
                    </a:xfrm>
                    <a:prstGeom prst="rect">
                      <a:avLst/>
                    </a:prstGeom>
                  </pic:spPr>
                </pic:pic>
              </a:graphicData>
            </a:graphic>
          </wp:inline>
        </w:drawing>
      </w:r>
    </w:p>
    <w:p w14:paraId="0B05B0EB" w14:textId="77777777" w:rsidR="008F7721" w:rsidRPr="00114480" w:rsidRDefault="008F7721" w:rsidP="11120D9B">
      <w:pPr>
        <w:pStyle w:val="Caption"/>
      </w:pPr>
    </w:p>
    <w:p w14:paraId="433422F1" w14:textId="77777777" w:rsidR="008F7721" w:rsidRPr="00114480" w:rsidRDefault="008F7721" w:rsidP="11120D9B">
      <w:pPr>
        <w:pStyle w:val="Caption"/>
      </w:pPr>
    </w:p>
    <w:p w14:paraId="61BA626D" w14:textId="77777777" w:rsidR="008F7721" w:rsidRPr="00114480" w:rsidRDefault="008F7721" w:rsidP="11120D9B">
      <w:pPr>
        <w:pStyle w:val="Caption"/>
      </w:pPr>
    </w:p>
    <w:p w14:paraId="40B57914" w14:textId="77777777" w:rsidR="008F7721" w:rsidRPr="00114480" w:rsidRDefault="008F7721" w:rsidP="11120D9B">
      <w:pPr>
        <w:pStyle w:val="Caption"/>
      </w:pPr>
    </w:p>
    <w:p w14:paraId="5AF366CE" w14:textId="77777777" w:rsidR="008F7721" w:rsidRPr="00114480" w:rsidRDefault="008F7721" w:rsidP="11120D9B">
      <w:pPr>
        <w:pStyle w:val="Caption"/>
      </w:pPr>
    </w:p>
    <w:p w14:paraId="2F680E00" w14:textId="77777777" w:rsidR="008F7721" w:rsidRPr="00114480" w:rsidRDefault="008F7721" w:rsidP="11120D9B">
      <w:pPr>
        <w:pStyle w:val="Caption"/>
      </w:pPr>
    </w:p>
    <w:p w14:paraId="520034D5" w14:textId="27B55B07" w:rsidR="008F7721" w:rsidRPr="00114480" w:rsidRDefault="008F7721" w:rsidP="11120D9B">
      <w:pPr>
        <w:pStyle w:val="Caption"/>
      </w:pPr>
    </w:p>
    <w:p w14:paraId="026D02ED" w14:textId="12D25D13" w:rsidR="00C07A24" w:rsidRPr="00114480" w:rsidRDefault="00C27950" w:rsidP="11120D9B">
      <w:pPr>
        <w:pStyle w:val="Caption"/>
      </w:pPr>
      <w:r w:rsidRPr="00114480">
        <w:rPr>
          <w:noProof/>
        </w:rPr>
        <w:lastRenderedPageBreak/>
        <mc:AlternateContent>
          <mc:Choice Requires="wps">
            <w:drawing>
              <wp:anchor distT="45720" distB="45720" distL="114300" distR="114300" simplePos="0" relativeHeight="251628544" behindDoc="0" locked="0" layoutInCell="1" allowOverlap="1" wp14:anchorId="3AEFAEC3" wp14:editId="5B5AC51B">
                <wp:simplePos x="0" y="0"/>
                <wp:positionH relativeFrom="margin">
                  <wp:posOffset>3145332</wp:posOffset>
                </wp:positionH>
                <wp:positionV relativeFrom="paragraph">
                  <wp:posOffset>3616325</wp:posOffset>
                </wp:positionV>
                <wp:extent cx="3395980" cy="284480"/>
                <wp:effectExtent l="0" t="0" r="0" b="0"/>
                <wp:wrapSquare wrapText="bothSides"/>
                <wp:docPr id="453393447" name="Text Box 2" descr="P231TB12bA#y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395980" cy="284480"/>
                        </a:xfrm>
                        <a:prstGeom prst="rect">
                          <a:avLst/>
                        </a:prstGeom>
                        <a:noFill/>
                        <a:ln w="9525" cap="flat" cmpd="sng" algn="ctr">
                          <a:solidFill>
                            <a:prstClr val="black">
                              <a:alpha val="0"/>
                            </a:prstClr>
                          </a:solidFill>
                          <a:prstDash val="solid"/>
                          <a:miter lim="800000"/>
                          <a:headEnd type="none" w="med" len="med"/>
                          <a:tailEnd type="none" w="med" len="med"/>
                        </a:ln>
                      </wps:spPr>
                      <wps:txbx>
                        <w:txbxContent>
                          <w:p w14:paraId="6172D26B" w14:textId="140BFAB4" w:rsidR="00106683" w:rsidRDefault="00106683" w:rsidP="000068DE">
                            <w:pPr>
                              <w:pStyle w:val="Caption"/>
                            </w:pPr>
                            <w:r w:rsidRPr="00751759">
                              <w:t>Figure 3</w:t>
                            </w:r>
                            <w:r>
                              <w:t xml:space="preserve"> Map of Carlisle Street MAC sub-precinct </w:t>
                            </w:r>
                          </w:p>
                          <w:p w14:paraId="6264BDE8" w14:textId="77777777" w:rsidR="00106683" w:rsidRDefault="00106683" w:rsidP="000068DE"/>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3AEFAEC3" id="_x0000_t202" coordsize="21600,21600" o:spt="202" path="m,l,21600r21600,l21600,xe">
                <v:stroke joinstyle="miter"/>
                <v:path gradientshapeok="t" o:connecttype="rect"/>
              </v:shapetype>
              <v:shape id="Text Box 2" o:spid="_x0000_s1026" type="#_x0000_t202" alt="P231TB12bA#y1" style="position:absolute;margin-left:247.65pt;margin-top:284.75pt;width:267.4pt;height:22.4pt;z-index:251628544;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E4kXcQIAAMsEAAAOAAAAZHJzL2Uyb0RvYy54bWysVNtu2zAMfR+wfxC059WJ46xJUKfoZR0G&#10;dFuBdh9AS3IsVLdJauz060fJaRp0L8MwPwiUSB0dHpI+Ox+0Ilvhg7SmptOTCSXCMMul2dT058PN&#10;xwUlIYLhoKwRNd2JQM/X79+d9W4lSttZxYUnCGLCqnc17WJ0q6IIrBMawol1wqCztV5DxK3fFNxD&#10;j+haFeVk8qnorefOWyZCwNPr0UnXGb9tBYs/2jaISFRNkVvMq89rk9ZifQarjQfXSbanAf/AQoM0&#10;+OgB6hoikCcv/4DSknkbbBtPmNWFbVvJRM4Bs5lO3mRz34ETORcUJ7iDTOH/wbLv2ztPJK9pNZ/N&#10;lrOqOqXEgMZSPYghkks7kJISLgJD1e7K2fThclo2Fx9206Rd78IKIe4dgsQBg7EHsg7B3Vr2GIix&#10;Vx2Yjbjw3vadAI7c883i6OqIExJI03+zHB+Hp2gz0NB6nYRFqQiiYw13h7olggwPkfh8uUAXQ1+5&#10;qCq0kVwBq5fbzof4RVhNklFTj32R0WF7G+IY+hKSHjP2RiqVe0MZ0td0OS/nCA/Yoa2CiKZ2qFkw&#10;G0pAbbD1WfRj4lZJnm4nnIR5pTzZArZfo4A9jq8q18F4+EJ0H5lJh7cQ1xC6MTy7xqbVMuLkKKlr&#10;upikbzxOGn82nMSdQxkNDh1NCWjBKVECiSYrZxZBqr+JRBmVQWKpYKlGY7Xi0AwIkw4by3dYOm/H&#10;6cK/ARqd9c/4Mk4WyvTrCTzyUF8Nln85rao0inlTzU9L3PhjT3PsAcMQqqao+WhexTy+Y5kusE1a&#10;mSv4ymTPFScmy7mf7jSSx/sc9foPWv8GAAD//wMAUEsDBBQABgAIAAAAIQCjSC/y3wAAAAwBAAAP&#10;AAAAZHJzL2Rvd25yZXYueG1sTI/LTsMwEEX3SPyDNUjsqJ2miWiIUyEkWCFBC+ydePIAexzFTpv+&#10;Pe4KlqN7dO+ZcrdYw444+cGRhGQlgCE1Tg/USfj8eL67B+aDIq2MI5RwRg+76vqqVIV2J9rj8RA6&#10;FkvIF0pCH8JYcO6bHq3yKzcixax1k1UhnlPH9aROsdwavhYi51YNFBd6NeJTj83PYbYSyJ2HOn39&#10;fp+/8OVtb+qW1thKeXuzPD4AC7iEPxgu+lEdquhUu5m0Z0bCZpulEZWQ5dsM2IUQqUiA1RLyZJMC&#10;r0r+/4nqFwAA//8DAFBLAQItABQABgAIAAAAIQC2gziS/gAAAOEBAAATAAAAAAAAAAAAAAAAAAAA&#10;AABbQ29udGVudF9UeXBlc10ueG1sUEsBAi0AFAAGAAgAAAAhADj9If/WAAAAlAEAAAsAAAAAAAAA&#10;AAAAAAAALwEAAF9yZWxzLy5yZWxzUEsBAi0AFAAGAAgAAAAhAEATiRdxAgAAywQAAA4AAAAAAAAA&#10;AAAAAAAALgIAAGRycy9lMm9Eb2MueG1sUEsBAi0AFAAGAAgAAAAhAKNIL/LfAAAADAEAAA8AAAAA&#10;AAAAAAAAAAAAywQAAGRycy9kb3ducmV2LnhtbFBLBQYAAAAABAAEAPMAAADXBQAAAAA=&#10;" filled="f">
                <v:stroke opacity="0"/>
                <v:textbox>
                  <w:txbxContent>
                    <w:p w14:paraId="6172D26B" w14:textId="140BFAB4" w:rsidR="00106683" w:rsidRDefault="00106683" w:rsidP="000068DE">
                      <w:pPr>
                        <w:pStyle w:val="Caption"/>
                      </w:pPr>
                      <w:r w:rsidRPr="00751759">
                        <w:t>Figure 3</w:t>
                      </w:r>
                      <w:r>
                        <w:t xml:space="preserve"> Map of Carlisle Street MAC sub-precinct </w:t>
                      </w:r>
                    </w:p>
                    <w:p w14:paraId="6264BDE8" w14:textId="77777777" w:rsidR="00106683" w:rsidRDefault="00106683" w:rsidP="000068DE"/>
                  </w:txbxContent>
                </v:textbox>
                <w10:wrap type="square" anchorx="margin"/>
              </v:shape>
            </w:pict>
          </mc:Fallback>
        </mc:AlternateContent>
      </w:r>
      <w:r w:rsidR="00647396" w:rsidRPr="00114480">
        <w:rPr>
          <w:noProof/>
        </w:rPr>
        <w:drawing>
          <wp:anchor distT="0" distB="0" distL="114300" distR="114300" simplePos="0" relativeHeight="251612160" behindDoc="0" locked="0" layoutInCell="1" allowOverlap="1" wp14:anchorId="15E97602" wp14:editId="5FCEF951">
            <wp:simplePos x="0" y="0"/>
            <wp:positionH relativeFrom="margin">
              <wp:posOffset>3234055</wp:posOffset>
            </wp:positionH>
            <wp:positionV relativeFrom="paragraph">
              <wp:posOffset>575945</wp:posOffset>
            </wp:positionV>
            <wp:extent cx="3491230" cy="3027680"/>
            <wp:effectExtent l="0" t="0" r="0" b="0"/>
            <wp:wrapTopAndBottom/>
            <wp:docPr id="85033574" name="Picture 85033574" descr="Map showing Carlisle Street MAC sub-precin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5033574"/>
                    <pic:cNvPicPr/>
                  </pic:nvPicPr>
                  <pic:blipFill rotWithShape="1">
                    <a:blip r:embed="rId14" cstate="screen">
                      <a:extLst>
                        <a:ext uri="{28A0092B-C50C-407E-A947-70E740481C1C}">
                          <a14:useLocalDpi xmlns:a14="http://schemas.microsoft.com/office/drawing/2010/main"/>
                        </a:ext>
                      </a:extLst>
                    </a:blip>
                    <a:srcRect b="-2556"/>
                    <a:stretch/>
                  </pic:blipFill>
                  <pic:spPr bwMode="auto">
                    <a:xfrm>
                      <a:off x="0" y="0"/>
                      <a:ext cx="3491230" cy="302768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DE72C7" w:rsidRPr="00114480">
        <w:rPr>
          <w:noProof/>
        </w:rPr>
        <mc:AlternateContent>
          <mc:Choice Requires="wps">
            <w:drawing>
              <wp:anchor distT="45720" distB="45720" distL="114300" distR="114300" simplePos="0" relativeHeight="251625472" behindDoc="0" locked="0" layoutInCell="1" allowOverlap="1" wp14:anchorId="4C52CCF1" wp14:editId="0163FE33">
                <wp:simplePos x="0" y="0"/>
                <wp:positionH relativeFrom="column">
                  <wp:posOffset>-518795</wp:posOffset>
                </wp:positionH>
                <wp:positionV relativeFrom="paragraph">
                  <wp:posOffset>3627755</wp:posOffset>
                </wp:positionV>
                <wp:extent cx="2360930" cy="248920"/>
                <wp:effectExtent l="0" t="0" r="0" b="0"/>
                <wp:wrapSquare wrapText="bothSides"/>
                <wp:docPr id="453393446" name="Text Box 2" descr="P231TB11bA#y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60930" cy="248920"/>
                        </a:xfrm>
                        <a:prstGeom prst="rect">
                          <a:avLst/>
                        </a:prstGeom>
                        <a:noFill/>
                        <a:ln w="9525" cap="flat" cmpd="sng" algn="ctr">
                          <a:solidFill>
                            <a:prstClr val="black">
                              <a:alpha val="0"/>
                            </a:prstClr>
                          </a:solidFill>
                          <a:prstDash val="solid"/>
                          <a:miter lim="800000"/>
                          <a:headEnd type="none" w="med" len="med"/>
                          <a:tailEnd type="none" w="med" len="med"/>
                        </a:ln>
                      </wps:spPr>
                      <wps:txbx>
                        <w:txbxContent>
                          <w:p w14:paraId="214714B1" w14:textId="56888F0C" w:rsidR="00106683" w:rsidRDefault="00106683" w:rsidP="000068DE">
                            <w:pPr>
                              <w:pStyle w:val="Caption"/>
                            </w:pPr>
                            <w:r w:rsidRPr="00751759">
                              <w:t>Figure 2</w:t>
                            </w:r>
                            <w:r>
                              <w:t xml:space="preserve"> Map St Kilda MAC sub-precinct </w:t>
                            </w:r>
                          </w:p>
                          <w:p w14:paraId="3888BB3E" w14:textId="655701B4" w:rsidR="00106683" w:rsidRDefault="00106683"/>
                        </w:txbxContent>
                      </wps:txbx>
                      <wps:bodyPr rot="0" vert="horz" wrap="square" lIns="91440" tIns="45720" rIns="91440" bIns="45720" anchor="t" anchorCtr="0">
                        <a:noAutofit/>
                      </wps:bodyPr>
                    </wps:wsp>
                  </a:graphicData>
                </a:graphic>
                <wp14:sizeRelH relativeFrom="margin">
                  <wp14:pctWidth>40000</wp14:pctWidth>
                </wp14:sizeRelH>
                <wp14:sizeRelV relativeFrom="margin">
                  <wp14:pctHeight>0</wp14:pctHeight>
                </wp14:sizeRelV>
              </wp:anchor>
            </w:drawing>
          </mc:Choice>
          <mc:Fallback>
            <w:pict>
              <v:shape w14:anchorId="4C52CCF1" id="_x0000_s1027" type="#_x0000_t202" alt="P231TB11bA#y1" style="position:absolute;margin-left:-40.85pt;margin-top:285.65pt;width:185.9pt;height:19.6pt;z-index:251625472;visibility:visible;mso-wrap-style:square;mso-width-percent:400;mso-height-percent:0;mso-wrap-distance-left:9pt;mso-wrap-distance-top:3.6pt;mso-wrap-distance-right:9pt;mso-wrap-distance-bottom:3.6pt;mso-position-horizontal:absolute;mso-position-horizontal-relative:text;mso-position-vertical:absolute;mso-position-vertical-relative:text;mso-width-percent:40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XJOPdwIAANIEAAAOAAAAZHJzL2Uyb0RvYy54bWysVNtu2zAMfR+wfxC059Wx43RNUKfoZR0G&#10;dFuBdh9Ay3IsVLdJauzs60dJaRZ0L8MwPwiUSB0dHpI+v5iUJFvuvDC6oeXJjBKumemE3jT0++Pt&#10;+zNKfADdgTSaN3THPb1Yv31zPtoVr8xgZMcdQRDtV6Nt6BCCXRWFZwNX4E+M5RqdvXEKAm7dpugc&#10;jIiuZFHNZqfFaFxnnWHcezy9yU66Tvh9z1n41veeByIbitxCWl1a27gW63NYbRzYQbA9DfgHFgqE&#10;xkcPUDcQgDw78QeUEswZb/pwwowqTN8LxlMOmE05e5XNwwCWp1xQHG8PMvn/B8u+bu8dEV1D68V8&#10;vpzX9SklGhSW6pFPgVyZiVSUdNwzVO2+mpePV2XZXr7blVG70foVQjxYBAkTBmMPJB28vTPsyRNt&#10;rgfQG37pnBkHDh1yTzeLo6sZx0eQdvxiOnwcnoNJQFPvVBQWpSKIjjXcHeoWCTI8rOans+UcXQx9&#10;VX22rFJhC1i93LbOh0/cKBKNhjrsi4QO2zsfMA8MfQmJj2lzK6RMvSE1GRu6XFQLhAfs0F5CQFNZ&#10;1MzrDSUgN9j6LLicuJGii7cjTsS8lo5sAduvlcCe8qvSDpAPX4juIxMT/xriBvyQw5MrN60SASdH&#10;CtXQs1n88nHU+KPuSNhZlFHj0NGYgOIdJZIj0WilzAII+TeRqI3USCwWLNYoVytM7ZT65tAHrel2&#10;WEFn8pDhTwGNwbifSAAHDNX68QwO6cjPGrtgWdZ1nMi0qRcfsGbEHXvaYw9ohlANRemzeR3SFOdq&#10;XWK39CIVMrLMTPaUcXCSqvshj5N5vE9Rv39F618AAAD//wMAUEsDBBQABgAIAAAAIQBUrJx64gAA&#10;AAsBAAAPAAAAZHJzL2Rvd25yZXYueG1sTI/BTsMwEETvSPyDtUjcWttFTdKQTYWQOMGlLVTKzY2X&#10;JCK2Q+ymga/HnOC4mqeZt8V2Nj2baPSdswhyKYCRrZ3ubIPwenhaZMB8UFar3llC+CIP2/L6qlC5&#10;dhe7o2kfGhZLrM8VQhvCkHPu65aM8ks3kI3ZuxuNCvEcG65HdYnlpucrIRJuVGfjQqsGemyp/tif&#10;DcKUvfTPx+rwfUyTRny6t2q3mSrE25v54R5YoDn8wfCrH9WhjE4nd7basx5hkck0ogjrVN4Bi8Rq&#10;IySwE0IixRp4WfD/P5Q/AAAA//8DAFBLAQItABQABgAIAAAAIQC2gziS/gAAAOEBAAATAAAAAAAA&#10;AAAAAAAAAAAAAABbQ29udGVudF9UeXBlc10ueG1sUEsBAi0AFAAGAAgAAAAhADj9If/WAAAAlAEA&#10;AAsAAAAAAAAAAAAAAAAALwEAAF9yZWxzLy5yZWxzUEsBAi0AFAAGAAgAAAAhANtck493AgAA0gQA&#10;AA4AAAAAAAAAAAAAAAAALgIAAGRycy9lMm9Eb2MueG1sUEsBAi0AFAAGAAgAAAAhAFSsnHriAAAA&#10;CwEAAA8AAAAAAAAAAAAAAAAA0QQAAGRycy9kb3ducmV2LnhtbFBLBQYAAAAABAAEAPMAAADgBQAA&#10;AAA=&#10;" filled="f">
                <v:stroke opacity="0"/>
                <v:textbox>
                  <w:txbxContent>
                    <w:p w14:paraId="214714B1" w14:textId="56888F0C" w:rsidR="00106683" w:rsidRDefault="00106683" w:rsidP="000068DE">
                      <w:pPr>
                        <w:pStyle w:val="Caption"/>
                      </w:pPr>
                      <w:r w:rsidRPr="00751759">
                        <w:t>Figure 2</w:t>
                      </w:r>
                      <w:r>
                        <w:t xml:space="preserve"> Map St Kilda MAC sub-precinct </w:t>
                      </w:r>
                    </w:p>
                    <w:p w14:paraId="3888BB3E" w14:textId="655701B4" w:rsidR="00106683" w:rsidRDefault="00106683"/>
                  </w:txbxContent>
                </v:textbox>
                <w10:wrap type="square"/>
              </v:shape>
            </w:pict>
          </mc:Fallback>
        </mc:AlternateContent>
      </w:r>
      <w:r w:rsidR="00DE72C7" w:rsidRPr="00114480">
        <w:rPr>
          <w:noProof/>
        </w:rPr>
        <w:drawing>
          <wp:anchor distT="0" distB="0" distL="114300" distR="114300" simplePos="0" relativeHeight="251622400" behindDoc="0" locked="0" layoutInCell="1" allowOverlap="1" wp14:anchorId="6D4DBF75" wp14:editId="46DAFA4D">
            <wp:simplePos x="0" y="0"/>
            <wp:positionH relativeFrom="column">
              <wp:posOffset>-518209</wp:posOffset>
            </wp:positionH>
            <wp:positionV relativeFrom="paragraph">
              <wp:posOffset>239</wp:posOffset>
            </wp:positionV>
            <wp:extent cx="3552191" cy="3574473"/>
            <wp:effectExtent l="0" t="0" r="0" b="6985"/>
            <wp:wrapTopAndBottom/>
            <wp:docPr id="453393445" name="Picture 453393445" descr="Map showing St Kilda MAC sub-precin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132461"/>
                    <pic:cNvPicPr/>
                  </pic:nvPicPr>
                  <pic:blipFill>
                    <a:blip r:embed="rId15" cstate="screen">
                      <a:extLst>
                        <a:ext uri="{28A0092B-C50C-407E-A947-70E740481C1C}">
                          <a14:useLocalDpi xmlns:a14="http://schemas.microsoft.com/office/drawing/2010/main"/>
                        </a:ext>
                      </a:extLst>
                    </a:blip>
                    <a:stretch>
                      <a:fillRect/>
                    </a:stretch>
                  </pic:blipFill>
                  <pic:spPr>
                    <a:xfrm>
                      <a:off x="0" y="0"/>
                      <a:ext cx="3555992" cy="3578298"/>
                    </a:xfrm>
                    <a:prstGeom prst="rect">
                      <a:avLst/>
                    </a:prstGeom>
                  </pic:spPr>
                </pic:pic>
              </a:graphicData>
            </a:graphic>
            <wp14:sizeRelH relativeFrom="page">
              <wp14:pctWidth>0</wp14:pctWidth>
            </wp14:sizeRelH>
            <wp14:sizeRelV relativeFrom="page">
              <wp14:pctHeight>0</wp14:pctHeight>
            </wp14:sizeRelV>
          </wp:anchor>
        </w:drawing>
      </w:r>
    </w:p>
    <w:p w14:paraId="0B973ACB" w14:textId="77777777" w:rsidR="00B56854" w:rsidRPr="00114480" w:rsidRDefault="00B56854" w:rsidP="00B56854">
      <w:pPr>
        <w:pStyle w:val="Heading2"/>
      </w:pPr>
    </w:p>
    <w:p w14:paraId="111AE78F" w14:textId="355B534B" w:rsidR="00A96370" w:rsidRPr="00114480" w:rsidRDefault="006318BB" w:rsidP="00B56854">
      <w:pPr>
        <w:pStyle w:val="Heading2"/>
      </w:pPr>
      <w:bookmarkStart w:id="13" w:name="_Toc87946241"/>
      <w:r w:rsidRPr="00114480">
        <w:rPr>
          <w:noProof/>
        </w:rPr>
        <mc:AlternateContent>
          <mc:Choice Requires="wps">
            <w:drawing>
              <wp:anchor distT="45720" distB="45720" distL="114300" distR="114300" simplePos="0" relativeHeight="251615232" behindDoc="0" locked="0" layoutInCell="1" allowOverlap="1" wp14:anchorId="5FAE1A20" wp14:editId="237B25BB">
                <wp:simplePos x="0" y="0"/>
                <wp:positionH relativeFrom="margin">
                  <wp:align>left</wp:align>
                </wp:positionH>
                <wp:positionV relativeFrom="paragraph">
                  <wp:posOffset>8114340</wp:posOffset>
                </wp:positionV>
                <wp:extent cx="4125433" cy="1404620"/>
                <wp:effectExtent l="0" t="0" r="0" b="0"/>
                <wp:wrapNone/>
                <wp:docPr id="26" name="Text Box 2" descr="P233TB8bA#y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125433" cy="1404620"/>
                        </a:xfrm>
                        <a:prstGeom prst="rect">
                          <a:avLst/>
                        </a:prstGeom>
                        <a:noFill/>
                        <a:ln w="9525" cap="flat" cmpd="sng" algn="ctr">
                          <a:solidFill>
                            <a:prstClr val="black">
                              <a:alpha val="0"/>
                            </a:prstClr>
                          </a:solidFill>
                          <a:prstDash val="solid"/>
                          <a:miter lim="800000"/>
                          <a:headEnd type="none" w="med" len="med"/>
                          <a:tailEnd type="none" w="med" len="med"/>
                        </a:ln>
                      </wps:spPr>
                      <wps:txbx>
                        <w:txbxContent>
                          <w:p w14:paraId="562E0530" w14:textId="42311635" w:rsidR="00106683" w:rsidRDefault="00106683"/>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5FAE1A20" id="_x0000_s1028" type="#_x0000_t202" alt="P233TB8bA#y1" style="position:absolute;margin-left:0;margin-top:638.9pt;width:324.85pt;height:110.6pt;z-index:251615232;visibility:visible;mso-wrap-style:square;mso-width-percent:0;mso-height-percent:200;mso-wrap-distance-left:9pt;mso-wrap-distance-top:3.6pt;mso-wrap-distance-right:9pt;mso-wrap-distance-bottom:3.6pt;mso-position-horizontal:left;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L6zscwIAAMsEAAAOAAAAZHJzL2Uyb0RvYy54bWysVNtu2zAMfR+wfxC059WJ43RpEKdI23UY&#10;0G0F2n0ALcuxUN0mqbGzrx8lJV3QvQzD/CBIInl0eEh6dTkqSXbceWF0TadnE0q4ZqYVelvT74+3&#10;7xeU+AC6BWk0r+mee3q5fvtmNdglL01vZMsdQRDtl4OtaR+CXRaFZz1X4M+M5RqNnXEKAh7dtmgd&#10;DIiuZFFOJufFYFxrnWHce7y9yUa6Tvhdx1n41nWeByJritxCWl1am7gW6xUstw5sL9iBBvwDCwVC&#10;46MvUDcQgDw78QeUEswZb7pwxowqTNcJxlMOmM108iqbhx4sT7mgON6+yOT/Hyz7urt3RLQ1Lc8p&#10;0aCwRo98DOTKjKSkpOWeoVz35Wz2eLVoNu/206jZYP0SQx8sBocRfbH2KX9v7wx78kSb6x70lm+c&#10;M0PPoUXOKbI4Cc04PoI0wxfT4tvwHEwCGjunoqAoEUF0rN3+pV6RH8PLalrOq9mMEoa2aTWpzstU&#10;0QKWx3DrfPjEjSJxU1OHDZHgYXfnAyaCrkeX+Jo2t0LK1BRSk6GmF/NyjviArdlJCLhVFsXyeksJ&#10;yC32PAsuZ26kaGN0xImY19KRHWDfNRLYU35V2h7y5ZHowTMx8a8hbsD32T2ZcrcqEXBkpFA1XUzi&#10;l6+jyB91S8Leoo4ap43GBBRvKZEcicZdyiyAkH/jidpIjcRixWKRcrnC2Iy5YY6N0Jh2jyV0Jk8X&#10;/g1w0xv3EwngZKFaP57BIR35WWMbXEyrKo5iOlTzD1gz4k4tzakFNEOomqL0eXsd0vhGlb3dYLvc&#10;ilTIyDIzOVDGiUmqHqY7juTpOXn9/getfwEAAP//AwBQSwMEFAAGAAgAAAAhAFNdqFDgAAAACgEA&#10;AA8AAABkcnMvZG93bnJldi54bWxMj81qwzAQhO+FvIPYQm+N3BDi2rUcQvoDhkKatA+gWBvbxFoZ&#10;S07sPn23p/a4M8PsfNl6tK24YO8bRwoe5hEIpNKZhioFX5+v948gfNBkdOsIFUzoYZ3PbjKdGnel&#10;PV4OoRJcQj7VCuoQulRKX9ZotZ+7Dom9k+utDnz2lTS9vnK5beUiilbS6ob4Q6073NZYng+DVbD7&#10;iJOXwnxPb3IzTXt8LwZ8LpS6ux03TyACjuEvDL/zeTrkvOnoBjJetAoYJLC6iGMmYH+1TGIQR5aW&#10;SRKBzDP5HyH/AQAA//8DAFBLAQItABQABgAIAAAAIQC2gziS/gAAAOEBAAATAAAAAAAAAAAAAAAA&#10;AAAAAABbQ29udGVudF9UeXBlc10ueG1sUEsBAi0AFAAGAAgAAAAhADj9If/WAAAAlAEAAAsAAAAA&#10;AAAAAAAAAAAALwEAAF9yZWxzLy5yZWxzUEsBAi0AFAAGAAgAAAAhAKIvrOxzAgAAywQAAA4AAAAA&#10;AAAAAAAAAAAALgIAAGRycy9lMm9Eb2MueG1sUEsBAi0AFAAGAAgAAAAhAFNdqFDgAAAACgEAAA8A&#10;AAAAAAAAAAAAAAAAzQQAAGRycy9kb3ducmV2LnhtbFBLBQYAAAAABAAEAPMAAADaBQAAAAA=&#10;" filled="f">
                <v:stroke opacity="0"/>
                <v:textbox style="mso-fit-shape-to-text:t">
                  <w:txbxContent>
                    <w:p w14:paraId="562E0530" w14:textId="42311635" w:rsidR="00106683" w:rsidRDefault="00106683"/>
                  </w:txbxContent>
                </v:textbox>
                <w10:wrap anchorx="margin"/>
              </v:shape>
            </w:pict>
          </mc:Fallback>
        </mc:AlternateContent>
      </w:r>
      <w:bookmarkStart w:id="14" w:name="_Toc68847144"/>
      <w:r w:rsidR="00A96370" w:rsidRPr="00114480">
        <w:t>Purpose of this report</w:t>
      </w:r>
      <w:bookmarkEnd w:id="13"/>
      <w:bookmarkEnd w:id="14"/>
      <w:r w:rsidR="00A96370" w:rsidRPr="00114480">
        <w:t xml:space="preserve"> </w:t>
      </w:r>
    </w:p>
    <w:p w14:paraId="3B865B43" w14:textId="2E4049F5" w:rsidR="006065CF" w:rsidRPr="00114480" w:rsidRDefault="00A96370" w:rsidP="00DF7DE4">
      <w:r w:rsidRPr="00114480">
        <w:t xml:space="preserve">This report will </w:t>
      </w:r>
      <w:r w:rsidR="00AC726A" w:rsidRPr="00114480">
        <w:t xml:space="preserve">identify and define current trends, </w:t>
      </w:r>
      <w:r w:rsidR="006B3E2B" w:rsidRPr="00114480">
        <w:t>challenges</w:t>
      </w:r>
      <w:r w:rsidR="00A37888" w:rsidRPr="00114480">
        <w:t xml:space="preserve"> and opportunities</w:t>
      </w:r>
      <w:r w:rsidR="006B3E2B" w:rsidRPr="00114480">
        <w:t xml:space="preserve"> </w:t>
      </w:r>
      <w:r w:rsidR="00AC726A" w:rsidRPr="00114480">
        <w:t xml:space="preserve">in </w:t>
      </w:r>
      <w:r w:rsidR="00893F3D" w:rsidRPr="00114480">
        <w:t xml:space="preserve">the </w:t>
      </w:r>
      <w:r w:rsidR="00815861" w:rsidRPr="00114480">
        <w:t xml:space="preserve">St Kilda </w:t>
      </w:r>
      <w:r w:rsidR="00824AA0" w:rsidRPr="00114480">
        <w:t>study area</w:t>
      </w:r>
      <w:r w:rsidR="00AC726A" w:rsidRPr="00114480">
        <w:t xml:space="preserve">, to </w:t>
      </w:r>
      <w:r w:rsidRPr="00114480">
        <w:t xml:space="preserve">establish the justification for future strategic planning work. </w:t>
      </w:r>
      <w:r w:rsidR="00AC726A" w:rsidRPr="00114480">
        <w:t>It</w:t>
      </w:r>
      <w:r w:rsidR="009E3CD1" w:rsidRPr="00114480">
        <w:t xml:space="preserve"> has been informed by research and targeted</w:t>
      </w:r>
      <w:r w:rsidR="00542AB2">
        <w:rPr>
          <w:rFonts w:ascii="ZWAdobeF" w:hAnsi="ZWAdobeF" w:cs="ZWAdobeF"/>
          <w:color w:val="auto"/>
          <w:sz w:val="2"/>
          <w:szCs w:val="2"/>
        </w:rPr>
        <w:t>5F</w:t>
      </w:r>
      <w:r w:rsidR="00CA43D0" w:rsidRPr="00114480">
        <w:rPr>
          <w:rStyle w:val="FootnoteReference"/>
        </w:rPr>
        <w:footnoteReference w:id="7"/>
      </w:r>
      <w:r w:rsidR="009E3CD1" w:rsidRPr="00114480">
        <w:t xml:space="preserve"> stakeholder engagement.</w:t>
      </w:r>
      <w:r w:rsidRPr="00114480">
        <w:t xml:space="preserve"> </w:t>
      </w:r>
    </w:p>
    <w:p w14:paraId="54C0611E" w14:textId="39FB711F" w:rsidR="00115C92" w:rsidRPr="00114480" w:rsidRDefault="00A96370" w:rsidP="00DF7DE4">
      <w:r w:rsidRPr="00114480">
        <w:t xml:space="preserve">The report will </w:t>
      </w:r>
      <w:r w:rsidR="00906FAE" w:rsidRPr="00114480">
        <w:t xml:space="preserve">highlight </w:t>
      </w:r>
      <w:r w:rsidR="00FA0404" w:rsidRPr="00114480">
        <w:t xml:space="preserve">key short-term activities for Council as well as providing the road maps for future strategic planning work. </w:t>
      </w:r>
      <w:r w:rsidR="004D7E13" w:rsidRPr="00114480">
        <w:t xml:space="preserve">The report will </w:t>
      </w:r>
      <w:r w:rsidRPr="00114480">
        <w:t xml:space="preserve">guide and recommend the timing, priority and sequencing of future strategic </w:t>
      </w:r>
      <w:r w:rsidR="00DF7DE4" w:rsidRPr="00114480">
        <w:t xml:space="preserve">planning </w:t>
      </w:r>
      <w:r w:rsidRPr="00114480">
        <w:t xml:space="preserve">work required to respond to the </w:t>
      </w:r>
      <w:r w:rsidR="00461322" w:rsidRPr="00114480">
        <w:t>c</w:t>
      </w:r>
      <w:r w:rsidR="001F5B2C" w:rsidRPr="00114480">
        <w:t>hallenges</w:t>
      </w:r>
      <w:r w:rsidRPr="00114480">
        <w:t xml:space="preserve"> and opportunities identified. </w:t>
      </w:r>
    </w:p>
    <w:p w14:paraId="662C7EDD" w14:textId="34092043" w:rsidR="004F4AB7" w:rsidRPr="00114480" w:rsidRDefault="004F4AB7" w:rsidP="00DF7DE4">
      <w:r w:rsidRPr="00114480">
        <w:t xml:space="preserve">This report (Volume 2 – Background) </w:t>
      </w:r>
      <w:r w:rsidR="009B0CA7" w:rsidRPr="00114480">
        <w:t xml:space="preserve">should be read in conjunction with Volume 1 which </w:t>
      </w:r>
      <w:r w:rsidRPr="00114480">
        <w:t>provides the road map for future strategic planning work</w:t>
      </w:r>
      <w:r w:rsidR="00B56854" w:rsidRPr="00114480">
        <w:t>, and supporting technical reports referred to in Volume 1</w:t>
      </w:r>
      <w:r w:rsidRPr="00114480">
        <w:t xml:space="preserve">. </w:t>
      </w:r>
    </w:p>
    <w:p w14:paraId="5933A155" w14:textId="4B0A7B2A" w:rsidR="000A2A60" w:rsidRPr="00114480" w:rsidRDefault="00B67DB0" w:rsidP="00DE72C7">
      <w:pPr>
        <w:pStyle w:val="Heading2"/>
      </w:pPr>
      <w:bookmarkStart w:id="15" w:name="_Toc87946242"/>
      <w:r w:rsidRPr="00114480">
        <w:t>Limitations</w:t>
      </w:r>
      <w:bookmarkEnd w:id="15"/>
      <w:r w:rsidRPr="00114480">
        <w:t xml:space="preserve"> </w:t>
      </w:r>
    </w:p>
    <w:p w14:paraId="797274E9" w14:textId="79AD7D04" w:rsidR="00B67DB0" w:rsidRPr="00114480" w:rsidRDefault="00B67DB0" w:rsidP="00312E09">
      <w:r w:rsidRPr="00114480">
        <w:lastRenderedPageBreak/>
        <w:t>It should be noted that</w:t>
      </w:r>
      <w:r w:rsidR="00103A24" w:rsidRPr="00114480">
        <w:t xml:space="preserve"> several</w:t>
      </w:r>
      <w:r w:rsidRPr="00114480">
        <w:t xml:space="preserve"> sections of the report </w:t>
      </w:r>
      <w:r w:rsidR="00842753" w:rsidRPr="00114480">
        <w:t>have</w:t>
      </w:r>
      <w:r w:rsidRPr="00114480">
        <w:t xml:space="preserve"> been informed by 2016 ABS Census data</w:t>
      </w:r>
      <w:r w:rsidR="002249CA" w:rsidRPr="00114480">
        <w:t>,</w:t>
      </w:r>
      <w:r w:rsidRPr="00114480">
        <w:t xml:space="preserve"> as it was the most current dataset that was available at the time of writing. </w:t>
      </w:r>
      <w:r w:rsidR="00802414" w:rsidRPr="00114480">
        <w:t>The next Census occurs in August 2021,</w:t>
      </w:r>
      <w:r w:rsidR="008450C7" w:rsidRPr="00114480">
        <w:t xml:space="preserve"> </w:t>
      </w:r>
      <w:r w:rsidR="00802414" w:rsidRPr="00114480">
        <w:t xml:space="preserve">with results expected to be available in 2022. </w:t>
      </w:r>
      <w:r w:rsidRPr="00114480">
        <w:t>It is acknowledged that this data does not take into consideration</w:t>
      </w:r>
      <w:r w:rsidR="007920C7" w:rsidRPr="00114480">
        <w:t xml:space="preserve"> the significant</w:t>
      </w:r>
      <w:r w:rsidRPr="00114480">
        <w:t xml:space="preserve"> impact of the Covid-19 pandemic, and therefore may not capture the current state</w:t>
      </w:r>
      <w:r w:rsidR="007B1A1E" w:rsidRPr="00114480">
        <w:t xml:space="preserve"> and recent trends</w:t>
      </w:r>
      <w:r w:rsidRPr="00114480">
        <w:t xml:space="preserve"> of the study ar</w:t>
      </w:r>
      <w:r w:rsidR="00B532DA" w:rsidRPr="00114480">
        <w:t>ea</w:t>
      </w:r>
      <w:r w:rsidRPr="00114480">
        <w:t>. Since the start of the pandemic there has been significant changes</w:t>
      </w:r>
      <w:r w:rsidR="00E55BEB" w:rsidRPr="00114480">
        <w:t>, particularly in terms of</w:t>
      </w:r>
      <w:r w:rsidRPr="00114480">
        <w:t xml:space="preserve"> population demographics</w:t>
      </w:r>
      <w:r w:rsidR="00E55BEB" w:rsidRPr="00114480">
        <w:t xml:space="preserve"> and numbers</w:t>
      </w:r>
      <w:r w:rsidRPr="00114480">
        <w:t xml:space="preserve">, </w:t>
      </w:r>
      <w:r w:rsidR="00A36375" w:rsidRPr="00114480">
        <w:t>econo</w:t>
      </w:r>
      <w:r w:rsidR="00DF11B6" w:rsidRPr="00114480">
        <w:t>my</w:t>
      </w:r>
      <w:r w:rsidR="0072342D" w:rsidRPr="00114480">
        <w:t>, employment</w:t>
      </w:r>
      <w:r w:rsidR="00DF11B6" w:rsidRPr="00114480">
        <w:t xml:space="preserve"> and tourism. </w:t>
      </w:r>
    </w:p>
    <w:p w14:paraId="79162D47" w14:textId="60F77EF9" w:rsidR="002D728A" w:rsidRPr="00114480" w:rsidRDefault="002D728A" w:rsidP="11120D9B">
      <w:pPr>
        <w:tabs>
          <w:tab w:val="clear" w:pos="6300"/>
        </w:tabs>
        <w:spacing w:after="160" w:line="259" w:lineRule="auto"/>
        <w:rPr>
          <w:rStyle w:val="Heading1Char"/>
        </w:rPr>
      </w:pPr>
      <w:r w:rsidRPr="00114480">
        <w:rPr>
          <w:rStyle w:val="Heading1Char"/>
        </w:rPr>
        <w:br w:type="page"/>
      </w:r>
      <w:bookmarkStart w:id="16" w:name="_Toc87946243"/>
      <w:r w:rsidR="00DA79E0" w:rsidRPr="00114480">
        <w:rPr>
          <w:rStyle w:val="Heading1Char"/>
        </w:rPr>
        <w:lastRenderedPageBreak/>
        <w:t>Demographics</w:t>
      </w:r>
      <w:bookmarkEnd w:id="16"/>
    </w:p>
    <w:p w14:paraId="716D226E" w14:textId="49B807DC" w:rsidR="002D728A" w:rsidRPr="00114480" w:rsidRDefault="002D728A" w:rsidP="00DE72C7">
      <w:pPr>
        <w:pStyle w:val="Heading2"/>
      </w:pPr>
      <w:bookmarkStart w:id="17" w:name="_Toc68847152"/>
      <w:bookmarkStart w:id="18" w:name="_Toc87946244"/>
      <w:r w:rsidRPr="00114480">
        <w:t>Population</w:t>
      </w:r>
      <w:bookmarkEnd w:id="17"/>
      <w:bookmarkEnd w:id="18"/>
      <w:r w:rsidRPr="00114480">
        <w:t xml:space="preserve"> </w:t>
      </w:r>
    </w:p>
    <w:p w14:paraId="790D5A47" w14:textId="413E0D13" w:rsidR="005B4C43" w:rsidRPr="00114480" w:rsidRDefault="005B4C43" w:rsidP="009F6A5B">
      <w:r w:rsidRPr="00114480">
        <w:t xml:space="preserve">For the purpose of this chapter, </w:t>
      </w:r>
      <w:r w:rsidR="00C33C2A" w:rsidRPr="00114480">
        <w:t>the naming conventions for the two sub-precincts ha</w:t>
      </w:r>
      <w:r w:rsidR="009B22EA" w:rsidRPr="00114480">
        <w:t>ve</w:t>
      </w:r>
      <w:r w:rsidR="00C33C2A" w:rsidRPr="00114480">
        <w:t xml:space="preserve"> be</w:t>
      </w:r>
      <w:r w:rsidR="0099650C" w:rsidRPr="00114480">
        <w:t xml:space="preserve">en aligned with </w:t>
      </w:r>
      <w:r w:rsidR="00C24C04" w:rsidRPr="00114480">
        <w:t>naming conventions used by the Australian Bureau of Statistics</w:t>
      </w:r>
      <w:r w:rsidR="00B45B92" w:rsidRPr="00114480">
        <w:t xml:space="preserve"> (ABS)</w:t>
      </w:r>
      <w:r w:rsidR="00C24C04" w:rsidRPr="00114480">
        <w:t>. St Kilda refers to the</w:t>
      </w:r>
      <w:r w:rsidR="00784CDF" w:rsidRPr="00114480">
        <w:t xml:space="preserve"> area generally encapsulated by</w:t>
      </w:r>
      <w:r w:rsidR="00C24C04" w:rsidRPr="00114480">
        <w:t xml:space="preserve"> St Kilda MAC </w:t>
      </w:r>
      <w:r w:rsidR="00784CDF" w:rsidRPr="00114480">
        <w:t>sub-</w:t>
      </w:r>
      <w:r w:rsidR="00662757" w:rsidRPr="00114480">
        <w:t>precinct</w:t>
      </w:r>
      <w:r w:rsidR="00784CDF" w:rsidRPr="00114480">
        <w:t xml:space="preserve"> and Balaclava/St Kilda East refers to the </w:t>
      </w:r>
      <w:r w:rsidR="00662757" w:rsidRPr="00114480">
        <w:t xml:space="preserve">area generally captured by the Carlisle Street MAC sub-precinct. </w:t>
      </w:r>
    </w:p>
    <w:p w14:paraId="02CECE3A" w14:textId="0173F1C9" w:rsidR="002D728A" w:rsidRPr="00114480" w:rsidRDefault="00514CF9" w:rsidP="00BD4800">
      <w:pPr>
        <w:pStyle w:val="Heading4"/>
      </w:pPr>
      <w:r w:rsidRPr="00114480">
        <w:t>Existing and forecast</w:t>
      </w:r>
    </w:p>
    <w:p w14:paraId="580F5514" w14:textId="700ED0F0" w:rsidR="00152E06" w:rsidRPr="00114480" w:rsidRDefault="00152E06" w:rsidP="00152E06">
      <w:pPr>
        <w:pStyle w:val="Caption"/>
      </w:pPr>
      <w:r w:rsidRPr="00114480">
        <w:t xml:space="preserve">Table </w:t>
      </w:r>
      <w:r w:rsidRPr="00114480">
        <w:fldChar w:fldCharType="begin"/>
      </w:r>
      <w:r w:rsidRPr="00114480">
        <w:instrText>SEQ Table \* ARABIC</w:instrText>
      </w:r>
      <w:r w:rsidRPr="00114480">
        <w:fldChar w:fldCharType="separate"/>
      </w:r>
      <w:r w:rsidR="00360F0A">
        <w:rPr>
          <w:noProof/>
        </w:rPr>
        <w:t>1</w:t>
      </w:r>
      <w:r w:rsidRPr="00114480">
        <w:fldChar w:fldCharType="end"/>
      </w:r>
      <w:r w:rsidRPr="00114480">
        <w:t xml:space="preserve"> Population in St Kilda &amp; Balaclava/St Kilda East </w:t>
      </w:r>
    </w:p>
    <w:tbl>
      <w:tblPr>
        <w:tblStyle w:val="TableGrid"/>
        <w:tblW w:w="0" w:type="auto"/>
        <w:tblLook w:val="04A0" w:firstRow="1" w:lastRow="0" w:firstColumn="1" w:lastColumn="0" w:noHBand="0" w:noVBand="1"/>
        <w:tblCaption w:val="Population"/>
        <w:tblDescription w:val="Table showing current, forecasted and population growth percentage in St Kilda and Balaclava/St Kilda East"/>
      </w:tblPr>
      <w:tblGrid>
        <w:gridCol w:w="2830"/>
        <w:gridCol w:w="2410"/>
        <w:gridCol w:w="2268"/>
        <w:gridCol w:w="2120"/>
      </w:tblGrid>
      <w:tr w:rsidR="001F5643" w:rsidRPr="00114480" w14:paraId="633199EF" w14:textId="77777777" w:rsidTr="00152E06">
        <w:tc>
          <w:tcPr>
            <w:tcW w:w="2830" w:type="dxa"/>
            <w:shd w:val="clear" w:color="auto" w:fill="002060"/>
          </w:tcPr>
          <w:p w14:paraId="14591ACD" w14:textId="2178D96C" w:rsidR="001F5643" w:rsidRPr="00114480" w:rsidRDefault="001F5643" w:rsidP="7CDD7F14">
            <w:pPr>
              <w:rPr>
                <w:color w:val="FFFFFF" w:themeColor="background1"/>
              </w:rPr>
            </w:pPr>
          </w:p>
        </w:tc>
        <w:tc>
          <w:tcPr>
            <w:tcW w:w="2410" w:type="dxa"/>
            <w:shd w:val="clear" w:color="auto" w:fill="002060"/>
          </w:tcPr>
          <w:p w14:paraId="3965D841" w14:textId="3585ECDC" w:rsidR="001F5643" w:rsidRPr="00114480" w:rsidRDefault="00470167" w:rsidP="7CDD7F14">
            <w:pPr>
              <w:rPr>
                <w:color w:val="FFFFFF" w:themeColor="background1"/>
              </w:rPr>
            </w:pPr>
            <w:r w:rsidRPr="00114480">
              <w:rPr>
                <w:color w:val="FFFFFF" w:themeColor="background1"/>
              </w:rPr>
              <w:t xml:space="preserve">Current population </w:t>
            </w:r>
            <w:r w:rsidR="005E6DE4" w:rsidRPr="00114480">
              <w:rPr>
                <w:color w:val="FFFFFF" w:themeColor="background1"/>
              </w:rPr>
              <w:t>(2021)</w:t>
            </w:r>
          </w:p>
        </w:tc>
        <w:tc>
          <w:tcPr>
            <w:tcW w:w="2268" w:type="dxa"/>
            <w:shd w:val="clear" w:color="auto" w:fill="002060"/>
          </w:tcPr>
          <w:p w14:paraId="13260EC8" w14:textId="5189DD2F" w:rsidR="001F5643" w:rsidRPr="00114480" w:rsidRDefault="005E6DE4" w:rsidP="7CDD7F14">
            <w:pPr>
              <w:rPr>
                <w:color w:val="FFFFFF" w:themeColor="background1"/>
              </w:rPr>
            </w:pPr>
            <w:r w:rsidRPr="00114480">
              <w:rPr>
                <w:color w:val="FFFFFF" w:themeColor="background1"/>
              </w:rPr>
              <w:t>Population 2041 (</w:t>
            </w:r>
            <w:r w:rsidR="006A5E34" w:rsidRPr="00114480">
              <w:rPr>
                <w:color w:val="FFFFFF" w:themeColor="background1"/>
              </w:rPr>
              <w:t>forecast</w:t>
            </w:r>
            <w:r w:rsidRPr="00114480">
              <w:rPr>
                <w:color w:val="FFFFFF" w:themeColor="background1"/>
              </w:rPr>
              <w:t xml:space="preserve">) </w:t>
            </w:r>
          </w:p>
        </w:tc>
        <w:tc>
          <w:tcPr>
            <w:tcW w:w="2120" w:type="dxa"/>
            <w:shd w:val="clear" w:color="auto" w:fill="002060"/>
          </w:tcPr>
          <w:p w14:paraId="3611C7FA" w14:textId="687DD340" w:rsidR="001F5643" w:rsidRPr="00114480" w:rsidRDefault="005E6DE4" w:rsidP="7CDD7F14">
            <w:pPr>
              <w:rPr>
                <w:color w:val="FFFFFF" w:themeColor="background1"/>
              </w:rPr>
            </w:pPr>
            <w:r w:rsidRPr="00114480">
              <w:rPr>
                <w:color w:val="FFFFFF" w:themeColor="background1"/>
              </w:rPr>
              <w:t>Growth %</w:t>
            </w:r>
          </w:p>
        </w:tc>
      </w:tr>
      <w:tr w:rsidR="001F5643" w:rsidRPr="00114480" w14:paraId="56FEF5E7" w14:textId="77777777" w:rsidTr="00152E06">
        <w:tc>
          <w:tcPr>
            <w:tcW w:w="2830" w:type="dxa"/>
          </w:tcPr>
          <w:p w14:paraId="00EB570C" w14:textId="3BF3B9BB" w:rsidR="001F5643" w:rsidRPr="00114480" w:rsidRDefault="005E6DE4" w:rsidP="7CDD7F14">
            <w:pPr>
              <w:rPr>
                <w:b/>
                <w:bCs/>
              </w:rPr>
            </w:pPr>
            <w:r w:rsidRPr="00114480">
              <w:rPr>
                <w:b/>
                <w:bCs/>
              </w:rPr>
              <w:t xml:space="preserve">St Kilda </w:t>
            </w:r>
          </w:p>
        </w:tc>
        <w:tc>
          <w:tcPr>
            <w:tcW w:w="2410" w:type="dxa"/>
          </w:tcPr>
          <w:p w14:paraId="5F770614" w14:textId="5B5CFE68" w:rsidR="001F5643" w:rsidRPr="00114480" w:rsidRDefault="005E6DE4" w:rsidP="7CDD7F14">
            <w:r w:rsidRPr="00114480">
              <w:t>25,887</w:t>
            </w:r>
          </w:p>
        </w:tc>
        <w:tc>
          <w:tcPr>
            <w:tcW w:w="2268" w:type="dxa"/>
          </w:tcPr>
          <w:p w14:paraId="7431193C" w14:textId="3192A1CF" w:rsidR="001F5643" w:rsidRPr="00114480" w:rsidRDefault="005E6DE4" w:rsidP="7CDD7F14">
            <w:r w:rsidRPr="00114480">
              <w:rPr>
                <w:rFonts w:eastAsia="Arial"/>
              </w:rPr>
              <w:t>29,930</w:t>
            </w:r>
          </w:p>
        </w:tc>
        <w:tc>
          <w:tcPr>
            <w:tcW w:w="2120" w:type="dxa"/>
          </w:tcPr>
          <w:p w14:paraId="1AA214A6" w14:textId="6D172715" w:rsidR="001F5643" w:rsidRPr="00114480" w:rsidRDefault="005E6DE4" w:rsidP="7CDD7F14">
            <w:r w:rsidRPr="00114480">
              <w:t>15.6</w:t>
            </w:r>
          </w:p>
        </w:tc>
      </w:tr>
      <w:tr w:rsidR="001F5643" w:rsidRPr="00114480" w14:paraId="3045A98D" w14:textId="77777777" w:rsidTr="00152E06">
        <w:tc>
          <w:tcPr>
            <w:tcW w:w="2830" w:type="dxa"/>
          </w:tcPr>
          <w:p w14:paraId="0E2C7158" w14:textId="630566EE" w:rsidR="001F5643" w:rsidRPr="00114480" w:rsidRDefault="005E6DE4" w:rsidP="7CDD7F14">
            <w:pPr>
              <w:rPr>
                <w:b/>
                <w:bCs/>
              </w:rPr>
            </w:pPr>
            <w:r w:rsidRPr="00114480">
              <w:rPr>
                <w:b/>
                <w:bCs/>
              </w:rPr>
              <w:t>Balaclava/St Kilda East</w:t>
            </w:r>
          </w:p>
        </w:tc>
        <w:tc>
          <w:tcPr>
            <w:tcW w:w="2410" w:type="dxa"/>
          </w:tcPr>
          <w:p w14:paraId="5A04E8F3" w14:textId="77F1B6FE" w:rsidR="001F5643" w:rsidRPr="00114480" w:rsidRDefault="005E6DE4" w:rsidP="7CDD7F14">
            <w:r w:rsidRPr="00114480">
              <w:t>18,209</w:t>
            </w:r>
          </w:p>
        </w:tc>
        <w:tc>
          <w:tcPr>
            <w:tcW w:w="2268" w:type="dxa"/>
          </w:tcPr>
          <w:p w14:paraId="0969A406" w14:textId="54E4A6BA" w:rsidR="001F5643" w:rsidRPr="00114480" w:rsidRDefault="005E6DE4" w:rsidP="7CDD7F14">
            <w:r w:rsidRPr="00114480">
              <w:rPr>
                <w:rFonts w:eastAsia="Arial"/>
              </w:rPr>
              <w:t>19,841</w:t>
            </w:r>
          </w:p>
        </w:tc>
        <w:tc>
          <w:tcPr>
            <w:tcW w:w="2120" w:type="dxa"/>
          </w:tcPr>
          <w:p w14:paraId="34C62351" w14:textId="039A580F" w:rsidR="001F5643" w:rsidRPr="00114480" w:rsidRDefault="00152E06" w:rsidP="7CDD7F14">
            <w:r w:rsidRPr="00114480">
              <w:t>8.9</w:t>
            </w:r>
          </w:p>
        </w:tc>
      </w:tr>
    </w:tbl>
    <w:p w14:paraId="355CCD30" w14:textId="34B0AB7C" w:rsidR="00171AC1" w:rsidRPr="00114480" w:rsidRDefault="00A6757A" w:rsidP="00A6757A">
      <w:pPr>
        <w:pStyle w:val="Caption"/>
      </w:pPr>
      <w:r w:rsidRPr="00114480">
        <w:t>Source: City of Port Phillip Population Forecast, forecast.id, accessed 05 July 2021</w:t>
      </w:r>
    </w:p>
    <w:p w14:paraId="276C7365" w14:textId="7361F76B" w:rsidR="002D728A" w:rsidRPr="00114480" w:rsidRDefault="00A6757A" w:rsidP="7CDD7F14">
      <w:r w:rsidRPr="00114480">
        <w:t xml:space="preserve">As </w:t>
      </w:r>
      <w:r w:rsidR="00604499" w:rsidRPr="00114480">
        <w:t>shown in Table 1 above,</w:t>
      </w:r>
      <w:r w:rsidR="04C1AA8A" w:rsidRPr="00114480">
        <w:rPr>
          <w:rFonts w:eastAsia="Arial"/>
        </w:rPr>
        <w:t xml:space="preserve"> </w:t>
      </w:r>
      <w:r w:rsidR="00604499" w:rsidRPr="00114480">
        <w:rPr>
          <w:rFonts w:eastAsia="Arial"/>
        </w:rPr>
        <w:t>w</w:t>
      </w:r>
      <w:r w:rsidR="04C1AA8A" w:rsidRPr="00114480">
        <w:rPr>
          <w:rFonts w:eastAsia="Arial"/>
        </w:rPr>
        <w:t>ith a combined projected growth of 24.</w:t>
      </w:r>
      <w:r w:rsidR="008645DC" w:rsidRPr="00114480">
        <w:rPr>
          <w:rFonts w:eastAsia="Arial"/>
        </w:rPr>
        <w:t>5</w:t>
      </w:r>
      <w:r w:rsidR="04C1AA8A" w:rsidRPr="00114480">
        <w:rPr>
          <w:rFonts w:eastAsia="Arial"/>
        </w:rPr>
        <w:t xml:space="preserve"> per cent or 5,676 people by 2041</w:t>
      </w:r>
      <w:r w:rsidR="00542AB2">
        <w:rPr>
          <w:rFonts w:ascii="ZWAdobeF" w:eastAsia="Arial" w:hAnsi="ZWAdobeF" w:cs="ZWAdobeF"/>
          <w:color w:val="auto"/>
          <w:sz w:val="2"/>
          <w:szCs w:val="2"/>
        </w:rPr>
        <w:t>6F</w:t>
      </w:r>
      <w:r w:rsidR="00B61CA9" w:rsidRPr="00114480">
        <w:rPr>
          <w:rStyle w:val="FootnoteReference"/>
          <w:rFonts w:eastAsia="Arial"/>
        </w:rPr>
        <w:footnoteReference w:id="8"/>
      </w:r>
      <w:r w:rsidR="04C1AA8A" w:rsidRPr="00114480">
        <w:rPr>
          <w:rFonts w:eastAsia="Arial"/>
        </w:rPr>
        <w:t xml:space="preserve">, this </w:t>
      </w:r>
      <w:r w:rsidR="00097A04" w:rsidRPr="00114480">
        <w:rPr>
          <w:rFonts w:eastAsia="Arial"/>
        </w:rPr>
        <w:t xml:space="preserve">study area </w:t>
      </w:r>
      <w:r w:rsidR="005E654A" w:rsidRPr="00114480">
        <w:rPr>
          <w:rFonts w:eastAsia="Arial"/>
          <w:color w:val="auto"/>
        </w:rPr>
        <w:t>is</w:t>
      </w:r>
      <w:r w:rsidR="04C1AA8A" w:rsidRPr="00114480">
        <w:rPr>
          <w:rFonts w:eastAsia="Arial"/>
          <w:color w:val="881798"/>
        </w:rPr>
        <w:t xml:space="preserve"> </w:t>
      </w:r>
      <w:r w:rsidR="04C1AA8A" w:rsidRPr="00114480">
        <w:rPr>
          <w:rFonts w:eastAsia="Arial"/>
        </w:rPr>
        <w:t>experiencing a sizeable amount of population growth.</w:t>
      </w:r>
      <w:r w:rsidR="01F05A8F" w:rsidRPr="00114480">
        <w:t xml:space="preserve"> </w:t>
      </w:r>
    </w:p>
    <w:p w14:paraId="46B5F7A7" w14:textId="45BA686B" w:rsidR="007D05D3" w:rsidRPr="00114480" w:rsidRDefault="007D05D3" w:rsidP="7CDD7F14">
      <w:r w:rsidRPr="00114480">
        <w:t xml:space="preserve">However, </w:t>
      </w:r>
      <w:r w:rsidR="00673E01" w:rsidRPr="00114480">
        <w:t xml:space="preserve">it is </w:t>
      </w:r>
      <w:r w:rsidR="00F75ECC" w:rsidRPr="00114480">
        <w:t>acknowledged</w:t>
      </w:r>
      <w:r w:rsidR="00673E01" w:rsidRPr="00114480">
        <w:t xml:space="preserve"> that this expected population </w:t>
      </w:r>
      <w:r w:rsidR="00F75ECC" w:rsidRPr="00114480">
        <w:t xml:space="preserve">growth </w:t>
      </w:r>
      <w:r w:rsidR="7F98A9A1" w:rsidRPr="00114480">
        <w:t xml:space="preserve">and or the growth rate may </w:t>
      </w:r>
      <w:r w:rsidR="2A3CB16A" w:rsidRPr="00114480">
        <w:t>change</w:t>
      </w:r>
      <w:r w:rsidR="00F75ECC" w:rsidRPr="00114480">
        <w:t xml:space="preserve"> </w:t>
      </w:r>
      <w:r w:rsidR="009A2528" w:rsidRPr="00114480">
        <w:t>as a result of</w:t>
      </w:r>
      <w:r w:rsidR="00F75ECC" w:rsidRPr="00114480">
        <w:t xml:space="preserve"> the Covid-19 pandemic. </w:t>
      </w:r>
      <w:r w:rsidR="00673E01" w:rsidRPr="00114480">
        <w:t>Since the start of the pandemic there has been significant changes in the population demographics, including people leaving the municipality</w:t>
      </w:r>
      <w:r w:rsidR="00C32135" w:rsidRPr="00114480">
        <w:t xml:space="preserve">, </w:t>
      </w:r>
      <w:r w:rsidR="00FB3B5A" w:rsidRPr="00114480">
        <w:t>lack of immigration</w:t>
      </w:r>
      <w:r w:rsidR="009F3D55" w:rsidRPr="00114480">
        <w:t xml:space="preserve">, international students </w:t>
      </w:r>
      <w:r w:rsidR="009F1098" w:rsidRPr="00114480">
        <w:t xml:space="preserve">and tourism. </w:t>
      </w:r>
    </w:p>
    <w:p w14:paraId="08D385D3" w14:textId="5C45FA9A" w:rsidR="002D728A" w:rsidRPr="00114480" w:rsidRDefault="002D728A" w:rsidP="00BD4800">
      <w:pPr>
        <w:pStyle w:val="Heading4"/>
      </w:pPr>
      <w:bookmarkStart w:id="19" w:name="_Toc71482588"/>
      <w:bookmarkStart w:id="20" w:name="_Toc71640545"/>
      <w:bookmarkStart w:id="21" w:name="_Toc71640603"/>
      <w:bookmarkStart w:id="22" w:name="_Toc71640657"/>
      <w:bookmarkStart w:id="23" w:name="_Toc71641480"/>
      <w:bookmarkStart w:id="24" w:name="_Toc71729478"/>
      <w:bookmarkStart w:id="25" w:name="_Toc71729542"/>
      <w:bookmarkStart w:id="26" w:name="_Toc72159579"/>
      <w:bookmarkStart w:id="27" w:name="_Toc68847154"/>
      <w:bookmarkEnd w:id="19"/>
      <w:bookmarkEnd w:id="20"/>
      <w:bookmarkEnd w:id="21"/>
      <w:bookmarkEnd w:id="22"/>
      <w:bookmarkEnd w:id="23"/>
      <w:bookmarkEnd w:id="24"/>
      <w:bookmarkEnd w:id="25"/>
      <w:bookmarkEnd w:id="26"/>
      <w:r w:rsidRPr="00114480">
        <w:t xml:space="preserve">Age </w:t>
      </w:r>
      <w:bookmarkEnd w:id="27"/>
    </w:p>
    <w:p w14:paraId="4DBD4CA3" w14:textId="105DC5A6" w:rsidR="00232F66" w:rsidRPr="00114480" w:rsidRDefault="002D728A" w:rsidP="005731D9">
      <w:r w:rsidRPr="00114480">
        <w:t xml:space="preserve">The median age </w:t>
      </w:r>
      <w:r w:rsidR="004E5749" w:rsidRPr="00114480">
        <w:t>in</w:t>
      </w:r>
      <w:r w:rsidRPr="00114480">
        <w:t xml:space="preserve"> St Kilda is 34</w:t>
      </w:r>
      <w:r w:rsidR="00232F66" w:rsidRPr="00114480">
        <w:t xml:space="preserve"> and 3</w:t>
      </w:r>
      <w:r w:rsidR="0073257E" w:rsidRPr="00114480">
        <w:t>3</w:t>
      </w:r>
      <w:r w:rsidR="00232F66" w:rsidRPr="00114480">
        <w:t xml:space="preserve"> in Balaclava/St Kilda East</w:t>
      </w:r>
      <w:r w:rsidR="00542AB2">
        <w:rPr>
          <w:rFonts w:ascii="ZWAdobeF" w:hAnsi="ZWAdobeF" w:cs="ZWAdobeF"/>
          <w:color w:val="auto"/>
          <w:sz w:val="2"/>
          <w:szCs w:val="2"/>
        </w:rPr>
        <w:t>7F</w:t>
      </w:r>
      <w:r w:rsidR="00232F66" w:rsidRPr="00114480">
        <w:rPr>
          <w:rStyle w:val="FootnoteReference"/>
        </w:rPr>
        <w:footnoteReference w:id="9"/>
      </w:r>
      <w:r w:rsidRPr="00114480">
        <w:t xml:space="preserve">. </w:t>
      </w:r>
      <w:r w:rsidR="00B307B9" w:rsidRPr="00114480">
        <w:t xml:space="preserve">Table </w:t>
      </w:r>
      <w:r w:rsidR="00A6757A" w:rsidRPr="00114480">
        <w:t>2</w:t>
      </w:r>
      <w:r w:rsidR="00B307B9" w:rsidRPr="00114480">
        <w:t xml:space="preserve"> below </w:t>
      </w:r>
      <w:r w:rsidR="00142C14" w:rsidRPr="00114480">
        <w:t>show</w:t>
      </w:r>
      <w:r w:rsidR="0076068F" w:rsidRPr="00114480">
        <w:t>s</w:t>
      </w:r>
      <w:r w:rsidR="00142C14" w:rsidRPr="00114480">
        <w:t xml:space="preserve"> the</w:t>
      </w:r>
      <w:r w:rsidR="0076068F" w:rsidRPr="00114480">
        <w:t xml:space="preserve"> age groups within the two sub-precincts. I</w:t>
      </w:r>
      <w:r w:rsidR="003A31B8" w:rsidRPr="00114480">
        <w:t>n comparison to</w:t>
      </w:r>
      <w:r w:rsidR="00C75CF9" w:rsidRPr="00114480">
        <w:t xml:space="preserve"> the Port Phillip</w:t>
      </w:r>
      <w:r w:rsidR="00F82BDD" w:rsidRPr="00114480">
        <w:t xml:space="preserve"> age demographics</w:t>
      </w:r>
      <w:r w:rsidR="00A5595D" w:rsidRPr="00114480">
        <w:t>, St Kilda and Balaclava/St Kilda East</w:t>
      </w:r>
      <w:r w:rsidR="00C75CF9" w:rsidRPr="00114480">
        <w:t xml:space="preserve"> population includes </w:t>
      </w:r>
      <w:r w:rsidR="00D519C6" w:rsidRPr="00114480">
        <w:t xml:space="preserve">a greater </w:t>
      </w:r>
      <w:r w:rsidR="0096579C" w:rsidRPr="00114480">
        <w:t>portion</w:t>
      </w:r>
      <w:r w:rsidR="00D519C6" w:rsidRPr="00114480">
        <w:t xml:space="preserve"> of </w:t>
      </w:r>
      <w:r w:rsidR="002116D9" w:rsidRPr="00114480">
        <w:t xml:space="preserve">younger </w:t>
      </w:r>
      <w:r w:rsidR="00DE7EDB" w:rsidRPr="00114480">
        <w:t xml:space="preserve">age </w:t>
      </w:r>
      <w:r w:rsidR="00E03A24" w:rsidRPr="00114480">
        <w:t xml:space="preserve">groups. </w:t>
      </w:r>
      <w:r w:rsidR="00DE7EDB" w:rsidRPr="00114480">
        <w:t xml:space="preserve"> </w:t>
      </w:r>
    </w:p>
    <w:p w14:paraId="7684AF88" w14:textId="6A666F7E" w:rsidR="391E3B50" w:rsidRPr="00114480" w:rsidRDefault="21C6A06E" w:rsidP="00312E09">
      <w:pPr>
        <w:pStyle w:val="Caption"/>
      </w:pPr>
      <w:r w:rsidRPr="00114480">
        <w:t xml:space="preserve"> </w:t>
      </w:r>
      <w:r w:rsidR="0096579C" w:rsidRPr="00114480">
        <w:t xml:space="preserve">Table </w:t>
      </w:r>
      <w:r w:rsidR="00A6757A" w:rsidRPr="00114480">
        <w:t>2</w:t>
      </w:r>
      <w:r w:rsidR="001F5C9B" w:rsidRPr="00114480">
        <w:t xml:space="preserve"> </w:t>
      </w:r>
      <w:r w:rsidR="0096579C" w:rsidRPr="00114480">
        <w:t>Age Groups in St Kilda &amp; Balaclava/St Kilda East</w:t>
      </w:r>
      <w:r w:rsidR="00950226" w:rsidRPr="00114480">
        <w:t xml:space="preserve"> </w:t>
      </w:r>
    </w:p>
    <w:tbl>
      <w:tblPr>
        <w:tblStyle w:val="TableGrid"/>
        <w:tblW w:w="9634" w:type="dxa"/>
        <w:tblLook w:val="04A0" w:firstRow="1" w:lastRow="0" w:firstColumn="1" w:lastColumn="0" w:noHBand="0" w:noVBand="1"/>
        <w:tblCaption w:val="Age groups"/>
        <w:tblDescription w:val="Table showing age groups as percentages in St Kilda and Balaclava/St Kilda East. Inludes Port Phillip comparison"/>
      </w:tblPr>
      <w:tblGrid>
        <w:gridCol w:w="1413"/>
        <w:gridCol w:w="2693"/>
        <w:gridCol w:w="2977"/>
        <w:gridCol w:w="2551"/>
      </w:tblGrid>
      <w:tr w:rsidR="00B356E9" w:rsidRPr="00114480" w14:paraId="47736009" w14:textId="77777777" w:rsidTr="00F26A4D">
        <w:trPr>
          <w:trHeight w:val="906"/>
        </w:trPr>
        <w:tc>
          <w:tcPr>
            <w:tcW w:w="1413" w:type="dxa"/>
            <w:shd w:val="clear" w:color="auto" w:fill="002060"/>
          </w:tcPr>
          <w:p w14:paraId="08B38604" w14:textId="77777777" w:rsidR="00B356E9" w:rsidRPr="00114480" w:rsidRDefault="00B356E9" w:rsidP="00AC3944">
            <w:pPr>
              <w:rPr>
                <w:color w:val="FFFFFF" w:themeColor="background1"/>
              </w:rPr>
            </w:pPr>
            <w:r w:rsidRPr="00114480">
              <w:rPr>
                <w:color w:val="FFFFFF" w:themeColor="background1"/>
              </w:rPr>
              <w:t xml:space="preserve">Age groups </w:t>
            </w:r>
          </w:p>
        </w:tc>
        <w:tc>
          <w:tcPr>
            <w:tcW w:w="2693" w:type="dxa"/>
            <w:shd w:val="clear" w:color="auto" w:fill="002060"/>
          </w:tcPr>
          <w:p w14:paraId="6A290006" w14:textId="77777777" w:rsidR="00B356E9" w:rsidRPr="00114480" w:rsidRDefault="00B356E9" w:rsidP="00AC3944">
            <w:pPr>
              <w:rPr>
                <w:color w:val="FFFFFF" w:themeColor="background1"/>
              </w:rPr>
            </w:pPr>
            <w:r w:rsidRPr="00114480">
              <w:rPr>
                <w:color w:val="FFFFFF" w:themeColor="background1"/>
              </w:rPr>
              <w:t>% of population (St Kilda)</w:t>
            </w:r>
          </w:p>
        </w:tc>
        <w:tc>
          <w:tcPr>
            <w:tcW w:w="2977" w:type="dxa"/>
            <w:shd w:val="clear" w:color="auto" w:fill="002060"/>
          </w:tcPr>
          <w:p w14:paraId="41F2C557" w14:textId="77777777" w:rsidR="00B356E9" w:rsidRPr="00114480" w:rsidRDefault="00B356E9" w:rsidP="00AC3944">
            <w:pPr>
              <w:rPr>
                <w:color w:val="FFFFFF" w:themeColor="background1"/>
              </w:rPr>
            </w:pPr>
            <w:r w:rsidRPr="00114480">
              <w:rPr>
                <w:color w:val="FFFFFF" w:themeColor="background1"/>
              </w:rPr>
              <w:t>% of population (Balaclava/St Kilda East)</w:t>
            </w:r>
          </w:p>
        </w:tc>
        <w:tc>
          <w:tcPr>
            <w:tcW w:w="2551" w:type="dxa"/>
            <w:shd w:val="clear" w:color="auto" w:fill="002060"/>
          </w:tcPr>
          <w:p w14:paraId="1989684F" w14:textId="77777777" w:rsidR="00B356E9" w:rsidRPr="00114480" w:rsidRDefault="00B356E9" w:rsidP="00AC3944">
            <w:pPr>
              <w:rPr>
                <w:color w:val="FFFFFF" w:themeColor="background1"/>
              </w:rPr>
            </w:pPr>
            <w:r w:rsidRPr="00114480">
              <w:rPr>
                <w:color w:val="FFFFFF" w:themeColor="background1"/>
              </w:rPr>
              <w:t xml:space="preserve">% of population (Port Phillip comparison) </w:t>
            </w:r>
          </w:p>
        </w:tc>
      </w:tr>
      <w:tr w:rsidR="00F26A4D" w:rsidRPr="00114480" w14:paraId="57D4F2DD" w14:textId="77777777" w:rsidTr="00F26A4D">
        <w:trPr>
          <w:trHeight w:val="337"/>
        </w:trPr>
        <w:tc>
          <w:tcPr>
            <w:tcW w:w="1413" w:type="dxa"/>
          </w:tcPr>
          <w:p w14:paraId="79016939" w14:textId="33F27D45" w:rsidR="00F26A4D" w:rsidRPr="00114480" w:rsidRDefault="00C56D08" w:rsidP="00AC3944">
            <w:pPr>
              <w:rPr>
                <w:b/>
                <w:bCs/>
              </w:rPr>
            </w:pPr>
            <w:r w:rsidRPr="00114480">
              <w:rPr>
                <w:b/>
                <w:bCs/>
              </w:rPr>
              <w:t xml:space="preserve">0-4 </w:t>
            </w:r>
          </w:p>
        </w:tc>
        <w:tc>
          <w:tcPr>
            <w:tcW w:w="2693" w:type="dxa"/>
          </w:tcPr>
          <w:p w14:paraId="462EA053" w14:textId="33817065" w:rsidR="00F26A4D" w:rsidRPr="00114480" w:rsidRDefault="00631561" w:rsidP="00AC3944">
            <w:r w:rsidRPr="00114480">
              <w:t>3.2</w:t>
            </w:r>
          </w:p>
        </w:tc>
        <w:tc>
          <w:tcPr>
            <w:tcW w:w="2977" w:type="dxa"/>
          </w:tcPr>
          <w:p w14:paraId="05C96A4C" w14:textId="3674CC71" w:rsidR="00F26A4D" w:rsidRPr="00114480" w:rsidDel="00135166" w:rsidRDefault="00AA74D5" w:rsidP="00AC3944">
            <w:r w:rsidRPr="00114480">
              <w:t>5.5</w:t>
            </w:r>
          </w:p>
        </w:tc>
        <w:tc>
          <w:tcPr>
            <w:tcW w:w="2551" w:type="dxa"/>
          </w:tcPr>
          <w:p w14:paraId="1AFF866E" w14:textId="317BB772" w:rsidR="00F26A4D" w:rsidRPr="00114480" w:rsidRDefault="00971C07" w:rsidP="00AC3944">
            <w:r w:rsidRPr="00114480">
              <w:t>4.9</w:t>
            </w:r>
          </w:p>
        </w:tc>
      </w:tr>
      <w:tr w:rsidR="00F26A4D" w:rsidRPr="00114480" w14:paraId="3A65A8F5" w14:textId="77777777" w:rsidTr="00F26A4D">
        <w:trPr>
          <w:trHeight w:val="337"/>
        </w:trPr>
        <w:tc>
          <w:tcPr>
            <w:tcW w:w="1413" w:type="dxa"/>
          </w:tcPr>
          <w:p w14:paraId="3D93FF92" w14:textId="4C864EA8" w:rsidR="00F26A4D" w:rsidRPr="00114480" w:rsidRDefault="00AA74D5" w:rsidP="00AC3944">
            <w:pPr>
              <w:rPr>
                <w:b/>
                <w:bCs/>
              </w:rPr>
            </w:pPr>
            <w:r w:rsidRPr="00114480">
              <w:rPr>
                <w:b/>
                <w:bCs/>
              </w:rPr>
              <w:t>5-9</w:t>
            </w:r>
          </w:p>
        </w:tc>
        <w:tc>
          <w:tcPr>
            <w:tcW w:w="2693" w:type="dxa"/>
          </w:tcPr>
          <w:p w14:paraId="71C04C31" w14:textId="0D13A22E" w:rsidR="00F26A4D" w:rsidRPr="00114480" w:rsidRDefault="00753625" w:rsidP="00AC3944">
            <w:r w:rsidRPr="00114480">
              <w:t>2.4</w:t>
            </w:r>
          </w:p>
        </w:tc>
        <w:tc>
          <w:tcPr>
            <w:tcW w:w="2977" w:type="dxa"/>
          </w:tcPr>
          <w:p w14:paraId="7937F0EE" w14:textId="152699D1" w:rsidR="00F26A4D" w:rsidRPr="00114480" w:rsidDel="00135166" w:rsidRDefault="000523D4" w:rsidP="00AC3944">
            <w:r w:rsidRPr="00114480">
              <w:t>4.3</w:t>
            </w:r>
          </w:p>
        </w:tc>
        <w:tc>
          <w:tcPr>
            <w:tcW w:w="2551" w:type="dxa"/>
          </w:tcPr>
          <w:p w14:paraId="7222C17C" w14:textId="64C1F394" w:rsidR="00F26A4D" w:rsidRPr="00114480" w:rsidRDefault="00971C07" w:rsidP="00AC3944">
            <w:r w:rsidRPr="00114480">
              <w:t>3.8</w:t>
            </w:r>
          </w:p>
        </w:tc>
      </w:tr>
      <w:tr w:rsidR="00F26A4D" w:rsidRPr="00114480" w14:paraId="462BAA21" w14:textId="77777777" w:rsidTr="00F26A4D">
        <w:trPr>
          <w:trHeight w:val="337"/>
        </w:trPr>
        <w:tc>
          <w:tcPr>
            <w:tcW w:w="1413" w:type="dxa"/>
          </w:tcPr>
          <w:p w14:paraId="636DB244" w14:textId="23529ABE" w:rsidR="00F26A4D" w:rsidRPr="00114480" w:rsidRDefault="00EA6D18" w:rsidP="00AC3944">
            <w:pPr>
              <w:rPr>
                <w:b/>
                <w:bCs/>
              </w:rPr>
            </w:pPr>
            <w:r w:rsidRPr="00114480">
              <w:rPr>
                <w:b/>
                <w:bCs/>
              </w:rPr>
              <w:lastRenderedPageBreak/>
              <w:t>10-14</w:t>
            </w:r>
          </w:p>
        </w:tc>
        <w:tc>
          <w:tcPr>
            <w:tcW w:w="2693" w:type="dxa"/>
          </w:tcPr>
          <w:p w14:paraId="025CD55D" w14:textId="7A2B5AF9" w:rsidR="00F26A4D" w:rsidRPr="00114480" w:rsidRDefault="00753625" w:rsidP="00AC3944">
            <w:r w:rsidRPr="00114480">
              <w:t>1.7</w:t>
            </w:r>
          </w:p>
        </w:tc>
        <w:tc>
          <w:tcPr>
            <w:tcW w:w="2977" w:type="dxa"/>
          </w:tcPr>
          <w:p w14:paraId="3E721186" w14:textId="7DFD11C1" w:rsidR="00F26A4D" w:rsidRPr="00114480" w:rsidDel="00135166" w:rsidRDefault="00076510" w:rsidP="00AC3944">
            <w:r w:rsidRPr="00114480">
              <w:t>3.0</w:t>
            </w:r>
          </w:p>
        </w:tc>
        <w:tc>
          <w:tcPr>
            <w:tcW w:w="2551" w:type="dxa"/>
          </w:tcPr>
          <w:p w14:paraId="39171920" w14:textId="2E031D7C" w:rsidR="00F26A4D" w:rsidRPr="00114480" w:rsidRDefault="00971C07" w:rsidP="00AC3944">
            <w:r w:rsidRPr="00114480">
              <w:t>3.0</w:t>
            </w:r>
          </w:p>
        </w:tc>
      </w:tr>
      <w:tr w:rsidR="00F26A4D" w:rsidRPr="00114480" w14:paraId="623C3F08" w14:textId="77777777" w:rsidTr="00F26A4D">
        <w:trPr>
          <w:trHeight w:val="337"/>
        </w:trPr>
        <w:tc>
          <w:tcPr>
            <w:tcW w:w="1413" w:type="dxa"/>
          </w:tcPr>
          <w:p w14:paraId="4A804148" w14:textId="78D613E7" w:rsidR="00F26A4D" w:rsidRPr="00114480" w:rsidRDefault="00EA6D18" w:rsidP="00AC3944">
            <w:pPr>
              <w:rPr>
                <w:b/>
                <w:bCs/>
              </w:rPr>
            </w:pPr>
            <w:r w:rsidRPr="00114480">
              <w:rPr>
                <w:b/>
                <w:bCs/>
              </w:rPr>
              <w:t>15-19</w:t>
            </w:r>
          </w:p>
        </w:tc>
        <w:tc>
          <w:tcPr>
            <w:tcW w:w="2693" w:type="dxa"/>
          </w:tcPr>
          <w:p w14:paraId="3555378E" w14:textId="40A1BCF0" w:rsidR="00F26A4D" w:rsidRPr="00114480" w:rsidRDefault="00753625" w:rsidP="00AC3944">
            <w:r w:rsidRPr="00114480">
              <w:t>2.3</w:t>
            </w:r>
          </w:p>
        </w:tc>
        <w:tc>
          <w:tcPr>
            <w:tcW w:w="2977" w:type="dxa"/>
          </w:tcPr>
          <w:p w14:paraId="2141189B" w14:textId="2D6EC9BE" w:rsidR="00F26A4D" w:rsidRPr="00114480" w:rsidDel="00135166" w:rsidRDefault="00076510" w:rsidP="00AC3944">
            <w:r w:rsidRPr="00114480">
              <w:t>3.0</w:t>
            </w:r>
          </w:p>
        </w:tc>
        <w:tc>
          <w:tcPr>
            <w:tcW w:w="2551" w:type="dxa"/>
          </w:tcPr>
          <w:p w14:paraId="5959B9DD" w14:textId="6BAEA106" w:rsidR="00F26A4D" w:rsidRPr="00114480" w:rsidRDefault="00971C07" w:rsidP="00AC3944">
            <w:r w:rsidRPr="00114480">
              <w:t>2.9</w:t>
            </w:r>
          </w:p>
        </w:tc>
      </w:tr>
      <w:tr w:rsidR="00EA6D18" w:rsidRPr="00114480" w14:paraId="14882F1E" w14:textId="77777777" w:rsidTr="00F26A4D">
        <w:trPr>
          <w:trHeight w:val="337"/>
        </w:trPr>
        <w:tc>
          <w:tcPr>
            <w:tcW w:w="1413" w:type="dxa"/>
          </w:tcPr>
          <w:p w14:paraId="34645509" w14:textId="015BD015" w:rsidR="00EA6D18" w:rsidRPr="00114480" w:rsidRDefault="00EA6D18" w:rsidP="00EA6D18">
            <w:pPr>
              <w:rPr>
                <w:b/>
                <w:bCs/>
              </w:rPr>
            </w:pPr>
            <w:r w:rsidRPr="00114480">
              <w:rPr>
                <w:b/>
                <w:bCs/>
              </w:rPr>
              <w:t>20-24</w:t>
            </w:r>
          </w:p>
        </w:tc>
        <w:tc>
          <w:tcPr>
            <w:tcW w:w="2693" w:type="dxa"/>
          </w:tcPr>
          <w:p w14:paraId="081F0DD1" w14:textId="3A4A5879" w:rsidR="00EA6D18" w:rsidRPr="00114480" w:rsidRDefault="00EA6D18" w:rsidP="00EA6D18">
            <w:r w:rsidRPr="00114480">
              <w:t>8.3</w:t>
            </w:r>
          </w:p>
        </w:tc>
        <w:tc>
          <w:tcPr>
            <w:tcW w:w="2977" w:type="dxa"/>
          </w:tcPr>
          <w:p w14:paraId="2A61D2B5" w14:textId="76D0368C" w:rsidR="00EA6D18" w:rsidRPr="00114480" w:rsidDel="00135166" w:rsidRDefault="00EA6D18" w:rsidP="00EA6D18">
            <w:r w:rsidRPr="00114480">
              <w:t>7.8</w:t>
            </w:r>
          </w:p>
        </w:tc>
        <w:tc>
          <w:tcPr>
            <w:tcW w:w="2551" w:type="dxa"/>
          </w:tcPr>
          <w:p w14:paraId="05DD440C" w14:textId="5AEF39CF" w:rsidR="00EA6D18" w:rsidRPr="00114480" w:rsidRDefault="00EA6D18" w:rsidP="00EA6D18">
            <w:r w:rsidRPr="00114480">
              <w:t>6.5</w:t>
            </w:r>
          </w:p>
        </w:tc>
      </w:tr>
      <w:tr w:rsidR="00EA6D18" w:rsidRPr="00114480" w14:paraId="6481BE28" w14:textId="77777777" w:rsidTr="00F26A4D">
        <w:trPr>
          <w:trHeight w:val="337"/>
        </w:trPr>
        <w:tc>
          <w:tcPr>
            <w:tcW w:w="1413" w:type="dxa"/>
          </w:tcPr>
          <w:p w14:paraId="0A59AEE8" w14:textId="2689A054" w:rsidR="00EA6D18" w:rsidRPr="00114480" w:rsidRDefault="00EA6D18" w:rsidP="00EA6D18">
            <w:pPr>
              <w:rPr>
                <w:b/>
                <w:bCs/>
              </w:rPr>
            </w:pPr>
            <w:r w:rsidRPr="00114480">
              <w:rPr>
                <w:b/>
                <w:bCs/>
              </w:rPr>
              <w:t>25-29</w:t>
            </w:r>
          </w:p>
        </w:tc>
        <w:tc>
          <w:tcPr>
            <w:tcW w:w="2693" w:type="dxa"/>
          </w:tcPr>
          <w:p w14:paraId="2D97ACEF" w14:textId="08D88019" w:rsidR="00EA6D18" w:rsidRPr="00114480" w:rsidRDefault="00EA6D18" w:rsidP="00EA6D18">
            <w:r w:rsidRPr="00114480">
              <w:t>16.7</w:t>
            </w:r>
          </w:p>
        </w:tc>
        <w:tc>
          <w:tcPr>
            <w:tcW w:w="2977" w:type="dxa"/>
          </w:tcPr>
          <w:p w14:paraId="2ED21E93" w14:textId="2CC989C7" w:rsidR="00EA6D18" w:rsidRPr="00114480" w:rsidDel="00135166" w:rsidRDefault="00EA6D18" w:rsidP="00EA6D18">
            <w:r w:rsidRPr="00114480">
              <w:t>16.2</w:t>
            </w:r>
          </w:p>
        </w:tc>
        <w:tc>
          <w:tcPr>
            <w:tcW w:w="2551" w:type="dxa"/>
          </w:tcPr>
          <w:p w14:paraId="4DEBA765" w14:textId="2BA6510D" w:rsidR="00EA6D18" w:rsidRPr="00114480" w:rsidRDefault="00EA6D18" w:rsidP="00EA6D18">
            <w:r w:rsidRPr="00114480">
              <w:t>12.6</w:t>
            </w:r>
          </w:p>
        </w:tc>
      </w:tr>
      <w:tr w:rsidR="00EA6D18" w:rsidRPr="00114480" w14:paraId="31ACD0E6" w14:textId="77777777" w:rsidTr="00F26A4D">
        <w:trPr>
          <w:trHeight w:val="337"/>
        </w:trPr>
        <w:tc>
          <w:tcPr>
            <w:tcW w:w="1413" w:type="dxa"/>
          </w:tcPr>
          <w:p w14:paraId="6F7EDBBA" w14:textId="26802961" w:rsidR="00EA6D18" w:rsidRPr="00114480" w:rsidRDefault="00EA6D18" w:rsidP="00EA6D18">
            <w:pPr>
              <w:rPr>
                <w:b/>
                <w:bCs/>
              </w:rPr>
            </w:pPr>
            <w:r w:rsidRPr="00114480">
              <w:rPr>
                <w:b/>
                <w:bCs/>
              </w:rPr>
              <w:t>30-34</w:t>
            </w:r>
          </w:p>
        </w:tc>
        <w:tc>
          <w:tcPr>
            <w:tcW w:w="2693" w:type="dxa"/>
          </w:tcPr>
          <w:p w14:paraId="70C0730A" w14:textId="1DC036EC" w:rsidR="00EA6D18" w:rsidRPr="00114480" w:rsidRDefault="00EA6D18" w:rsidP="00EA6D18">
            <w:r w:rsidRPr="00114480">
              <w:t>16.2</w:t>
            </w:r>
          </w:p>
        </w:tc>
        <w:tc>
          <w:tcPr>
            <w:tcW w:w="2977" w:type="dxa"/>
          </w:tcPr>
          <w:p w14:paraId="220A4C3B" w14:textId="4AB766F1" w:rsidR="00EA6D18" w:rsidRPr="00114480" w:rsidDel="00135166" w:rsidRDefault="00EA6D18" w:rsidP="00EA6D18">
            <w:r w:rsidRPr="00114480">
              <w:t>14.5</w:t>
            </w:r>
          </w:p>
        </w:tc>
        <w:tc>
          <w:tcPr>
            <w:tcW w:w="2551" w:type="dxa"/>
          </w:tcPr>
          <w:p w14:paraId="001B482F" w14:textId="2CF32F9E" w:rsidR="00EA6D18" w:rsidRPr="00114480" w:rsidRDefault="00EA6D18" w:rsidP="00EA6D18">
            <w:r w:rsidRPr="00114480">
              <w:t>13.4</w:t>
            </w:r>
          </w:p>
        </w:tc>
      </w:tr>
      <w:tr w:rsidR="00EA6D18" w:rsidRPr="00114480" w14:paraId="1FDD7B5E" w14:textId="77777777" w:rsidTr="00F26A4D">
        <w:trPr>
          <w:trHeight w:val="337"/>
        </w:trPr>
        <w:tc>
          <w:tcPr>
            <w:tcW w:w="1413" w:type="dxa"/>
          </w:tcPr>
          <w:p w14:paraId="125D9083" w14:textId="08768590" w:rsidR="00EA6D18" w:rsidRPr="00114480" w:rsidRDefault="00EA6D18" w:rsidP="00EA6D18">
            <w:pPr>
              <w:rPr>
                <w:b/>
                <w:bCs/>
              </w:rPr>
            </w:pPr>
            <w:r w:rsidRPr="00114480">
              <w:rPr>
                <w:b/>
                <w:bCs/>
              </w:rPr>
              <w:t>35-39</w:t>
            </w:r>
          </w:p>
        </w:tc>
        <w:tc>
          <w:tcPr>
            <w:tcW w:w="2693" w:type="dxa"/>
          </w:tcPr>
          <w:p w14:paraId="2A7DB63A" w14:textId="45EE8B87" w:rsidR="00EA6D18" w:rsidRPr="00114480" w:rsidRDefault="00EA6D18" w:rsidP="00EA6D18">
            <w:r w:rsidRPr="00114480">
              <w:t>10.2</w:t>
            </w:r>
          </w:p>
        </w:tc>
        <w:tc>
          <w:tcPr>
            <w:tcW w:w="2977" w:type="dxa"/>
          </w:tcPr>
          <w:p w14:paraId="33C4913C" w14:textId="78F5089C" w:rsidR="00EA6D18" w:rsidRPr="00114480" w:rsidDel="00135166" w:rsidRDefault="00EA6D18" w:rsidP="00EA6D18">
            <w:r w:rsidRPr="00114480">
              <w:t>10.3</w:t>
            </w:r>
          </w:p>
        </w:tc>
        <w:tc>
          <w:tcPr>
            <w:tcW w:w="2551" w:type="dxa"/>
          </w:tcPr>
          <w:p w14:paraId="17046D30" w14:textId="16FE6ED5" w:rsidR="00EA6D18" w:rsidRPr="00114480" w:rsidRDefault="00EA6D18" w:rsidP="00EA6D18">
            <w:r w:rsidRPr="00114480">
              <w:t>9.9</w:t>
            </w:r>
          </w:p>
        </w:tc>
      </w:tr>
      <w:tr w:rsidR="00EA6D18" w:rsidRPr="00114480" w14:paraId="01017939" w14:textId="77777777" w:rsidTr="00F26A4D">
        <w:trPr>
          <w:trHeight w:val="337"/>
        </w:trPr>
        <w:tc>
          <w:tcPr>
            <w:tcW w:w="1413" w:type="dxa"/>
          </w:tcPr>
          <w:p w14:paraId="25CEA305" w14:textId="39EE93A8" w:rsidR="00EA6D18" w:rsidRPr="00114480" w:rsidRDefault="00EA6D18" w:rsidP="00EA6D18">
            <w:pPr>
              <w:rPr>
                <w:b/>
                <w:bCs/>
              </w:rPr>
            </w:pPr>
            <w:r w:rsidRPr="00114480">
              <w:rPr>
                <w:b/>
                <w:bCs/>
              </w:rPr>
              <w:t>40-44</w:t>
            </w:r>
          </w:p>
        </w:tc>
        <w:tc>
          <w:tcPr>
            <w:tcW w:w="2693" w:type="dxa"/>
          </w:tcPr>
          <w:p w14:paraId="0350AE6B" w14:textId="0F148DE3" w:rsidR="00EA6D18" w:rsidRPr="00114480" w:rsidRDefault="00EA6D18" w:rsidP="00EA6D18">
            <w:r w:rsidRPr="00114480">
              <w:t>7.</w:t>
            </w:r>
            <w:r w:rsidR="00631561" w:rsidRPr="00114480">
              <w:t>4</w:t>
            </w:r>
          </w:p>
        </w:tc>
        <w:tc>
          <w:tcPr>
            <w:tcW w:w="2977" w:type="dxa"/>
          </w:tcPr>
          <w:p w14:paraId="493FE9CE" w14:textId="680B7D92" w:rsidR="00EA6D18" w:rsidRPr="00114480" w:rsidDel="00135166" w:rsidRDefault="00EA6D18" w:rsidP="00EA6D18">
            <w:r w:rsidRPr="00114480">
              <w:t>7.9</w:t>
            </w:r>
          </w:p>
        </w:tc>
        <w:tc>
          <w:tcPr>
            <w:tcW w:w="2551" w:type="dxa"/>
          </w:tcPr>
          <w:p w14:paraId="33F960C0" w14:textId="1BDD38A3" w:rsidR="00EA6D18" w:rsidRPr="00114480" w:rsidRDefault="00EA6D18" w:rsidP="00EA6D18">
            <w:r w:rsidRPr="00114480">
              <w:t>8.1</w:t>
            </w:r>
          </w:p>
        </w:tc>
      </w:tr>
      <w:tr w:rsidR="00EA6D18" w:rsidRPr="00114480" w14:paraId="4CF74E3A" w14:textId="77777777" w:rsidTr="00F26A4D">
        <w:trPr>
          <w:trHeight w:val="337"/>
        </w:trPr>
        <w:tc>
          <w:tcPr>
            <w:tcW w:w="1413" w:type="dxa"/>
          </w:tcPr>
          <w:p w14:paraId="30382218" w14:textId="36F02D8C" w:rsidR="00EA6D18" w:rsidRPr="00114480" w:rsidRDefault="00EA6D18" w:rsidP="00EA6D18">
            <w:pPr>
              <w:rPr>
                <w:b/>
                <w:bCs/>
              </w:rPr>
            </w:pPr>
            <w:r w:rsidRPr="00114480">
              <w:rPr>
                <w:b/>
                <w:bCs/>
              </w:rPr>
              <w:t>45-49</w:t>
            </w:r>
          </w:p>
        </w:tc>
        <w:tc>
          <w:tcPr>
            <w:tcW w:w="2693" w:type="dxa"/>
          </w:tcPr>
          <w:p w14:paraId="7480D0FA" w14:textId="2577BB5C" w:rsidR="00EA6D18" w:rsidRPr="00114480" w:rsidRDefault="00753625" w:rsidP="00EA6D18">
            <w:r w:rsidRPr="00114480">
              <w:t>6.5</w:t>
            </w:r>
          </w:p>
        </w:tc>
        <w:tc>
          <w:tcPr>
            <w:tcW w:w="2977" w:type="dxa"/>
          </w:tcPr>
          <w:p w14:paraId="0CDDF3FF" w14:textId="3DF0692D" w:rsidR="00EA6D18" w:rsidRPr="00114480" w:rsidRDefault="00076510" w:rsidP="00EA6D18">
            <w:r w:rsidRPr="00114480">
              <w:t>6.4</w:t>
            </w:r>
          </w:p>
        </w:tc>
        <w:tc>
          <w:tcPr>
            <w:tcW w:w="2551" w:type="dxa"/>
          </w:tcPr>
          <w:p w14:paraId="39E623C7" w14:textId="55A70C29" w:rsidR="00EA6D18" w:rsidRPr="00114480" w:rsidRDefault="00BA5A5A" w:rsidP="00EA6D18">
            <w:r w:rsidRPr="00114480">
              <w:t>7.3</w:t>
            </w:r>
          </w:p>
        </w:tc>
      </w:tr>
      <w:tr w:rsidR="00EA6D18" w:rsidRPr="00114480" w14:paraId="66D8C895" w14:textId="77777777" w:rsidTr="00F26A4D">
        <w:trPr>
          <w:trHeight w:val="337"/>
        </w:trPr>
        <w:tc>
          <w:tcPr>
            <w:tcW w:w="1413" w:type="dxa"/>
          </w:tcPr>
          <w:p w14:paraId="4680E51B" w14:textId="6836C6CD" w:rsidR="00EA6D18" w:rsidRPr="00114480" w:rsidRDefault="006B4788" w:rsidP="00EA6D18">
            <w:pPr>
              <w:rPr>
                <w:b/>
                <w:bCs/>
              </w:rPr>
            </w:pPr>
            <w:r w:rsidRPr="00114480">
              <w:rPr>
                <w:b/>
                <w:bCs/>
              </w:rPr>
              <w:t>50-54</w:t>
            </w:r>
          </w:p>
        </w:tc>
        <w:tc>
          <w:tcPr>
            <w:tcW w:w="2693" w:type="dxa"/>
          </w:tcPr>
          <w:p w14:paraId="59E21513" w14:textId="48E51280" w:rsidR="00EA6D18" w:rsidRPr="00114480" w:rsidRDefault="00753625" w:rsidP="00EA6D18">
            <w:r w:rsidRPr="00114480">
              <w:t>6.1</w:t>
            </w:r>
          </w:p>
        </w:tc>
        <w:tc>
          <w:tcPr>
            <w:tcW w:w="2977" w:type="dxa"/>
          </w:tcPr>
          <w:p w14:paraId="514F52B1" w14:textId="2DD01C80" w:rsidR="00EA6D18" w:rsidRPr="00114480" w:rsidRDefault="00076510" w:rsidP="00EA6D18">
            <w:r w:rsidRPr="00114480">
              <w:t>5.0</w:t>
            </w:r>
          </w:p>
        </w:tc>
        <w:tc>
          <w:tcPr>
            <w:tcW w:w="2551" w:type="dxa"/>
          </w:tcPr>
          <w:p w14:paraId="6B243381" w14:textId="6B7E5D70" w:rsidR="00EA6D18" w:rsidRPr="00114480" w:rsidRDefault="00BA5A5A" w:rsidP="00EA6D18">
            <w:r w:rsidRPr="00114480">
              <w:t>6.1</w:t>
            </w:r>
          </w:p>
        </w:tc>
      </w:tr>
      <w:tr w:rsidR="00EA6D18" w:rsidRPr="00114480" w14:paraId="390F1070" w14:textId="77777777" w:rsidTr="00F26A4D">
        <w:trPr>
          <w:trHeight w:val="325"/>
        </w:trPr>
        <w:tc>
          <w:tcPr>
            <w:tcW w:w="1413" w:type="dxa"/>
          </w:tcPr>
          <w:p w14:paraId="2593EB8D" w14:textId="4BF02591" w:rsidR="00EA6D18" w:rsidRPr="00114480" w:rsidRDefault="006B4788" w:rsidP="00EA6D18">
            <w:pPr>
              <w:rPr>
                <w:b/>
                <w:bCs/>
              </w:rPr>
            </w:pPr>
            <w:r w:rsidRPr="00114480">
              <w:rPr>
                <w:b/>
                <w:bCs/>
              </w:rPr>
              <w:t>55-59</w:t>
            </w:r>
          </w:p>
        </w:tc>
        <w:tc>
          <w:tcPr>
            <w:tcW w:w="2693" w:type="dxa"/>
          </w:tcPr>
          <w:p w14:paraId="36C03785" w14:textId="40EB602D" w:rsidR="00EA6D18" w:rsidRPr="00114480" w:rsidRDefault="00753625" w:rsidP="00EA6D18">
            <w:r w:rsidRPr="00114480">
              <w:t>5.3</w:t>
            </w:r>
          </w:p>
        </w:tc>
        <w:tc>
          <w:tcPr>
            <w:tcW w:w="2977" w:type="dxa"/>
          </w:tcPr>
          <w:p w14:paraId="071EC51B" w14:textId="4CDCABD2" w:rsidR="00EA6D18" w:rsidRPr="00114480" w:rsidRDefault="00076510" w:rsidP="00EA6D18">
            <w:r w:rsidRPr="00114480">
              <w:t>4.2</w:t>
            </w:r>
          </w:p>
        </w:tc>
        <w:tc>
          <w:tcPr>
            <w:tcW w:w="2551" w:type="dxa"/>
          </w:tcPr>
          <w:p w14:paraId="427C63D7" w14:textId="24374A7A" w:rsidR="00EA6D18" w:rsidRPr="00114480" w:rsidRDefault="00BA5A5A" w:rsidP="00EA6D18">
            <w:r w:rsidRPr="00114480">
              <w:t>5.6</w:t>
            </w:r>
          </w:p>
        </w:tc>
      </w:tr>
      <w:tr w:rsidR="00EA6D18" w:rsidRPr="00114480" w14:paraId="094717B1" w14:textId="77777777" w:rsidTr="00F26A4D">
        <w:trPr>
          <w:trHeight w:val="337"/>
        </w:trPr>
        <w:tc>
          <w:tcPr>
            <w:tcW w:w="1413" w:type="dxa"/>
          </w:tcPr>
          <w:p w14:paraId="11F670A8" w14:textId="06DAA2AD" w:rsidR="00EA6D18" w:rsidRPr="00114480" w:rsidRDefault="006B4788" w:rsidP="00EA6D18">
            <w:pPr>
              <w:rPr>
                <w:b/>
                <w:bCs/>
              </w:rPr>
            </w:pPr>
            <w:r w:rsidRPr="00114480">
              <w:rPr>
                <w:b/>
                <w:bCs/>
              </w:rPr>
              <w:t>60-64</w:t>
            </w:r>
          </w:p>
        </w:tc>
        <w:tc>
          <w:tcPr>
            <w:tcW w:w="2693" w:type="dxa"/>
          </w:tcPr>
          <w:p w14:paraId="364C99F3" w14:textId="1C15F3A4" w:rsidR="00EA6D18" w:rsidRPr="00114480" w:rsidRDefault="00753625" w:rsidP="00EA6D18">
            <w:r w:rsidRPr="00114480">
              <w:t>4.1</w:t>
            </w:r>
          </w:p>
        </w:tc>
        <w:tc>
          <w:tcPr>
            <w:tcW w:w="2977" w:type="dxa"/>
          </w:tcPr>
          <w:p w14:paraId="33BACC9B" w14:textId="205A61F4" w:rsidR="00EA6D18" w:rsidRPr="00114480" w:rsidRDefault="00076510" w:rsidP="00EA6D18">
            <w:r w:rsidRPr="00114480">
              <w:t>3.5</w:t>
            </w:r>
          </w:p>
        </w:tc>
        <w:tc>
          <w:tcPr>
            <w:tcW w:w="2551" w:type="dxa"/>
          </w:tcPr>
          <w:p w14:paraId="20481B2C" w14:textId="783FF5C1" w:rsidR="00EA6D18" w:rsidRPr="00114480" w:rsidRDefault="00BA5A5A" w:rsidP="00EA6D18">
            <w:r w:rsidRPr="00114480">
              <w:t>4.5</w:t>
            </w:r>
          </w:p>
        </w:tc>
      </w:tr>
      <w:tr w:rsidR="00EA6D18" w:rsidRPr="00114480" w14:paraId="3D488E5B" w14:textId="77777777" w:rsidTr="00604499">
        <w:trPr>
          <w:trHeight w:val="337"/>
        </w:trPr>
        <w:tc>
          <w:tcPr>
            <w:tcW w:w="1413" w:type="dxa"/>
          </w:tcPr>
          <w:p w14:paraId="0EEEF136" w14:textId="2D5CD9CD" w:rsidR="00EA6D18" w:rsidRPr="00114480" w:rsidRDefault="006B4788" w:rsidP="00EA6D18">
            <w:pPr>
              <w:rPr>
                <w:b/>
                <w:bCs/>
              </w:rPr>
            </w:pPr>
            <w:r w:rsidRPr="00114480">
              <w:rPr>
                <w:b/>
                <w:bCs/>
              </w:rPr>
              <w:t>65-69</w:t>
            </w:r>
          </w:p>
        </w:tc>
        <w:tc>
          <w:tcPr>
            <w:tcW w:w="2693" w:type="dxa"/>
          </w:tcPr>
          <w:p w14:paraId="7FA85BE9" w14:textId="3F97EF4F" w:rsidR="00EA6D18" w:rsidRPr="00114480" w:rsidRDefault="00420EB4" w:rsidP="00EA6D18">
            <w:r w:rsidRPr="00114480">
              <w:t>3.4</w:t>
            </w:r>
          </w:p>
        </w:tc>
        <w:tc>
          <w:tcPr>
            <w:tcW w:w="2977" w:type="dxa"/>
          </w:tcPr>
          <w:p w14:paraId="78DAFBCB" w14:textId="2944A02C" w:rsidR="00EA6D18" w:rsidRPr="00114480" w:rsidDel="00135166" w:rsidRDefault="00076510" w:rsidP="00EA6D18">
            <w:r w:rsidRPr="00114480">
              <w:t>2.9</w:t>
            </w:r>
          </w:p>
        </w:tc>
        <w:tc>
          <w:tcPr>
            <w:tcW w:w="2551" w:type="dxa"/>
          </w:tcPr>
          <w:p w14:paraId="03FA8838" w14:textId="3A5A86A3" w:rsidR="00EA6D18" w:rsidRPr="00114480" w:rsidRDefault="00BA5A5A" w:rsidP="00EA6D18">
            <w:r w:rsidRPr="00114480">
              <w:t>4.1</w:t>
            </w:r>
          </w:p>
        </w:tc>
      </w:tr>
      <w:tr w:rsidR="006B4788" w:rsidRPr="00114480" w14:paraId="0C02BD82" w14:textId="77777777" w:rsidTr="00604499">
        <w:trPr>
          <w:trHeight w:val="337"/>
        </w:trPr>
        <w:tc>
          <w:tcPr>
            <w:tcW w:w="1413" w:type="dxa"/>
          </w:tcPr>
          <w:p w14:paraId="74A5229C" w14:textId="027B6B09" w:rsidR="006B4788" w:rsidRPr="00114480" w:rsidRDefault="000523D4" w:rsidP="00EA6D18">
            <w:pPr>
              <w:rPr>
                <w:b/>
                <w:bCs/>
              </w:rPr>
            </w:pPr>
            <w:r w:rsidRPr="00114480">
              <w:rPr>
                <w:b/>
                <w:bCs/>
              </w:rPr>
              <w:t>70-74</w:t>
            </w:r>
          </w:p>
        </w:tc>
        <w:tc>
          <w:tcPr>
            <w:tcW w:w="2693" w:type="dxa"/>
          </w:tcPr>
          <w:p w14:paraId="7E2DA9C9" w14:textId="505DC659" w:rsidR="006B4788" w:rsidRPr="00114480" w:rsidRDefault="00420EB4" w:rsidP="00EA6D18">
            <w:r w:rsidRPr="00114480">
              <w:t>2.2</w:t>
            </w:r>
          </w:p>
        </w:tc>
        <w:tc>
          <w:tcPr>
            <w:tcW w:w="2977" w:type="dxa"/>
          </w:tcPr>
          <w:p w14:paraId="38D7929C" w14:textId="734BE52A" w:rsidR="006B4788" w:rsidRPr="00114480" w:rsidDel="00135166" w:rsidRDefault="00076510" w:rsidP="00EA6D18">
            <w:r w:rsidRPr="00114480">
              <w:t>1.9</w:t>
            </w:r>
          </w:p>
        </w:tc>
        <w:tc>
          <w:tcPr>
            <w:tcW w:w="2551" w:type="dxa"/>
          </w:tcPr>
          <w:p w14:paraId="412037A0" w14:textId="74B527F5" w:rsidR="006B4788" w:rsidRPr="00114480" w:rsidRDefault="00BA5A5A" w:rsidP="00EA6D18">
            <w:r w:rsidRPr="00114480">
              <w:t>2.8</w:t>
            </w:r>
          </w:p>
        </w:tc>
      </w:tr>
      <w:tr w:rsidR="006B4788" w:rsidRPr="00114480" w14:paraId="3D747F1F" w14:textId="77777777" w:rsidTr="00604499">
        <w:trPr>
          <w:trHeight w:val="337"/>
        </w:trPr>
        <w:tc>
          <w:tcPr>
            <w:tcW w:w="1413" w:type="dxa"/>
          </w:tcPr>
          <w:p w14:paraId="09C20EA0" w14:textId="5C1F0547" w:rsidR="006B4788" w:rsidRPr="00114480" w:rsidRDefault="000523D4" w:rsidP="00EA6D18">
            <w:pPr>
              <w:rPr>
                <w:b/>
                <w:bCs/>
              </w:rPr>
            </w:pPr>
            <w:r w:rsidRPr="00114480">
              <w:rPr>
                <w:b/>
                <w:bCs/>
              </w:rPr>
              <w:t>75-79</w:t>
            </w:r>
          </w:p>
        </w:tc>
        <w:tc>
          <w:tcPr>
            <w:tcW w:w="2693" w:type="dxa"/>
          </w:tcPr>
          <w:p w14:paraId="74B7CA1E" w14:textId="223EFBAB" w:rsidR="006B4788" w:rsidRPr="00114480" w:rsidRDefault="00420EB4" w:rsidP="00EA6D18">
            <w:r w:rsidRPr="00114480">
              <w:t>1.4</w:t>
            </w:r>
          </w:p>
        </w:tc>
        <w:tc>
          <w:tcPr>
            <w:tcW w:w="2977" w:type="dxa"/>
          </w:tcPr>
          <w:p w14:paraId="49D1D15E" w14:textId="467AA397" w:rsidR="006B4788" w:rsidRPr="00114480" w:rsidDel="00135166" w:rsidRDefault="00076510" w:rsidP="00EA6D18">
            <w:r w:rsidRPr="00114480">
              <w:t>1.3</w:t>
            </w:r>
          </w:p>
        </w:tc>
        <w:tc>
          <w:tcPr>
            <w:tcW w:w="2551" w:type="dxa"/>
          </w:tcPr>
          <w:p w14:paraId="1159CF5B" w14:textId="424F3DA5" w:rsidR="006B4788" w:rsidRPr="00114480" w:rsidRDefault="00BA5A5A" w:rsidP="00EA6D18">
            <w:r w:rsidRPr="00114480">
              <w:t>1.9</w:t>
            </w:r>
          </w:p>
        </w:tc>
      </w:tr>
      <w:tr w:rsidR="006B4788" w:rsidRPr="00114480" w14:paraId="79F9CE7C" w14:textId="77777777" w:rsidTr="00604499">
        <w:trPr>
          <w:trHeight w:val="337"/>
        </w:trPr>
        <w:tc>
          <w:tcPr>
            <w:tcW w:w="1413" w:type="dxa"/>
          </w:tcPr>
          <w:p w14:paraId="4BD790D7" w14:textId="32AE3191" w:rsidR="006B4788" w:rsidRPr="00114480" w:rsidRDefault="000523D4" w:rsidP="00EA6D18">
            <w:pPr>
              <w:rPr>
                <w:b/>
                <w:bCs/>
              </w:rPr>
            </w:pPr>
            <w:r w:rsidRPr="00114480">
              <w:rPr>
                <w:b/>
                <w:bCs/>
              </w:rPr>
              <w:t>80-84</w:t>
            </w:r>
          </w:p>
        </w:tc>
        <w:tc>
          <w:tcPr>
            <w:tcW w:w="2693" w:type="dxa"/>
          </w:tcPr>
          <w:p w14:paraId="27DC7128" w14:textId="7C8AAA24" w:rsidR="006B4788" w:rsidRPr="00114480" w:rsidRDefault="00420EB4" w:rsidP="00EA6D18">
            <w:r w:rsidRPr="00114480">
              <w:t>1.0</w:t>
            </w:r>
          </w:p>
        </w:tc>
        <w:tc>
          <w:tcPr>
            <w:tcW w:w="2977" w:type="dxa"/>
          </w:tcPr>
          <w:p w14:paraId="4EEDD855" w14:textId="7976F6F9" w:rsidR="006B4788" w:rsidRPr="00114480" w:rsidDel="00135166" w:rsidRDefault="00076510" w:rsidP="00EA6D18">
            <w:r w:rsidRPr="00114480">
              <w:t>1.1</w:t>
            </w:r>
          </w:p>
        </w:tc>
        <w:tc>
          <w:tcPr>
            <w:tcW w:w="2551" w:type="dxa"/>
          </w:tcPr>
          <w:p w14:paraId="159115B0" w14:textId="73B266FC" w:rsidR="006B4788" w:rsidRPr="00114480" w:rsidRDefault="00BA5A5A" w:rsidP="00EA6D18">
            <w:r w:rsidRPr="00114480">
              <w:t>1.3</w:t>
            </w:r>
          </w:p>
        </w:tc>
      </w:tr>
      <w:tr w:rsidR="000523D4" w:rsidRPr="00114480" w14:paraId="62A41509" w14:textId="77777777" w:rsidTr="00604499">
        <w:trPr>
          <w:trHeight w:val="337"/>
        </w:trPr>
        <w:tc>
          <w:tcPr>
            <w:tcW w:w="1413" w:type="dxa"/>
          </w:tcPr>
          <w:p w14:paraId="7A2F2023" w14:textId="4B97C078" w:rsidR="000523D4" w:rsidRPr="00114480" w:rsidRDefault="000523D4" w:rsidP="00EA6D18">
            <w:pPr>
              <w:rPr>
                <w:b/>
                <w:bCs/>
              </w:rPr>
            </w:pPr>
            <w:r w:rsidRPr="00114480">
              <w:rPr>
                <w:b/>
                <w:bCs/>
              </w:rPr>
              <w:t>85+</w:t>
            </w:r>
          </w:p>
        </w:tc>
        <w:tc>
          <w:tcPr>
            <w:tcW w:w="2693" w:type="dxa"/>
          </w:tcPr>
          <w:p w14:paraId="7CF0C630" w14:textId="31776610" w:rsidR="000523D4" w:rsidRPr="00114480" w:rsidRDefault="00420EB4" w:rsidP="00EA6D18">
            <w:r w:rsidRPr="00114480">
              <w:t>1.6</w:t>
            </w:r>
          </w:p>
        </w:tc>
        <w:tc>
          <w:tcPr>
            <w:tcW w:w="2977" w:type="dxa"/>
          </w:tcPr>
          <w:p w14:paraId="3BF019CC" w14:textId="0A207FFA" w:rsidR="000523D4" w:rsidRPr="00114480" w:rsidDel="00135166" w:rsidRDefault="00076510" w:rsidP="00EA6D18">
            <w:r w:rsidRPr="00114480">
              <w:t>1.1</w:t>
            </w:r>
          </w:p>
        </w:tc>
        <w:tc>
          <w:tcPr>
            <w:tcW w:w="2551" w:type="dxa"/>
          </w:tcPr>
          <w:p w14:paraId="051A726B" w14:textId="23ADD4CB" w:rsidR="000523D4" w:rsidRPr="00114480" w:rsidRDefault="00BA5A5A" w:rsidP="00EA6D18">
            <w:r w:rsidRPr="00114480">
              <w:t>1.4</w:t>
            </w:r>
          </w:p>
        </w:tc>
      </w:tr>
    </w:tbl>
    <w:p w14:paraId="421FE5E0" w14:textId="503407FC" w:rsidR="00B356E9" w:rsidRPr="00114480" w:rsidRDefault="00604499" w:rsidP="005731D9">
      <w:pPr>
        <w:rPr>
          <w:i/>
          <w:color w:val="44546A" w:themeColor="text2"/>
          <w:sz w:val="18"/>
          <w:szCs w:val="18"/>
        </w:rPr>
      </w:pPr>
      <w:r w:rsidRPr="00114480">
        <w:rPr>
          <w:i/>
          <w:iCs/>
          <w:color w:val="44546A" w:themeColor="text2"/>
          <w:sz w:val="18"/>
          <w:szCs w:val="18"/>
        </w:rPr>
        <w:t>Source: ABS Census 2016</w:t>
      </w:r>
    </w:p>
    <w:p w14:paraId="778AC993" w14:textId="5879E5AF" w:rsidR="002D728A" w:rsidRPr="00114480" w:rsidRDefault="002D728A" w:rsidP="00BD4800">
      <w:pPr>
        <w:pStyle w:val="Heading4"/>
      </w:pPr>
      <w:bookmarkStart w:id="28" w:name="_Toc68847155"/>
      <w:r w:rsidRPr="00114480">
        <w:t>Diversity</w:t>
      </w:r>
      <w:bookmarkEnd w:id="28"/>
    </w:p>
    <w:p w14:paraId="4A798BCE" w14:textId="15DC71B4" w:rsidR="00D966E1" w:rsidRPr="00114480" w:rsidRDefault="00D966E1" w:rsidP="002D728A">
      <w:r w:rsidRPr="00114480">
        <w:t xml:space="preserve">The residents of St Kilda and Balaclava/St Kilda East are </w:t>
      </w:r>
      <w:r w:rsidR="001C2112" w:rsidRPr="00114480">
        <w:t xml:space="preserve">predominantly of English and </w:t>
      </w:r>
      <w:r w:rsidR="00DD4B8B" w:rsidRPr="00114480">
        <w:t>Australian ancestry</w:t>
      </w:r>
      <w:r w:rsidR="00FC22E2" w:rsidRPr="00114480">
        <w:t xml:space="preserve"> with majority identifying</w:t>
      </w:r>
      <w:r w:rsidR="00260A48" w:rsidRPr="00114480">
        <w:t xml:space="preserve"> </w:t>
      </w:r>
      <w:r w:rsidR="00466BFA" w:rsidRPr="00114480">
        <w:t xml:space="preserve">as </w:t>
      </w:r>
      <w:r w:rsidR="00260A48" w:rsidRPr="00114480">
        <w:t xml:space="preserve">speaking </w:t>
      </w:r>
      <w:r w:rsidR="00E425FA" w:rsidRPr="00114480">
        <w:t>‘</w:t>
      </w:r>
      <w:r w:rsidR="00260A48" w:rsidRPr="00114480">
        <w:t>English only</w:t>
      </w:r>
      <w:r w:rsidR="00446B3F" w:rsidRPr="00114480">
        <w:t>’</w:t>
      </w:r>
      <w:r w:rsidR="00542AB2">
        <w:rPr>
          <w:rFonts w:ascii="ZWAdobeF" w:hAnsi="ZWAdobeF" w:cs="ZWAdobeF"/>
          <w:color w:val="auto"/>
          <w:sz w:val="2"/>
          <w:szCs w:val="2"/>
        </w:rPr>
        <w:t>8F</w:t>
      </w:r>
      <w:r w:rsidR="00F826F7" w:rsidRPr="00114480">
        <w:rPr>
          <w:rStyle w:val="FootnoteReference"/>
        </w:rPr>
        <w:footnoteReference w:id="10"/>
      </w:r>
      <w:r w:rsidR="00DD4B8B" w:rsidRPr="00114480">
        <w:t xml:space="preserve">. </w:t>
      </w:r>
      <w:r w:rsidR="00A0222B" w:rsidRPr="00114480">
        <w:t>A</w:t>
      </w:r>
      <w:r w:rsidR="00551D1F" w:rsidRPr="00114480">
        <w:t xml:space="preserve">nalysis of the country of birth </w:t>
      </w:r>
      <w:r w:rsidR="00A0222B" w:rsidRPr="00114480">
        <w:t xml:space="preserve">in St Kilda </w:t>
      </w:r>
      <w:r w:rsidR="00E02F5C" w:rsidRPr="00114480">
        <w:t xml:space="preserve">population </w:t>
      </w:r>
      <w:r w:rsidR="00CE4697" w:rsidRPr="00114480">
        <w:t xml:space="preserve">indicated 33.8 per cent of </w:t>
      </w:r>
      <w:r w:rsidR="00AA55B2" w:rsidRPr="00114480">
        <w:t>people</w:t>
      </w:r>
      <w:r w:rsidR="003E541C" w:rsidRPr="00114480">
        <w:t xml:space="preserve"> born overseas, which is similar </w:t>
      </w:r>
      <w:r w:rsidR="0077752B" w:rsidRPr="00114480">
        <w:t>to the Greater Melbourne</w:t>
      </w:r>
      <w:r w:rsidR="00AA55B2" w:rsidRPr="00114480">
        <w:t xml:space="preserve"> </w:t>
      </w:r>
      <w:r w:rsidR="00060BBF" w:rsidRPr="00114480">
        <w:t>proportions (33.8 per cent)</w:t>
      </w:r>
      <w:r w:rsidR="00542AB2">
        <w:rPr>
          <w:rFonts w:ascii="ZWAdobeF" w:hAnsi="ZWAdobeF" w:cs="ZWAdobeF"/>
          <w:color w:val="auto"/>
          <w:sz w:val="2"/>
          <w:szCs w:val="2"/>
        </w:rPr>
        <w:t>9F</w:t>
      </w:r>
      <w:r w:rsidR="009E3D9E" w:rsidRPr="00114480">
        <w:rPr>
          <w:rStyle w:val="FootnoteReference"/>
        </w:rPr>
        <w:footnoteReference w:id="11"/>
      </w:r>
      <w:r w:rsidR="00060BBF" w:rsidRPr="00114480">
        <w:t>.</w:t>
      </w:r>
      <w:r w:rsidR="00191090" w:rsidRPr="00114480">
        <w:t xml:space="preserve"> In Balaclava/St Kilda East the proportion of people born overseas </w:t>
      </w:r>
      <w:r w:rsidR="00106F35" w:rsidRPr="00114480">
        <w:t xml:space="preserve">was 33 per cent and 31.9 percent respectively, which is lower </w:t>
      </w:r>
      <w:r w:rsidR="00DE0B09" w:rsidRPr="00114480">
        <w:t>than Greater Melbourne’s</w:t>
      </w:r>
      <w:r w:rsidR="00542AB2">
        <w:rPr>
          <w:rFonts w:ascii="ZWAdobeF" w:hAnsi="ZWAdobeF" w:cs="ZWAdobeF"/>
          <w:color w:val="auto"/>
          <w:sz w:val="2"/>
          <w:szCs w:val="2"/>
        </w:rPr>
        <w:t>10F</w:t>
      </w:r>
      <w:r w:rsidR="009E3D9E" w:rsidRPr="00114480">
        <w:rPr>
          <w:rStyle w:val="FootnoteReference"/>
        </w:rPr>
        <w:footnoteReference w:id="12"/>
      </w:r>
      <w:r w:rsidR="00DE0B09" w:rsidRPr="00114480">
        <w:t xml:space="preserve">. </w:t>
      </w:r>
      <w:r w:rsidR="004D655E" w:rsidRPr="00114480">
        <w:t xml:space="preserve">Between 2011 and 2016, the number of people born overseas increased by 17.4 per cent in St Kilda, whilst </w:t>
      </w:r>
      <w:r w:rsidR="006F5784" w:rsidRPr="00114480">
        <w:t xml:space="preserve">in Balaclava/St Kilda East the number decreased by </w:t>
      </w:r>
      <w:r w:rsidR="00167E03" w:rsidRPr="00114480">
        <w:t>6.0 percent and 1.6 per cent respectively</w:t>
      </w:r>
      <w:r w:rsidR="00542AB2">
        <w:rPr>
          <w:rFonts w:ascii="ZWAdobeF" w:hAnsi="ZWAdobeF" w:cs="ZWAdobeF"/>
          <w:color w:val="auto"/>
          <w:sz w:val="2"/>
          <w:szCs w:val="2"/>
        </w:rPr>
        <w:t>11F</w:t>
      </w:r>
      <w:r w:rsidR="00373991" w:rsidRPr="00114480">
        <w:rPr>
          <w:rStyle w:val="FootnoteReference"/>
        </w:rPr>
        <w:footnoteReference w:id="13"/>
      </w:r>
      <w:r w:rsidR="00167E03" w:rsidRPr="00114480">
        <w:t xml:space="preserve">. </w:t>
      </w:r>
      <w:r w:rsidR="00985BED" w:rsidRPr="00114480">
        <w:t>In both St Kilda and Balaclava/East St Kilda</w:t>
      </w:r>
      <w:r w:rsidR="00643F9A" w:rsidRPr="00114480">
        <w:t xml:space="preserve"> the largest non-English speaking country of birth was India. </w:t>
      </w:r>
    </w:p>
    <w:p w14:paraId="3612F9AE" w14:textId="6B2DFE16" w:rsidR="001A1E2B" w:rsidRPr="00114480" w:rsidRDefault="001A1E2B" w:rsidP="002D728A">
      <w:r w:rsidRPr="00114480">
        <w:lastRenderedPageBreak/>
        <w:t>In Balaclava/St Kilda East, Russian (2.1 per cent)</w:t>
      </w:r>
      <w:r w:rsidR="00542AB2">
        <w:rPr>
          <w:rFonts w:ascii="ZWAdobeF" w:hAnsi="ZWAdobeF" w:cs="ZWAdobeF"/>
          <w:color w:val="auto"/>
          <w:sz w:val="2"/>
          <w:szCs w:val="2"/>
        </w:rPr>
        <w:t>12F</w:t>
      </w:r>
      <w:r w:rsidRPr="00114480">
        <w:rPr>
          <w:rStyle w:val="FootnoteReference"/>
        </w:rPr>
        <w:footnoteReference w:id="14"/>
      </w:r>
      <w:r w:rsidRPr="00114480">
        <w:t xml:space="preserve"> and Hebrew (1.4 per cent)</w:t>
      </w:r>
      <w:r w:rsidR="00542AB2">
        <w:rPr>
          <w:rFonts w:ascii="ZWAdobeF" w:hAnsi="ZWAdobeF" w:cs="ZWAdobeF"/>
          <w:color w:val="auto"/>
          <w:sz w:val="2"/>
          <w:szCs w:val="2"/>
        </w:rPr>
        <w:t>13F</w:t>
      </w:r>
      <w:r w:rsidRPr="00114480">
        <w:rPr>
          <w:rStyle w:val="FootnoteReference"/>
        </w:rPr>
        <w:footnoteReference w:id="15"/>
      </w:r>
      <w:r w:rsidRPr="00114480">
        <w:t xml:space="preserve"> are amongst the top 3 languages (other than English) spoken at home, which is likely reflective of the significant Jewish population living in the area. 11.4 per cent of population in  Balaclava/St Kilda East identified Judaism as the affiliated religion which is significantly higher than the State (0.7) proportions</w:t>
      </w:r>
      <w:r w:rsidR="00542AB2">
        <w:rPr>
          <w:rFonts w:ascii="ZWAdobeF" w:hAnsi="ZWAdobeF" w:cs="ZWAdobeF"/>
          <w:color w:val="auto"/>
          <w:sz w:val="2"/>
          <w:szCs w:val="2"/>
        </w:rPr>
        <w:t>14F</w:t>
      </w:r>
      <w:r w:rsidR="00CF1651" w:rsidRPr="00114480">
        <w:rPr>
          <w:rStyle w:val="FootnoteReference"/>
        </w:rPr>
        <w:footnoteReference w:id="16"/>
      </w:r>
      <w:r w:rsidRPr="00114480">
        <w:t>.</w:t>
      </w:r>
    </w:p>
    <w:p w14:paraId="2CD80AD4" w14:textId="2C6678C3" w:rsidR="00685CF1" w:rsidRPr="00114480" w:rsidRDefault="00A96370" w:rsidP="007608D3">
      <w:pPr>
        <w:pStyle w:val="Heading1"/>
        <w:rPr>
          <w:rFonts w:eastAsiaTheme="majorEastAsia"/>
          <w:sz w:val="24"/>
          <w:szCs w:val="24"/>
        </w:rPr>
      </w:pPr>
      <w:r w:rsidRPr="00114480">
        <w:rPr>
          <w:rStyle w:val="Heading1Char"/>
        </w:rPr>
        <w:br w:type="page"/>
      </w:r>
      <w:bookmarkStart w:id="29" w:name="_Toc87946245"/>
      <w:r w:rsidR="00685CF1" w:rsidRPr="00114480">
        <w:lastRenderedPageBreak/>
        <w:t xml:space="preserve">Strategic </w:t>
      </w:r>
      <w:r w:rsidR="00FF3A57" w:rsidRPr="00114480">
        <w:t xml:space="preserve">planning </w:t>
      </w:r>
      <w:r w:rsidR="007974EB" w:rsidRPr="00114480">
        <w:t xml:space="preserve">policy </w:t>
      </w:r>
      <w:r w:rsidR="00685CF1" w:rsidRPr="00114480">
        <w:t>context</w:t>
      </w:r>
      <w:bookmarkEnd w:id="29"/>
    </w:p>
    <w:p w14:paraId="772429C6" w14:textId="63C86925" w:rsidR="00685CF1" w:rsidRPr="00114480" w:rsidRDefault="00685CF1" w:rsidP="00DE72C7">
      <w:pPr>
        <w:pStyle w:val="Heading2"/>
      </w:pPr>
      <w:bookmarkStart w:id="30" w:name="_Toc68847147"/>
      <w:bookmarkStart w:id="31" w:name="_Toc87946246"/>
      <w:r w:rsidRPr="00114480">
        <w:t>State and regional</w:t>
      </w:r>
      <w:bookmarkEnd w:id="30"/>
      <w:bookmarkEnd w:id="31"/>
    </w:p>
    <w:p w14:paraId="41638B10" w14:textId="77777777" w:rsidR="00685CF1" w:rsidRPr="00114480" w:rsidRDefault="00685CF1" w:rsidP="00BD4800">
      <w:pPr>
        <w:pStyle w:val="Heading4"/>
      </w:pPr>
      <w:r w:rsidRPr="00114480">
        <w:t>Plan Melbourne 2017-2050</w:t>
      </w:r>
    </w:p>
    <w:p w14:paraId="22DAC1A7" w14:textId="5E797BF0" w:rsidR="00685CF1" w:rsidRPr="00114480" w:rsidRDefault="00685CF1" w:rsidP="00685CF1">
      <w:r w:rsidRPr="00114480">
        <w:t xml:space="preserve">Plan Melbourne </w:t>
      </w:r>
      <w:r w:rsidR="00B06347" w:rsidRPr="00114480">
        <w:t xml:space="preserve">sets the context for the next 30 years of growth </w:t>
      </w:r>
      <w:r w:rsidR="00F818FC" w:rsidRPr="00114480">
        <w:t>and land management in Melbourne</w:t>
      </w:r>
      <w:r w:rsidR="001813A2" w:rsidRPr="00114480">
        <w:t xml:space="preserve">. It integrates </w:t>
      </w:r>
      <w:r w:rsidRPr="00114480">
        <w:t>long-term land use, infrastructure and transport planning to meet the City’s future environmental, population, housing and employment needs</w:t>
      </w:r>
      <w:r w:rsidR="00542AB2">
        <w:rPr>
          <w:rFonts w:ascii="ZWAdobeF" w:hAnsi="ZWAdobeF" w:cs="ZWAdobeF"/>
          <w:color w:val="auto"/>
          <w:sz w:val="2"/>
          <w:szCs w:val="2"/>
        </w:rPr>
        <w:t>15F</w:t>
      </w:r>
      <w:r w:rsidR="00740603" w:rsidRPr="00114480">
        <w:rPr>
          <w:rStyle w:val="FootnoteReference"/>
        </w:rPr>
        <w:footnoteReference w:id="17"/>
      </w:r>
      <w:r w:rsidRPr="00114480">
        <w:t>.</w:t>
      </w:r>
    </w:p>
    <w:p w14:paraId="2AA3D722" w14:textId="4564A152" w:rsidR="003C6ED6" w:rsidRPr="00114480" w:rsidRDefault="00864601" w:rsidP="005731D9">
      <w:pPr>
        <w:rPr>
          <w:b/>
          <w:bCs/>
        </w:rPr>
      </w:pPr>
      <w:r w:rsidRPr="00114480">
        <w:rPr>
          <w:b/>
          <w:bCs/>
        </w:rPr>
        <w:t>Melbourne 9 (M9)</w:t>
      </w:r>
    </w:p>
    <w:p w14:paraId="1B71FA05" w14:textId="12F2B03C" w:rsidR="00864601" w:rsidRPr="00114480" w:rsidRDefault="00864601" w:rsidP="00864601">
      <w:pPr>
        <w:rPr>
          <w:rFonts w:ascii="Calibri" w:hAnsi="Calibri" w:cs="Calibri"/>
          <w:color w:val="auto"/>
        </w:rPr>
      </w:pPr>
      <w:r w:rsidRPr="00114480">
        <w:t>M9 is a new collaborative partnership, working under a memorandum of understanding, of the original I</w:t>
      </w:r>
      <w:r w:rsidR="00597610" w:rsidRPr="00114480">
        <w:t>nner Melbourne Action Plan (IMAP)</w:t>
      </w:r>
      <w:r w:rsidRPr="00114480">
        <w:t xml:space="preserve"> member Councils (Port Phillip, Yarra, Stonnington, Maribyrnong, Melbourne), as well as Hobsons Bay, Moonee Valley, Moreland, and Darebin Councils. It was formed following a review of IMAP in 2020. </w:t>
      </w:r>
    </w:p>
    <w:p w14:paraId="7E914C2F" w14:textId="7C9FD760" w:rsidR="00864601" w:rsidRPr="00114480" w:rsidRDefault="00864601" w:rsidP="00864601">
      <w:r w:rsidRPr="00114480">
        <w:t xml:space="preserve">The primary focus of the M9 will be advocacy on key strategic </w:t>
      </w:r>
      <w:r w:rsidR="00461322" w:rsidRPr="00114480">
        <w:t>c</w:t>
      </w:r>
      <w:r w:rsidR="001F5B2C" w:rsidRPr="00114480">
        <w:t>hallenges</w:t>
      </w:r>
      <w:r w:rsidRPr="00114480">
        <w:t xml:space="preserve">, including waste and circular economy, affordable and social housing, climate change and renewable energy, economic recovery, active transport and community resilience. </w:t>
      </w:r>
    </w:p>
    <w:p w14:paraId="5BAE02BD" w14:textId="28DFBEB4" w:rsidR="003C6ED6" w:rsidRPr="00114480" w:rsidRDefault="003C6ED6" w:rsidP="005731D9">
      <w:pPr>
        <w:rPr>
          <w:b/>
          <w:bCs/>
        </w:rPr>
      </w:pPr>
      <w:r w:rsidRPr="00114480">
        <w:rPr>
          <w:b/>
          <w:bCs/>
        </w:rPr>
        <w:t xml:space="preserve">Inner Metropolitan Partnership </w:t>
      </w:r>
    </w:p>
    <w:p w14:paraId="0BA8B9B9" w14:textId="26F89594" w:rsidR="00BB5C8F" w:rsidRPr="00114480" w:rsidRDefault="0032156A" w:rsidP="004C3DFE">
      <w:r w:rsidRPr="00114480">
        <w:t xml:space="preserve">The Inner Metropolitan Partnership is an advisory group established by the Victorian Government. The Partnership is a way for local communities to engage directly with state and local governments and advise the Victorian Government of the top priorities across the region. </w:t>
      </w:r>
    </w:p>
    <w:p w14:paraId="1E97DFE5" w14:textId="7135C096" w:rsidR="0032156A" w:rsidRPr="00114480" w:rsidRDefault="0032156A" w:rsidP="004C3DFE">
      <w:r w:rsidRPr="00114480">
        <w:t>The Inner Metropolitan Partnership’s vision for the region is to harness the opportunities growth provides in a way that supports a strong economy, a sustainable future and greater social inclusion.</w:t>
      </w:r>
      <w:r w:rsidR="00B409B2" w:rsidRPr="00114480">
        <w:t xml:space="preserve"> The </w:t>
      </w:r>
      <w:r w:rsidR="00B079C8" w:rsidRPr="00114480">
        <w:t>partnership</w:t>
      </w:r>
      <w:r w:rsidR="00B409B2" w:rsidRPr="00114480">
        <w:t xml:space="preserve"> includes local government areas of Melbourne</w:t>
      </w:r>
      <w:r w:rsidR="00B079C8" w:rsidRPr="00114480">
        <w:t xml:space="preserve">, Yarra and Port Phillip. </w:t>
      </w:r>
    </w:p>
    <w:p w14:paraId="52FFE883" w14:textId="072366F5" w:rsidR="330CEC91" w:rsidRPr="00114480" w:rsidRDefault="330CEC91" w:rsidP="00BD4800">
      <w:pPr>
        <w:pStyle w:val="Heading4"/>
      </w:pPr>
      <w:r w:rsidRPr="00114480">
        <w:t xml:space="preserve">Activity Centre Pilot Program </w:t>
      </w:r>
    </w:p>
    <w:p w14:paraId="52C4AAE2" w14:textId="213344C7" w:rsidR="5F24F4AC" w:rsidRPr="00114480" w:rsidRDefault="5F24F4AC" w:rsidP="5D1DEF6C">
      <w:r w:rsidRPr="00114480">
        <w:t xml:space="preserve">The Activity Centre Pilot </w:t>
      </w:r>
      <w:r w:rsidR="5E8D21D5" w:rsidRPr="00114480">
        <w:t>Program was established</w:t>
      </w:r>
      <w:r w:rsidR="7C15B0F5" w:rsidRPr="00114480">
        <w:t xml:space="preserve"> by </w:t>
      </w:r>
      <w:r w:rsidR="00944FB8" w:rsidRPr="00114480">
        <w:t xml:space="preserve">the </w:t>
      </w:r>
      <w:r w:rsidR="7C15B0F5" w:rsidRPr="00114480">
        <w:t>State government</w:t>
      </w:r>
      <w:r w:rsidR="5E8D21D5" w:rsidRPr="00114480">
        <w:t xml:space="preserve"> to </w:t>
      </w:r>
      <w:r w:rsidR="77BE7EBD" w:rsidRPr="00114480">
        <w:t>identify</w:t>
      </w:r>
      <w:r w:rsidR="5E8D21D5" w:rsidRPr="00114480">
        <w:t xml:space="preserve"> how planning controls could be used to provide greater clarity and certainty about development </w:t>
      </w:r>
      <w:r w:rsidR="00944FB8" w:rsidRPr="00114480">
        <w:t xml:space="preserve">outcomes </w:t>
      </w:r>
      <w:r w:rsidR="5EA28B4D" w:rsidRPr="00114480">
        <w:t>in activity centres</w:t>
      </w:r>
      <w:r w:rsidR="00944FB8" w:rsidRPr="00114480">
        <w:t>.</w:t>
      </w:r>
    </w:p>
    <w:p w14:paraId="654BA508" w14:textId="3ED4CA1E" w:rsidR="3577351A" w:rsidRPr="00114480" w:rsidRDefault="3577351A" w:rsidP="00BD4800">
      <w:pPr>
        <w:pStyle w:val="Heading4"/>
      </w:pPr>
      <w:r w:rsidRPr="00114480">
        <w:t>Planning Practice Note</w:t>
      </w:r>
      <w:r w:rsidR="741C1A4B" w:rsidRPr="00114480">
        <w:t xml:space="preserve"> (PPN)</w:t>
      </w:r>
      <w:r w:rsidRPr="00114480">
        <w:t xml:space="preserve"> 58: Structure Planning for Activity Centres </w:t>
      </w:r>
    </w:p>
    <w:p w14:paraId="06E808F3" w14:textId="7EC6D002" w:rsidR="388A1FD2" w:rsidRPr="00114480" w:rsidRDefault="0546454E" w:rsidP="5D1DEF6C">
      <w:r w:rsidRPr="00114480">
        <w:lastRenderedPageBreak/>
        <w:t xml:space="preserve">PPN 58 provides </w:t>
      </w:r>
      <w:r w:rsidR="00944FB8" w:rsidRPr="00114480">
        <w:t>State government</w:t>
      </w:r>
      <w:r w:rsidRPr="00114480">
        <w:t xml:space="preserve"> guidance on the ac</w:t>
      </w:r>
      <w:r w:rsidR="388A1FD2" w:rsidRPr="00114480">
        <w:t>tivity centre structure planning process</w:t>
      </w:r>
      <w:r w:rsidR="342A2964" w:rsidRPr="00114480">
        <w:t>.</w:t>
      </w:r>
      <w:r w:rsidR="388A1FD2" w:rsidRPr="00114480">
        <w:t xml:space="preserve"> </w:t>
      </w:r>
      <w:r w:rsidR="00944FB8" w:rsidRPr="00114480">
        <w:t>This includes the work that is required to i</w:t>
      </w:r>
      <w:r w:rsidR="00FF3A57" w:rsidRPr="00114480">
        <w:t xml:space="preserve">nform structure planning. </w:t>
      </w:r>
    </w:p>
    <w:p w14:paraId="3B0D4EA2" w14:textId="57E21F8E" w:rsidR="00685CF1" w:rsidRPr="00114480" w:rsidRDefault="00685CF1" w:rsidP="00DE72C7">
      <w:pPr>
        <w:pStyle w:val="Heading2"/>
      </w:pPr>
      <w:bookmarkStart w:id="32" w:name="_Toc87946247"/>
      <w:r w:rsidRPr="00114480">
        <w:t>Local</w:t>
      </w:r>
      <w:bookmarkStart w:id="33" w:name="_Toc68847148"/>
      <w:bookmarkEnd w:id="32"/>
      <w:r w:rsidRPr="00114480">
        <w:t xml:space="preserve"> </w:t>
      </w:r>
      <w:bookmarkEnd w:id="33"/>
    </w:p>
    <w:p w14:paraId="088E7C77" w14:textId="7FBBB91B" w:rsidR="00685CF1" w:rsidRPr="00114480" w:rsidRDefault="00685CF1" w:rsidP="00BD4800">
      <w:pPr>
        <w:pStyle w:val="Heading4"/>
      </w:pPr>
      <w:r w:rsidRPr="00114480">
        <w:rPr>
          <w:rStyle w:val="Heading4Char"/>
          <w:b/>
        </w:rPr>
        <w:t>The Council Plan 20</w:t>
      </w:r>
      <w:r w:rsidR="00667267" w:rsidRPr="00114480">
        <w:rPr>
          <w:rStyle w:val="Heading4Char"/>
          <w:b/>
        </w:rPr>
        <w:t>21-31</w:t>
      </w:r>
      <w:r w:rsidRPr="00114480">
        <w:t xml:space="preserve"> </w:t>
      </w:r>
    </w:p>
    <w:p w14:paraId="5D498C03" w14:textId="7594A065" w:rsidR="00685CF1" w:rsidRPr="00114480" w:rsidRDefault="005377AC" w:rsidP="00685CF1">
      <w:r w:rsidRPr="00114480">
        <w:t xml:space="preserve">Port Phillip </w:t>
      </w:r>
      <w:r w:rsidR="00685CF1" w:rsidRPr="00114480">
        <w:t>Council Plan 20</w:t>
      </w:r>
      <w:r w:rsidR="006C76DB" w:rsidRPr="00114480">
        <w:t>21</w:t>
      </w:r>
      <w:r w:rsidR="00685CF1" w:rsidRPr="00114480">
        <w:t>-</w:t>
      </w:r>
      <w:r w:rsidR="006C76DB" w:rsidRPr="00114480">
        <w:t>31</w:t>
      </w:r>
      <w:r w:rsidR="00685CF1" w:rsidRPr="00114480">
        <w:t xml:space="preserve"> sets out the long-term vision for the City of Port Phillip over the next 10 years.</w:t>
      </w:r>
      <w:r w:rsidR="009055A4" w:rsidRPr="00114480">
        <w:t xml:space="preserve"> </w:t>
      </w:r>
      <w:r w:rsidR="00956E0C" w:rsidRPr="00114480">
        <w:t>Initiatives outlined in the Plan include providing an updated Port Phillip Planning Scheme, including precinct-based Structure Plans, that provides a framework of local policies and controls to effectively manage growth, land use change and support community sustainability, health and wellbeing</w:t>
      </w:r>
      <w:r w:rsidR="00542AB2">
        <w:rPr>
          <w:rFonts w:ascii="ZWAdobeF" w:hAnsi="ZWAdobeF" w:cs="ZWAdobeF"/>
          <w:color w:val="auto"/>
          <w:sz w:val="2"/>
          <w:szCs w:val="2"/>
        </w:rPr>
        <w:t>16F</w:t>
      </w:r>
      <w:r w:rsidR="00956E0C" w:rsidRPr="00114480">
        <w:rPr>
          <w:rStyle w:val="FootnoteReference"/>
        </w:rPr>
        <w:footnoteReference w:id="18"/>
      </w:r>
      <w:r w:rsidR="00956E0C" w:rsidRPr="00114480">
        <w:t xml:space="preserve">. </w:t>
      </w:r>
    </w:p>
    <w:p w14:paraId="42A1C194" w14:textId="77777777" w:rsidR="00685CF1" w:rsidRPr="00114480" w:rsidRDefault="00685CF1" w:rsidP="00BD4800">
      <w:pPr>
        <w:pStyle w:val="Heading4"/>
      </w:pPr>
      <w:r w:rsidRPr="00114480">
        <w:t>Key policies and strategies</w:t>
      </w:r>
    </w:p>
    <w:p w14:paraId="528C2BCC" w14:textId="57EBE591" w:rsidR="00685CF1" w:rsidRPr="00114480" w:rsidRDefault="007416B2" w:rsidP="00685CF1">
      <w:r w:rsidRPr="00114480">
        <w:t xml:space="preserve">Table </w:t>
      </w:r>
      <w:r w:rsidR="00604499" w:rsidRPr="00114480">
        <w:t>3</w:t>
      </w:r>
      <w:r w:rsidRPr="00114480">
        <w:t xml:space="preserve"> </w:t>
      </w:r>
      <w:r w:rsidR="00685CF1" w:rsidRPr="00114480">
        <w:t>lists Council policies and strategies that are relevant to the future development of St Kilda</w:t>
      </w:r>
      <w:r w:rsidR="00FF3A57" w:rsidRPr="00114480">
        <w:t>.</w:t>
      </w:r>
    </w:p>
    <w:p w14:paraId="66791390" w14:textId="6B59C815" w:rsidR="00685CF1" w:rsidRPr="00114480" w:rsidRDefault="00685CF1" w:rsidP="00685CF1">
      <w:pPr>
        <w:pStyle w:val="Caption"/>
      </w:pPr>
      <w:bookmarkStart w:id="34" w:name="_Ref68844616"/>
      <w:r w:rsidRPr="00114480">
        <w:t xml:space="preserve">Table </w:t>
      </w:r>
      <w:bookmarkEnd w:id="34"/>
      <w:r w:rsidR="00604499" w:rsidRPr="00114480">
        <w:t>3</w:t>
      </w:r>
      <w:r w:rsidR="007416B2" w:rsidRPr="00114480">
        <w:t xml:space="preserve"> </w:t>
      </w:r>
      <w:r w:rsidRPr="00114480">
        <w:t>Key Council policies</w:t>
      </w:r>
    </w:p>
    <w:tbl>
      <w:tblPr>
        <w:tblStyle w:val="TableGrid"/>
        <w:tblW w:w="0" w:type="auto"/>
        <w:tblLook w:val="04A0" w:firstRow="1" w:lastRow="0" w:firstColumn="1" w:lastColumn="0" w:noHBand="0" w:noVBand="1"/>
        <w:tblCaption w:val="Key Council policies"/>
        <w:tblDescription w:val="Table showing relevant key Council documents and their description. "/>
      </w:tblPr>
      <w:tblGrid>
        <w:gridCol w:w="2547"/>
        <w:gridCol w:w="7081"/>
      </w:tblGrid>
      <w:tr w:rsidR="00685CF1" w:rsidRPr="00114480" w14:paraId="4CA951AA" w14:textId="77777777" w:rsidTr="7CDD7F14">
        <w:trPr>
          <w:tblHeader/>
        </w:trPr>
        <w:tc>
          <w:tcPr>
            <w:tcW w:w="2547" w:type="dxa"/>
            <w:shd w:val="clear" w:color="auto" w:fill="002060"/>
            <w:vAlign w:val="center"/>
          </w:tcPr>
          <w:p w14:paraId="4DF06F14" w14:textId="77777777" w:rsidR="00685CF1" w:rsidRPr="00114480" w:rsidRDefault="00685CF1" w:rsidP="0079093D">
            <w:pPr>
              <w:spacing w:before="40" w:after="40"/>
              <w:rPr>
                <w:b/>
                <w:bCs/>
                <w:color w:val="FFFFFF" w:themeColor="background1"/>
              </w:rPr>
            </w:pPr>
            <w:r w:rsidRPr="00114480">
              <w:rPr>
                <w:b/>
                <w:bCs/>
                <w:color w:val="FFFFFF" w:themeColor="background1"/>
              </w:rPr>
              <w:t>Document</w:t>
            </w:r>
          </w:p>
        </w:tc>
        <w:tc>
          <w:tcPr>
            <w:tcW w:w="7081" w:type="dxa"/>
            <w:shd w:val="clear" w:color="auto" w:fill="002060"/>
            <w:vAlign w:val="center"/>
          </w:tcPr>
          <w:p w14:paraId="1BE21E18" w14:textId="77777777" w:rsidR="00685CF1" w:rsidRPr="00114480" w:rsidRDefault="00685CF1" w:rsidP="0079093D">
            <w:pPr>
              <w:spacing w:before="40" w:after="40"/>
              <w:rPr>
                <w:b/>
                <w:bCs/>
                <w:color w:val="FFFFFF" w:themeColor="background1"/>
              </w:rPr>
            </w:pPr>
            <w:r w:rsidRPr="00114480">
              <w:rPr>
                <w:b/>
                <w:bCs/>
                <w:color w:val="FFFFFF" w:themeColor="background1"/>
              </w:rPr>
              <w:t xml:space="preserve">Description </w:t>
            </w:r>
          </w:p>
        </w:tc>
      </w:tr>
      <w:tr w:rsidR="5472F4CB" w:rsidRPr="00114480" w14:paraId="246E8411" w14:textId="77777777" w:rsidTr="7CDD7F14">
        <w:tc>
          <w:tcPr>
            <w:tcW w:w="2547" w:type="dxa"/>
          </w:tcPr>
          <w:p w14:paraId="4E5D0759" w14:textId="7E504BF4" w:rsidR="3DF255FA" w:rsidRPr="00114480" w:rsidRDefault="3DF255FA" w:rsidP="5472F4CB">
            <w:r w:rsidRPr="00114480">
              <w:t>Port Phillip Planning Scheme</w:t>
            </w:r>
          </w:p>
        </w:tc>
        <w:tc>
          <w:tcPr>
            <w:tcW w:w="7081" w:type="dxa"/>
          </w:tcPr>
          <w:p w14:paraId="5F664200" w14:textId="61DA2658" w:rsidR="41F1F2EB" w:rsidRPr="00114480" w:rsidRDefault="006B1092" w:rsidP="63314360">
            <w:pPr>
              <w:rPr>
                <w:rFonts w:eastAsia="Arial"/>
              </w:rPr>
            </w:pPr>
            <w:r w:rsidRPr="00114480">
              <w:rPr>
                <w:rFonts w:eastAsia="Arial"/>
              </w:rPr>
              <w:t>S</w:t>
            </w:r>
            <w:r w:rsidR="2BA959BE" w:rsidRPr="00114480">
              <w:rPr>
                <w:rFonts w:eastAsia="Arial"/>
              </w:rPr>
              <w:t xml:space="preserve">ets out </w:t>
            </w:r>
            <w:r w:rsidR="00FF3A57" w:rsidRPr="00114480">
              <w:rPr>
                <w:rFonts w:eastAsia="Arial"/>
              </w:rPr>
              <w:t>the</w:t>
            </w:r>
            <w:r w:rsidR="2BA959BE" w:rsidRPr="00114480">
              <w:rPr>
                <w:rFonts w:eastAsia="Arial"/>
              </w:rPr>
              <w:t xml:space="preserve"> objectives, policies and provisions </w:t>
            </w:r>
            <w:r w:rsidR="00FF3A57" w:rsidRPr="00114480">
              <w:rPr>
                <w:rFonts w:eastAsia="Arial"/>
              </w:rPr>
              <w:t>all use and development activity within the municipality</w:t>
            </w:r>
            <w:r w:rsidR="2BA959BE" w:rsidRPr="00114480">
              <w:rPr>
                <w:rFonts w:eastAsia="Arial"/>
              </w:rPr>
              <w:t xml:space="preserve">. </w:t>
            </w:r>
            <w:r w:rsidR="2CED4CD8" w:rsidRPr="00114480">
              <w:rPr>
                <w:rFonts w:eastAsia="Arial"/>
              </w:rPr>
              <w:t xml:space="preserve">The following </w:t>
            </w:r>
            <w:r w:rsidR="140A5F3E" w:rsidRPr="00114480">
              <w:rPr>
                <w:rFonts w:eastAsia="Arial"/>
              </w:rPr>
              <w:t>clauses</w:t>
            </w:r>
            <w:r w:rsidR="2CED4CD8" w:rsidRPr="00114480">
              <w:rPr>
                <w:rFonts w:eastAsia="Arial"/>
              </w:rPr>
              <w:t xml:space="preserve"> are most relevant to </w:t>
            </w:r>
            <w:r w:rsidR="00840517" w:rsidRPr="00114480">
              <w:rPr>
                <w:rFonts w:eastAsia="Arial"/>
              </w:rPr>
              <w:t>the study area</w:t>
            </w:r>
            <w:r w:rsidR="008D5FC7" w:rsidRPr="00114480">
              <w:rPr>
                <w:rFonts w:eastAsia="Arial"/>
              </w:rPr>
              <w:t>:</w:t>
            </w:r>
            <w:r w:rsidR="00542AB2">
              <w:rPr>
                <w:rFonts w:ascii="ZWAdobeF" w:eastAsia="Arial" w:hAnsi="ZWAdobeF" w:cs="ZWAdobeF"/>
                <w:color w:val="auto"/>
                <w:sz w:val="2"/>
                <w:szCs w:val="2"/>
              </w:rPr>
              <w:t>17F</w:t>
            </w:r>
            <w:r w:rsidRPr="00114480">
              <w:rPr>
                <w:rStyle w:val="FootnoteReference"/>
                <w:rFonts w:eastAsia="Arial"/>
              </w:rPr>
              <w:footnoteReference w:id="19"/>
            </w:r>
          </w:p>
          <w:p w14:paraId="230D3016" w14:textId="362CC213" w:rsidR="41F1F2EB" w:rsidRPr="00114480" w:rsidRDefault="4EAF2722" w:rsidP="00542AB2">
            <w:pPr>
              <w:pStyle w:val="ListParagraph"/>
              <w:numPr>
                <w:ilvl w:val="0"/>
                <w:numId w:val="2"/>
              </w:numPr>
              <w:rPr>
                <w:rFonts w:asciiTheme="minorHAnsi" w:eastAsiaTheme="minorEastAsia" w:hAnsiTheme="minorHAnsi" w:cstheme="minorBidi"/>
              </w:rPr>
            </w:pPr>
            <w:r w:rsidRPr="00114480">
              <w:t>21.01 Vision and Approach</w:t>
            </w:r>
          </w:p>
          <w:p w14:paraId="4CE32B30" w14:textId="0955AC56" w:rsidR="41F1F2EB" w:rsidRPr="00114480" w:rsidRDefault="4EAF2722" w:rsidP="00542AB2">
            <w:pPr>
              <w:pStyle w:val="ListParagraph"/>
              <w:numPr>
                <w:ilvl w:val="0"/>
                <w:numId w:val="2"/>
              </w:numPr>
            </w:pPr>
            <w:r w:rsidRPr="00114480">
              <w:t>21.02 Municipal Context and Profile</w:t>
            </w:r>
          </w:p>
          <w:p w14:paraId="5C90D784" w14:textId="73EF087D" w:rsidR="41F1F2EB" w:rsidRPr="00114480" w:rsidRDefault="4EAF2722" w:rsidP="00542AB2">
            <w:pPr>
              <w:pStyle w:val="ListParagraph"/>
              <w:numPr>
                <w:ilvl w:val="0"/>
                <w:numId w:val="2"/>
              </w:numPr>
            </w:pPr>
            <w:r w:rsidRPr="00114480">
              <w:t>21.03 Ecologically Sustainable Development</w:t>
            </w:r>
          </w:p>
          <w:p w14:paraId="37F7B057" w14:textId="58C15AEF" w:rsidR="41F1F2EB" w:rsidRPr="00114480" w:rsidRDefault="4EAF2722" w:rsidP="00542AB2">
            <w:pPr>
              <w:pStyle w:val="ListParagraph"/>
              <w:numPr>
                <w:ilvl w:val="0"/>
                <w:numId w:val="2"/>
              </w:numPr>
            </w:pPr>
            <w:r w:rsidRPr="00114480">
              <w:t>21.04 Land Use</w:t>
            </w:r>
          </w:p>
          <w:p w14:paraId="11C4BD8F" w14:textId="603535FC" w:rsidR="41F1F2EB" w:rsidRPr="00114480" w:rsidRDefault="4EAF2722" w:rsidP="00542AB2">
            <w:pPr>
              <w:pStyle w:val="ListParagraph"/>
              <w:numPr>
                <w:ilvl w:val="0"/>
                <w:numId w:val="2"/>
              </w:numPr>
            </w:pPr>
            <w:r w:rsidRPr="00114480">
              <w:t>21.05 Built Form</w:t>
            </w:r>
          </w:p>
          <w:p w14:paraId="119C79CE" w14:textId="4A55E858" w:rsidR="41F1F2EB" w:rsidRPr="00114480" w:rsidRDefault="4EAF2722" w:rsidP="00542AB2">
            <w:pPr>
              <w:pStyle w:val="ListParagraph"/>
              <w:numPr>
                <w:ilvl w:val="0"/>
                <w:numId w:val="2"/>
              </w:numPr>
            </w:pPr>
            <w:r w:rsidRPr="00114480">
              <w:t xml:space="preserve">21.06 Neighbourhoods </w:t>
            </w:r>
          </w:p>
          <w:p w14:paraId="4A9ED2AE" w14:textId="77777777" w:rsidR="00D5380C" w:rsidRPr="00114480" w:rsidRDefault="4EAF2722" w:rsidP="00542AB2">
            <w:pPr>
              <w:pStyle w:val="ListParagraph"/>
              <w:numPr>
                <w:ilvl w:val="0"/>
                <w:numId w:val="2"/>
              </w:numPr>
            </w:pPr>
            <w:r w:rsidRPr="00114480">
              <w:t>21.07 Incorporated documents</w:t>
            </w:r>
          </w:p>
          <w:p w14:paraId="41D6D886" w14:textId="58BAE426" w:rsidR="41F1F2EB" w:rsidRPr="00114480" w:rsidRDefault="008D5FC7" w:rsidP="00542AB2">
            <w:pPr>
              <w:pStyle w:val="ListParagraph"/>
              <w:numPr>
                <w:ilvl w:val="0"/>
                <w:numId w:val="2"/>
              </w:numPr>
            </w:pPr>
            <w:r w:rsidRPr="00114480">
              <w:t>22.1</w:t>
            </w:r>
            <w:r w:rsidR="00D00512" w:rsidRPr="00114480">
              <w:t xml:space="preserve">1 Carlisle Street Major activity centre policy </w:t>
            </w:r>
          </w:p>
          <w:p w14:paraId="385A70AE" w14:textId="2BFFA11D" w:rsidR="41F1F2EB" w:rsidRPr="00114480" w:rsidRDefault="4EAF2722" w:rsidP="63314360">
            <w:r w:rsidRPr="00114480">
              <w:t>The following overlays also apply</w:t>
            </w:r>
            <w:r w:rsidR="00FF3A57" w:rsidRPr="00114480">
              <w:t xml:space="preserve"> within </w:t>
            </w:r>
            <w:r w:rsidR="00840517" w:rsidRPr="00114480">
              <w:t>the study area</w:t>
            </w:r>
            <w:r w:rsidRPr="00114480">
              <w:t>:</w:t>
            </w:r>
          </w:p>
          <w:p w14:paraId="750E1455" w14:textId="734A2677" w:rsidR="41F1F2EB" w:rsidRPr="00114480" w:rsidRDefault="70B6B890" w:rsidP="00542AB2">
            <w:pPr>
              <w:pStyle w:val="ListParagraph"/>
              <w:numPr>
                <w:ilvl w:val="0"/>
                <w:numId w:val="1"/>
              </w:numPr>
            </w:pPr>
            <w:r w:rsidRPr="00114480">
              <w:t xml:space="preserve">43.01 Heritage </w:t>
            </w:r>
            <w:r w:rsidR="56527B89" w:rsidRPr="00114480">
              <w:t>Overlay</w:t>
            </w:r>
          </w:p>
          <w:p w14:paraId="1EA12455" w14:textId="21B9BE99" w:rsidR="41F1F2EB" w:rsidRPr="00114480" w:rsidRDefault="70B6B890" w:rsidP="00542AB2">
            <w:pPr>
              <w:pStyle w:val="ListParagraph"/>
              <w:numPr>
                <w:ilvl w:val="0"/>
                <w:numId w:val="1"/>
              </w:numPr>
              <w:rPr>
                <w:rFonts w:asciiTheme="minorHAnsi" w:eastAsiaTheme="minorEastAsia" w:hAnsiTheme="minorHAnsi" w:cstheme="minorBidi"/>
              </w:rPr>
            </w:pPr>
            <w:r w:rsidRPr="00114480">
              <w:t xml:space="preserve">43.02 Design and Development Overlay </w:t>
            </w:r>
            <w:r w:rsidR="00D5380C" w:rsidRPr="00114480">
              <w:t>(schedules 6 and 21)</w:t>
            </w:r>
          </w:p>
          <w:p w14:paraId="35F32140" w14:textId="49248F0A" w:rsidR="41F1F2EB" w:rsidRPr="00114480" w:rsidRDefault="6E5B39E9" w:rsidP="00542AB2">
            <w:pPr>
              <w:pStyle w:val="ListParagraph"/>
              <w:numPr>
                <w:ilvl w:val="0"/>
                <w:numId w:val="1"/>
              </w:numPr>
            </w:pPr>
            <w:r w:rsidRPr="00114480">
              <w:t>43.04 Development Plan Overlay</w:t>
            </w:r>
            <w:r w:rsidR="00D5380C" w:rsidRPr="00114480">
              <w:t xml:space="preserve"> (schedule 1)</w:t>
            </w:r>
          </w:p>
          <w:p w14:paraId="2501DD99" w14:textId="64AF8AEC" w:rsidR="41F1F2EB" w:rsidRPr="00114480" w:rsidRDefault="2CE4AF9A" w:rsidP="00542AB2">
            <w:pPr>
              <w:pStyle w:val="ListParagraph"/>
              <w:numPr>
                <w:ilvl w:val="0"/>
                <w:numId w:val="1"/>
              </w:numPr>
            </w:pPr>
            <w:r w:rsidRPr="00114480">
              <w:t>44.05 Schedule 1 to Special Building Overlay</w:t>
            </w:r>
            <w:r w:rsidR="00D5380C" w:rsidRPr="00114480">
              <w:t xml:space="preserve"> (schedules and &amp; 2)</w:t>
            </w:r>
          </w:p>
        </w:tc>
      </w:tr>
      <w:tr w:rsidR="00342E77" w:rsidRPr="00114480" w14:paraId="2447370D" w14:textId="77777777" w:rsidTr="00144CFE">
        <w:tc>
          <w:tcPr>
            <w:tcW w:w="9628" w:type="dxa"/>
            <w:gridSpan w:val="2"/>
            <w:shd w:val="clear" w:color="auto" w:fill="DEEAF6" w:themeFill="accent1" w:themeFillTint="33"/>
          </w:tcPr>
          <w:p w14:paraId="13B51083" w14:textId="18C84D16" w:rsidR="00342E77" w:rsidRPr="00114480" w:rsidRDefault="009746B0" w:rsidP="00144CFE">
            <w:pPr>
              <w:rPr>
                <w:rFonts w:eastAsia="Arial"/>
                <w:b/>
                <w:bCs/>
              </w:rPr>
            </w:pPr>
            <w:r w:rsidRPr="00114480">
              <w:rPr>
                <w:rFonts w:eastAsia="Arial"/>
                <w:b/>
                <w:bCs/>
              </w:rPr>
              <w:lastRenderedPageBreak/>
              <w:t>Land Use</w:t>
            </w:r>
          </w:p>
        </w:tc>
      </w:tr>
      <w:tr w:rsidR="00B1679E" w:rsidRPr="00114480" w14:paraId="02047103" w14:textId="77777777" w:rsidTr="009746B0">
        <w:tc>
          <w:tcPr>
            <w:tcW w:w="2547" w:type="dxa"/>
          </w:tcPr>
          <w:p w14:paraId="6F855B1D" w14:textId="15B6A0EA" w:rsidR="00B1679E" w:rsidRPr="00114480" w:rsidRDefault="00B1679E" w:rsidP="00B1679E">
            <w:pPr>
              <w:rPr>
                <w:rFonts w:eastAsia="Arial"/>
                <w:b/>
                <w:bCs/>
              </w:rPr>
            </w:pPr>
            <w:r w:rsidRPr="00114480">
              <w:rPr>
                <w:i/>
              </w:rPr>
              <w:t>City of Port Phillip Activity Centre Strategy 2006</w:t>
            </w:r>
          </w:p>
        </w:tc>
        <w:tc>
          <w:tcPr>
            <w:tcW w:w="7081" w:type="dxa"/>
          </w:tcPr>
          <w:p w14:paraId="30E9523B" w14:textId="08FDEE4A" w:rsidR="00B1679E" w:rsidRPr="00114480" w:rsidRDefault="00B1679E" w:rsidP="00144CFE">
            <w:pPr>
              <w:rPr>
                <w:rFonts w:eastAsia="Arial"/>
                <w:b/>
                <w:bCs/>
              </w:rPr>
            </w:pPr>
            <w:r w:rsidRPr="00114480">
              <w:t>Provides a holistic understanding of the role and function of activity centres in Port Phillip including the contribution that they make to the local community. It provides ‘key strategic directions’ that should be considered as input to any detailed structure planning for a Major Activity Centre. This document is out of date and requires review.</w:t>
            </w:r>
            <w:r w:rsidR="00542AB2">
              <w:rPr>
                <w:rFonts w:ascii="ZWAdobeF" w:hAnsi="ZWAdobeF" w:cs="ZWAdobeF"/>
                <w:color w:val="auto"/>
                <w:sz w:val="2"/>
                <w:szCs w:val="2"/>
              </w:rPr>
              <w:t>18F</w:t>
            </w:r>
            <w:r w:rsidRPr="00114480">
              <w:rPr>
                <w:rStyle w:val="FootnoteReference"/>
              </w:rPr>
              <w:footnoteReference w:id="20"/>
            </w:r>
            <w:r w:rsidRPr="00114480">
              <w:t xml:space="preserve"> </w:t>
            </w:r>
          </w:p>
        </w:tc>
      </w:tr>
      <w:tr w:rsidR="006A2DA2" w:rsidRPr="00114480" w14:paraId="6A5DDB78" w14:textId="77777777" w:rsidTr="009746B0">
        <w:tc>
          <w:tcPr>
            <w:tcW w:w="2547" w:type="dxa"/>
          </w:tcPr>
          <w:p w14:paraId="2264E70B" w14:textId="14893BDE" w:rsidR="006A2DA2" w:rsidRPr="00114480" w:rsidRDefault="006A2DA2" w:rsidP="006A2DA2">
            <w:pPr>
              <w:rPr>
                <w:i/>
              </w:rPr>
            </w:pPr>
            <w:r w:rsidRPr="00114480">
              <w:rPr>
                <w:i/>
              </w:rPr>
              <w:t>Carlisle Street Activity Centre Structure Plan 2009</w:t>
            </w:r>
          </w:p>
        </w:tc>
        <w:tc>
          <w:tcPr>
            <w:tcW w:w="7081" w:type="dxa"/>
          </w:tcPr>
          <w:p w14:paraId="14004B85" w14:textId="6FCA8265" w:rsidR="006A2DA2" w:rsidRPr="00114480" w:rsidRDefault="006A2DA2" w:rsidP="00144CFE">
            <w:r w:rsidRPr="00114480">
              <w:t xml:space="preserve">Outlines the extent and type of change in the Carlisle Street Major Activity Centre to set the vision for the future of the study area </w:t>
            </w:r>
          </w:p>
        </w:tc>
      </w:tr>
      <w:tr w:rsidR="001604F1" w:rsidRPr="00114480" w14:paraId="514B7422" w14:textId="77777777" w:rsidTr="00144CFE">
        <w:tc>
          <w:tcPr>
            <w:tcW w:w="9628" w:type="dxa"/>
            <w:gridSpan w:val="2"/>
            <w:shd w:val="clear" w:color="auto" w:fill="DEEAF6" w:themeFill="accent1" w:themeFillTint="33"/>
          </w:tcPr>
          <w:p w14:paraId="104F67BD" w14:textId="5741F2EC" w:rsidR="001604F1" w:rsidRPr="00114480" w:rsidRDefault="001604F1" w:rsidP="00144CFE">
            <w:r w:rsidRPr="00114480">
              <w:rPr>
                <w:b/>
                <w:bCs/>
                <w:iCs/>
              </w:rPr>
              <w:t>Economy</w:t>
            </w:r>
          </w:p>
        </w:tc>
      </w:tr>
      <w:tr w:rsidR="00F93ABF" w:rsidRPr="00114480" w14:paraId="5E50A293" w14:textId="77777777" w:rsidTr="009746B0">
        <w:tc>
          <w:tcPr>
            <w:tcW w:w="2547" w:type="dxa"/>
          </w:tcPr>
          <w:p w14:paraId="40AA4B1A" w14:textId="64003C61" w:rsidR="00F93ABF" w:rsidRPr="00114480" w:rsidRDefault="00F93ABF" w:rsidP="00144CFE">
            <w:pPr>
              <w:rPr>
                <w:b/>
                <w:bCs/>
                <w:iCs/>
              </w:rPr>
            </w:pPr>
            <w:r w:rsidRPr="00114480">
              <w:rPr>
                <w:i/>
              </w:rPr>
              <w:t>Art and Soul Creative and Prosperous City Strategy 2018-28</w:t>
            </w:r>
          </w:p>
        </w:tc>
        <w:tc>
          <w:tcPr>
            <w:tcW w:w="7081" w:type="dxa"/>
          </w:tcPr>
          <w:p w14:paraId="600FEEFF" w14:textId="781930A6" w:rsidR="00F93ABF" w:rsidRPr="00114480" w:rsidRDefault="00F93ABF" w:rsidP="00144CFE">
            <w:r w:rsidRPr="00114480">
              <w:t>Describes the actions Council will take to deliver a creative and prosperous future for our community, ensuring our public places are dynamic and distinctive, activated through art and cultural events</w:t>
            </w:r>
          </w:p>
        </w:tc>
      </w:tr>
      <w:tr w:rsidR="001604F1" w:rsidRPr="00114480" w14:paraId="5A477B90" w14:textId="77777777" w:rsidTr="00144CFE">
        <w:tc>
          <w:tcPr>
            <w:tcW w:w="9628" w:type="dxa"/>
            <w:gridSpan w:val="2"/>
            <w:shd w:val="clear" w:color="auto" w:fill="DEEAF6" w:themeFill="accent1" w:themeFillTint="33"/>
          </w:tcPr>
          <w:p w14:paraId="13345903" w14:textId="18112ED7" w:rsidR="001604F1" w:rsidRPr="00114480" w:rsidRDefault="001604F1" w:rsidP="00144CFE">
            <w:r w:rsidRPr="00114480">
              <w:rPr>
                <w:b/>
                <w:bCs/>
                <w:iCs/>
              </w:rPr>
              <w:t>Built environment</w:t>
            </w:r>
          </w:p>
        </w:tc>
      </w:tr>
      <w:tr w:rsidR="00C37A7F" w:rsidRPr="00114480" w14:paraId="3DD5D63E" w14:textId="77777777" w:rsidTr="009746B0">
        <w:tc>
          <w:tcPr>
            <w:tcW w:w="2547" w:type="dxa"/>
          </w:tcPr>
          <w:p w14:paraId="169EED6F" w14:textId="2885A5B9" w:rsidR="00C37A7F" w:rsidRPr="00114480" w:rsidRDefault="00C37A7F" w:rsidP="00144CFE">
            <w:pPr>
              <w:rPr>
                <w:i/>
              </w:rPr>
            </w:pPr>
            <w:r w:rsidRPr="00114480">
              <w:rPr>
                <w:i/>
              </w:rPr>
              <w:t>Carlisle Street Urban Design Framework 2009</w:t>
            </w:r>
          </w:p>
        </w:tc>
        <w:tc>
          <w:tcPr>
            <w:tcW w:w="7081" w:type="dxa"/>
          </w:tcPr>
          <w:p w14:paraId="6A078713" w14:textId="2A337F2D" w:rsidR="00C37A7F" w:rsidRPr="00114480" w:rsidRDefault="00C37A7F" w:rsidP="00144CFE">
            <w:r w:rsidRPr="00114480">
              <w:t>Builds upon the strategic direction of the Carlisle Street Activity Centre Structure Plan and sets out an urban design framework which comprises urban design principles, objectives and guidelines</w:t>
            </w:r>
          </w:p>
        </w:tc>
      </w:tr>
      <w:tr w:rsidR="00C37A7F" w:rsidRPr="00114480" w14:paraId="7D206BA0" w14:textId="77777777" w:rsidTr="009746B0">
        <w:tc>
          <w:tcPr>
            <w:tcW w:w="2547" w:type="dxa"/>
          </w:tcPr>
          <w:p w14:paraId="4EA5D145" w14:textId="6BCF85FA" w:rsidR="00C37A7F" w:rsidRPr="00114480" w:rsidRDefault="00C37A7F" w:rsidP="00144CFE">
            <w:pPr>
              <w:rPr>
                <w:i/>
              </w:rPr>
            </w:pPr>
            <w:r w:rsidRPr="00114480">
              <w:rPr>
                <w:i/>
              </w:rPr>
              <w:t>Port Phillip Heritage Review</w:t>
            </w:r>
          </w:p>
        </w:tc>
        <w:tc>
          <w:tcPr>
            <w:tcW w:w="7081" w:type="dxa"/>
          </w:tcPr>
          <w:p w14:paraId="4A5A1690" w14:textId="1B67077A" w:rsidR="00C37A7F" w:rsidRPr="00114480" w:rsidRDefault="005A3F84" w:rsidP="00144CFE">
            <w:r w:rsidRPr="00114480">
              <w:t>Incorporated document to the Port Phillip Planning Scheme that comprises a thematic environmental history of Port Phillip and heritage place and precinct citations that provide the basis for heritage controls in the study area</w:t>
            </w:r>
            <w:r w:rsidR="00621DC3" w:rsidRPr="00114480">
              <w:t>.</w:t>
            </w:r>
          </w:p>
        </w:tc>
      </w:tr>
      <w:tr w:rsidR="001604F1" w:rsidRPr="00114480" w14:paraId="43579C4F" w14:textId="77777777" w:rsidTr="00144CFE">
        <w:tc>
          <w:tcPr>
            <w:tcW w:w="9628" w:type="dxa"/>
            <w:gridSpan w:val="2"/>
            <w:shd w:val="clear" w:color="auto" w:fill="DEEAF6" w:themeFill="accent1" w:themeFillTint="33"/>
          </w:tcPr>
          <w:p w14:paraId="795EC279" w14:textId="663E9F2E" w:rsidR="001604F1" w:rsidRPr="00114480" w:rsidRDefault="001604F1" w:rsidP="00144CFE">
            <w:r w:rsidRPr="00114480">
              <w:rPr>
                <w:b/>
                <w:bCs/>
                <w:iCs/>
              </w:rPr>
              <w:t>Housing</w:t>
            </w:r>
          </w:p>
        </w:tc>
      </w:tr>
      <w:tr w:rsidR="001E7295" w:rsidRPr="00114480" w14:paraId="1506D8FF" w14:textId="77777777" w:rsidTr="009746B0">
        <w:tc>
          <w:tcPr>
            <w:tcW w:w="2547" w:type="dxa"/>
          </w:tcPr>
          <w:p w14:paraId="1352E544" w14:textId="7EBAECE0" w:rsidR="001E7295" w:rsidRPr="00114480" w:rsidRDefault="001E7295" w:rsidP="00144CFE">
            <w:pPr>
              <w:rPr>
                <w:b/>
                <w:bCs/>
                <w:iCs/>
              </w:rPr>
            </w:pPr>
            <w:r w:rsidRPr="00114480">
              <w:rPr>
                <w:i/>
              </w:rPr>
              <w:t>City of Port Phillip Housing Strategy 2007-2017</w:t>
            </w:r>
          </w:p>
        </w:tc>
        <w:tc>
          <w:tcPr>
            <w:tcW w:w="7081" w:type="dxa"/>
          </w:tcPr>
          <w:p w14:paraId="6E3226C9" w14:textId="641E3872" w:rsidR="001E7295" w:rsidRPr="00114480" w:rsidRDefault="001E7295" w:rsidP="00144CFE">
            <w:r w:rsidRPr="00114480">
              <w:t>Sets out a broad vision and makes recommendations for housing and residential development in Port Phillip</w:t>
            </w:r>
          </w:p>
        </w:tc>
      </w:tr>
      <w:tr w:rsidR="009F7B99" w:rsidRPr="00114480" w14:paraId="1F7CD2CC" w14:textId="77777777" w:rsidTr="009746B0">
        <w:tc>
          <w:tcPr>
            <w:tcW w:w="2547" w:type="dxa"/>
          </w:tcPr>
          <w:p w14:paraId="303D8791" w14:textId="3DD5E1A2" w:rsidR="009F7B99" w:rsidRPr="00114480" w:rsidRDefault="009F7B99" w:rsidP="00144CFE">
            <w:pPr>
              <w:rPr>
                <w:i/>
              </w:rPr>
            </w:pPr>
            <w:r w:rsidRPr="00114480">
              <w:rPr>
                <w:rFonts w:eastAsiaTheme="minorHAnsi"/>
                <w:i/>
                <w:color w:val="auto"/>
                <w:lang w:eastAsia="en-US"/>
              </w:rPr>
              <w:t>In our Backyard – Growing Affordable Housing in Port Phillip, 2015-2025</w:t>
            </w:r>
          </w:p>
        </w:tc>
        <w:tc>
          <w:tcPr>
            <w:tcW w:w="7081" w:type="dxa"/>
          </w:tcPr>
          <w:p w14:paraId="4386A536" w14:textId="513DCC15" w:rsidR="009F7B99" w:rsidRPr="00114480" w:rsidRDefault="009F7B99" w:rsidP="00144CFE">
            <w:r w:rsidRPr="00114480">
              <w:rPr>
                <w:rFonts w:eastAsiaTheme="minorHAnsi"/>
                <w:color w:val="auto"/>
                <w:lang w:eastAsia="en-US"/>
              </w:rPr>
              <w:t xml:space="preserve">Council’s plan to address housing affordability and reflects Council’s commitment to maintaining a diverse, inclusive and equitable City. It identifies the actions Council will take to grow the supply and diversity of affordable housing to address priority local housing needs </w:t>
            </w:r>
          </w:p>
        </w:tc>
      </w:tr>
      <w:tr w:rsidR="001604F1" w:rsidRPr="00114480" w14:paraId="4D42B274" w14:textId="77777777" w:rsidTr="00144CFE">
        <w:tc>
          <w:tcPr>
            <w:tcW w:w="9628" w:type="dxa"/>
            <w:gridSpan w:val="2"/>
            <w:shd w:val="clear" w:color="auto" w:fill="DEEAF6" w:themeFill="accent1" w:themeFillTint="33"/>
          </w:tcPr>
          <w:p w14:paraId="7C5E6B2E" w14:textId="0B6DA6F1" w:rsidR="001604F1" w:rsidRPr="00114480" w:rsidRDefault="001604F1" w:rsidP="00144CFE">
            <w:pPr>
              <w:rPr>
                <w:rFonts w:eastAsiaTheme="minorHAnsi"/>
                <w:color w:val="auto"/>
                <w:lang w:eastAsia="en-US"/>
              </w:rPr>
            </w:pPr>
            <w:r w:rsidRPr="00114480">
              <w:rPr>
                <w:rFonts w:eastAsiaTheme="minorHAnsi"/>
                <w:b/>
                <w:bCs/>
                <w:iCs/>
                <w:color w:val="auto"/>
                <w:lang w:eastAsia="en-US"/>
              </w:rPr>
              <w:t>Public space</w:t>
            </w:r>
          </w:p>
        </w:tc>
      </w:tr>
      <w:tr w:rsidR="009F7B99" w:rsidRPr="00114480" w14:paraId="2745F62D" w14:textId="77777777" w:rsidTr="009746B0">
        <w:tc>
          <w:tcPr>
            <w:tcW w:w="2547" w:type="dxa"/>
          </w:tcPr>
          <w:p w14:paraId="4F7FB3B5" w14:textId="2D588F4D" w:rsidR="009F7B99" w:rsidRPr="00114480" w:rsidRDefault="005D0071" w:rsidP="00144CFE">
            <w:pPr>
              <w:rPr>
                <w:rFonts w:eastAsiaTheme="minorHAnsi"/>
                <w:i/>
                <w:color w:val="auto"/>
                <w:lang w:eastAsia="en-US"/>
              </w:rPr>
            </w:pPr>
            <w:r w:rsidRPr="00114480">
              <w:rPr>
                <w:i/>
              </w:rPr>
              <w:lastRenderedPageBreak/>
              <w:t xml:space="preserve">Draft </w:t>
            </w:r>
            <w:r w:rsidR="009F7B99" w:rsidRPr="00114480">
              <w:rPr>
                <w:i/>
              </w:rPr>
              <w:t xml:space="preserve">Places for People Public Space Strategy 2021-31 </w:t>
            </w:r>
          </w:p>
        </w:tc>
        <w:tc>
          <w:tcPr>
            <w:tcW w:w="7081" w:type="dxa"/>
          </w:tcPr>
          <w:p w14:paraId="711E022A" w14:textId="780DD426" w:rsidR="009F7B99" w:rsidRPr="00114480" w:rsidRDefault="009F7B99" w:rsidP="00144CFE">
            <w:pPr>
              <w:rPr>
                <w:rFonts w:eastAsiaTheme="minorHAnsi"/>
                <w:color w:val="auto"/>
                <w:lang w:eastAsia="en-US"/>
              </w:rPr>
            </w:pPr>
            <w:r w:rsidRPr="00114480">
              <w:t xml:space="preserve">Informs Council’s ongoing planning and investment in public spaces and will transform our existing spaces through an integrated action plan for each of our neighbourhoods  </w:t>
            </w:r>
          </w:p>
        </w:tc>
      </w:tr>
      <w:tr w:rsidR="001604F1" w:rsidRPr="00114480" w14:paraId="268931B4" w14:textId="77777777" w:rsidTr="00144CFE">
        <w:tc>
          <w:tcPr>
            <w:tcW w:w="9628" w:type="dxa"/>
            <w:gridSpan w:val="2"/>
            <w:shd w:val="clear" w:color="auto" w:fill="DEEAF6" w:themeFill="accent1" w:themeFillTint="33"/>
          </w:tcPr>
          <w:p w14:paraId="1191EEF7" w14:textId="08AA2F5D" w:rsidR="001604F1" w:rsidRPr="00114480" w:rsidRDefault="001604F1" w:rsidP="00144CFE">
            <w:pPr>
              <w:rPr>
                <w:rFonts w:eastAsiaTheme="minorHAnsi"/>
                <w:color w:val="auto"/>
                <w:lang w:eastAsia="en-US"/>
              </w:rPr>
            </w:pPr>
            <w:r w:rsidRPr="00114480">
              <w:rPr>
                <w:rFonts w:eastAsiaTheme="minorHAnsi"/>
                <w:b/>
                <w:bCs/>
                <w:iCs/>
                <w:color w:val="auto"/>
                <w:lang w:eastAsia="en-US"/>
              </w:rPr>
              <w:t>Sustainability</w:t>
            </w:r>
          </w:p>
        </w:tc>
      </w:tr>
      <w:tr w:rsidR="009F7B99" w:rsidRPr="00114480" w14:paraId="251BDBBE" w14:textId="77777777" w:rsidTr="7CDD7F14">
        <w:tc>
          <w:tcPr>
            <w:tcW w:w="2547" w:type="dxa"/>
          </w:tcPr>
          <w:p w14:paraId="16AEC386" w14:textId="77777777" w:rsidR="009F7B99" w:rsidRPr="00114480" w:rsidRDefault="009F7B99" w:rsidP="00144CFE">
            <w:pPr>
              <w:spacing w:before="40" w:after="40"/>
              <w:rPr>
                <w:i/>
              </w:rPr>
            </w:pPr>
            <w:r w:rsidRPr="00114480">
              <w:rPr>
                <w:i/>
              </w:rPr>
              <w:t>Act and Adapt Sustainable Environment Strategy 2018-28</w:t>
            </w:r>
          </w:p>
        </w:tc>
        <w:tc>
          <w:tcPr>
            <w:tcW w:w="7081" w:type="dxa"/>
          </w:tcPr>
          <w:p w14:paraId="498F9A36" w14:textId="3D715D05" w:rsidR="009F7B99" w:rsidRPr="00114480" w:rsidRDefault="009F7B99" w:rsidP="00144CFE">
            <w:pPr>
              <w:spacing w:before="40" w:after="40"/>
            </w:pPr>
            <w:r w:rsidRPr="00114480">
              <w:t>Establishes Council’s commitment to environmental sustainability for the organisation and the wider community ensuring we are continuing to increase greening, biodiversity and using water efficiently in our public spaces</w:t>
            </w:r>
          </w:p>
        </w:tc>
      </w:tr>
      <w:tr w:rsidR="001604F1" w:rsidRPr="00114480" w14:paraId="7B26CFFF" w14:textId="77777777" w:rsidTr="7CDD7F14">
        <w:tc>
          <w:tcPr>
            <w:tcW w:w="2547" w:type="dxa"/>
          </w:tcPr>
          <w:p w14:paraId="38C9BE7F" w14:textId="01497F5E" w:rsidR="001604F1" w:rsidRPr="00114480" w:rsidRDefault="001604F1" w:rsidP="00144CFE">
            <w:pPr>
              <w:spacing w:before="40" w:after="40"/>
              <w:rPr>
                <w:i/>
              </w:rPr>
            </w:pPr>
            <w:r w:rsidRPr="00114480">
              <w:rPr>
                <w:i/>
              </w:rPr>
              <w:t>Don’t Waste It! Waste Management Strategy 2018-28</w:t>
            </w:r>
          </w:p>
        </w:tc>
        <w:tc>
          <w:tcPr>
            <w:tcW w:w="7081" w:type="dxa"/>
          </w:tcPr>
          <w:p w14:paraId="2E9DEA00" w14:textId="7BA7F29D" w:rsidR="001604F1" w:rsidRPr="00114480" w:rsidRDefault="001604F1" w:rsidP="00144CFE">
            <w:pPr>
              <w:spacing w:before="40" w:after="40"/>
            </w:pPr>
            <w:r w:rsidRPr="00114480">
              <w:t>Provides the blueprint for how Council and the community will work together to create a more sustainable future for our City</w:t>
            </w:r>
          </w:p>
        </w:tc>
      </w:tr>
      <w:tr w:rsidR="001604F1" w:rsidRPr="00114480" w14:paraId="56CAFEC3" w14:textId="77777777" w:rsidTr="7CDD7F14">
        <w:tc>
          <w:tcPr>
            <w:tcW w:w="2547" w:type="dxa"/>
          </w:tcPr>
          <w:p w14:paraId="1B066D37" w14:textId="3968054A" w:rsidR="001604F1" w:rsidRPr="00114480" w:rsidRDefault="001604F1" w:rsidP="00144CFE">
            <w:pPr>
              <w:spacing w:before="40" w:after="40"/>
              <w:rPr>
                <w:i/>
              </w:rPr>
            </w:pPr>
            <w:r w:rsidRPr="00114480">
              <w:rPr>
                <w:rFonts w:eastAsiaTheme="minorHAnsi"/>
                <w:i/>
                <w:color w:val="auto"/>
                <w:lang w:eastAsia="en-US"/>
              </w:rPr>
              <w:t xml:space="preserve">Foreshore Management Plan 2012 </w:t>
            </w:r>
          </w:p>
        </w:tc>
        <w:tc>
          <w:tcPr>
            <w:tcW w:w="7081" w:type="dxa"/>
          </w:tcPr>
          <w:p w14:paraId="609888F5" w14:textId="397E5AC9" w:rsidR="001604F1" w:rsidRPr="00114480" w:rsidRDefault="001604F1" w:rsidP="00144CFE">
            <w:pPr>
              <w:spacing w:before="40" w:after="40"/>
            </w:pPr>
            <w:r w:rsidRPr="00114480">
              <w:rPr>
                <w:rFonts w:eastAsiaTheme="minorHAnsi"/>
                <w:color w:val="auto"/>
                <w:lang w:eastAsia="en-US"/>
              </w:rPr>
              <w:t xml:space="preserve">Establishes the long-term strategic vision and direction for the Port Phillip foreshore, providing a framework for future use of the foreshore considering the range and complexity of coastal </w:t>
            </w:r>
            <w:r w:rsidR="00461322" w:rsidRPr="00114480">
              <w:rPr>
                <w:rFonts w:eastAsiaTheme="minorHAnsi"/>
                <w:color w:val="auto"/>
                <w:lang w:eastAsia="en-US"/>
              </w:rPr>
              <w:t>c</w:t>
            </w:r>
            <w:r w:rsidR="001F5B2C" w:rsidRPr="00114480">
              <w:rPr>
                <w:rFonts w:eastAsiaTheme="minorHAnsi"/>
                <w:color w:val="auto"/>
                <w:lang w:eastAsia="en-US"/>
              </w:rPr>
              <w:t>hallenges</w:t>
            </w:r>
          </w:p>
        </w:tc>
      </w:tr>
      <w:tr w:rsidR="001604F1" w:rsidRPr="00114480" w14:paraId="592197D6" w14:textId="77777777" w:rsidTr="7CDD7F14">
        <w:tc>
          <w:tcPr>
            <w:tcW w:w="2547" w:type="dxa"/>
          </w:tcPr>
          <w:p w14:paraId="615683B9" w14:textId="77777777" w:rsidR="001604F1" w:rsidRPr="00114480" w:rsidRDefault="001604F1" w:rsidP="00144CFE">
            <w:pPr>
              <w:rPr>
                <w:i/>
              </w:rPr>
            </w:pPr>
            <w:r w:rsidRPr="00114480">
              <w:rPr>
                <w:rFonts w:eastAsiaTheme="minorHAnsi"/>
                <w:i/>
                <w:color w:val="auto"/>
                <w:lang w:eastAsia="en-US"/>
              </w:rPr>
              <w:t>Greening Port Phillip, an Urban Forest Approach 2010</w:t>
            </w:r>
          </w:p>
          <w:p w14:paraId="449C5DED" w14:textId="246DBA40" w:rsidR="001604F1" w:rsidRPr="00114480" w:rsidRDefault="001604F1" w:rsidP="00144CFE">
            <w:pPr>
              <w:spacing w:before="40" w:after="40"/>
              <w:rPr>
                <w:i/>
              </w:rPr>
            </w:pPr>
          </w:p>
        </w:tc>
        <w:tc>
          <w:tcPr>
            <w:tcW w:w="7081" w:type="dxa"/>
          </w:tcPr>
          <w:p w14:paraId="3DCC13D5" w14:textId="4F083E93" w:rsidR="001604F1" w:rsidRPr="00114480" w:rsidRDefault="001604F1" w:rsidP="00144CFE">
            <w:pPr>
              <w:spacing w:before="40" w:after="40"/>
            </w:pPr>
            <w:r w:rsidRPr="00114480">
              <w:rPr>
                <w:rFonts w:eastAsiaTheme="minorHAnsi"/>
                <w:color w:val="auto"/>
                <w:lang w:eastAsia="en-US"/>
              </w:rPr>
              <w:t>Provides the strategic framework and policy context for the management of trees in Port Phillip, ensuring that greening in our public spaces enhances the amenity, liveability, character, sustainability and biodiversity of our City.</w:t>
            </w:r>
          </w:p>
        </w:tc>
      </w:tr>
      <w:tr w:rsidR="001604F1" w:rsidRPr="00114480" w14:paraId="7374219D" w14:textId="77777777" w:rsidTr="7CDD7F14">
        <w:tc>
          <w:tcPr>
            <w:tcW w:w="2547" w:type="dxa"/>
          </w:tcPr>
          <w:p w14:paraId="78CAD530" w14:textId="0A557C99" w:rsidR="001604F1" w:rsidRPr="00114480" w:rsidRDefault="001604F1" w:rsidP="00144CFE">
            <w:pPr>
              <w:spacing w:before="40" w:after="40"/>
              <w:rPr>
                <w:i/>
              </w:rPr>
            </w:pPr>
            <w:r w:rsidRPr="00114480">
              <w:rPr>
                <w:rFonts w:eastAsiaTheme="minorHAnsi"/>
                <w:i/>
                <w:color w:val="auto"/>
                <w:lang w:eastAsia="en-US"/>
              </w:rPr>
              <w:t>Street Tree Planting Program 2017-22</w:t>
            </w:r>
          </w:p>
        </w:tc>
        <w:tc>
          <w:tcPr>
            <w:tcW w:w="7081" w:type="dxa"/>
          </w:tcPr>
          <w:p w14:paraId="18619A96" w14:textId="0C99C257" w:rsidR="001604F1" w:rsidRPr="00114480" w:rsidRDefault="001604F1" w:rsidP="00144CFE">
            <w:pPr>
              <w:spacing w:before="40" w:after="40"/>
            </w:pPr>
            <w:r w:rsidRPr="00114480">
              <w:rPr>
                <w:rFonts w:eastAsia="Arial"/>
              </w:rPr>
              <w:t xml:space="preserve">Response to one of the directions set out in </w:t>
            </w:r>
            <w:r w:rsidRPr="00114480">
              <w:rPr>
                <w:rFonts w:eastAsiaTheme="minorHAnsi"/>
                <w:i/>
                <w:color w:val="auto"/>
                <w:lang w:eastAsia="en-US"/>
              </w:rPr>
              <w:t xml:space="preserve">Greening Port Phillip, an Urban Forest Approach 2010 </w:t>
            </w:r>
            <w:r w:rsidRPr="00114480">
              <w:rPr>
                <w:rFonts w:eastAsia="Arial"/>
              </w:rPr>
              <w:t xml:space="preserve"> that aims to prioritise street tree and park tree planting through-out the City.</w:t>
            </w:r>
          </w:p>
        </w:tc>
      </w:tr>
      <w:tr w:rsidR="001604F1" w:rsidRPr="00114480" w14:paraId="67D1B248" w14:textId="77777777" w:rsidTr="00144CFE">
        <w:tc>
          <w:tcPr>
            <w:tcW w:w="9628" w:type="dxa"/>
            <w:gridSpan w:val="2"/>
            <w:shd w:val="clear" w:color="auto" w:fill="DEEAF6" w:themeFill="accent1" w:themeFillTint="33"/>
          </w:tcPr>
          <w:p w14:paraId="12627FE8" w14:textId="591BC102" w:rsidR="001604F1" w:rsidRPr="00114480" w:rsidRDefault="001604F1" w:rsidP="00144CFE">
            <w:pPr>
              <w:spacing w:before="40"/>
            </w:pPr>
            <w:r w:rsidRPr="00114480">
              <w:rPr>
                <w:b/>
                <w:bCs/>
                <w:iCs/>
              </w:rPr>
              <w:t>Transport &amp; parking</w:t>
            </w:r>
          </w:p>
        </w:tc>
      </w:tr>
      <w:tr w:rsidR="001604F1" w:rsidRPr="00114480" w14:paraId="4242BED1" w14:textId="77777777" w:rsidTr="7CDD7F14">
        <w:tc>
          <w:tcPr>
            <w:tcW w:w="2547" w:type="dxa"/>
          </w:tcPr>
          <w:p w14:paraId="72B16D8A" w14:textId="04F4054D" w:rsidR="001604F1" w:rsidRPr="00114480" w:rsidRDefault="001604F1" w:rsidP="001604F1">
            <w:pPr>
              <w:rPr>
                <w:i/>
              </w:rPr>
            </w:pPr>
            <w:r w:rsidRPr="00114480">
              <w:rPr>
                <w:i/>
              </w:rPr>
              <w:t>Move, Connect, Live Integrated Transport Strategy 2018-28</w:t>
            </w:r>
          </w:p>
        </w:tc>
        <w:tc>
          <w:tcPr>
            <w:tcW w:w="7081" w:type="dxa"/>
          </w:tcPr>
          <w:p w14:paraId="4FAD3122" w14:textId="2359B843" w:rsidR="001604F1" w:rsidRPr="00114480" w:rsidRDefault="001604F1" w:rsidP="001604F1">
            <w:pPr>
              <w:spacing w:before="40"/>
            </w:pPr>
            <w:r w:rsidRPr="00114480">
              <w:t>Sets the key priorities to ensure a well-connected transportation future for our City</w:t>
            </w:r>
            <w:r w:rsidR="004506D1" w:rsidRPr="00114480">
              <w:t>.</w:t>
            </w:r>
          </w:p>
        </w:tc>
      </w:tr>
      <w:tr w:rsidR="00984CD5" w:rsidRPr="00114480" w14:paraId="2968AC77" w14:textId="77777777" w:rsidTr="7CDD7F14">
        <w:tc>
          <w:tcPr>
            <w:tcW w:w="2547" w:type="dxa"/>
          </w:tcPr>
          <w:p w14:paraId="0C69CA4F" w14:textId="4F163690" w:rsidR="00984CD5" w:rsidRPr="00114480" w:rsidRDefault="0093277D" w:rsidP="001604F1">
            <w:pPr>
              <w:rPr>
                <w:i/>
              </w:rPr>
            </w:pPr>
            <w:r w:rsidRPr="00114480">
              <w:rPr>
                <w:i/>
              </w:rPr>
              <w:t xml:space="preserve">Parking Management Policy </w:t>
            </w:r>
          </w:p>
        </w:tc>
        <w:tc>
          <w:tcPr>
            <w:tcW w:w="7081" w:type="dxa"/>
          </w:tcPr>
          <w:p w14:paraId="67254E6D" w14:textId="4CC896C3" w:rsidR="00CE5D09" w:rsidRPr="00114480" w:rsidRDefault="00CE5D09" w:rsidP="00CE5D09">
            <w:pPr>
              <w:pStyle w:val="CommentText"/>
              <w:rPr>
                <w:sz w:val="22"/>
                <w:szCs w:val="22"/>
              </w:rPr>
            </w:pPr>
            <w:r w:rsidRPr="00114480">
              <w:rPr>
                <w:sz w:val="22"/>
                <w:szCs w:val="22"/>
              </w:rPr>
              <w:t>The Policy provides a framework for the ongoing management of Port Phillip’s existing 53,000 on-street and 4,000 Council-managed off-street spaces used for parking and storage of motor vehicles.</w:t>
            </w:r>
          </w:p>
          <w:p w14:paraId="1D3EACB4" w14:textId="77777777" w:rsidR="00CE5D09" w:rsidRPr="00114480" w:rsidRDefault="00CE5D09" w:rsidP="00CE5D09">
            <w:pPr>
              <w:pStyle w:val="CommentText"/>
              <w:rPr>
                <w:sz w:val="22"/>
                <w:szCs w:val="22"/>
              </w:rPr>
            </w:pPr>
            <w:r w:rsidRPr="00114480">
              <w:rPr>
                <w:sz w:val="22"/>
                <w:szCs w:val="22"/>
              </w:rPr>
              <w:t>The overarching objectives of the Policy are to:</w:t>
            </w:r>
          </w:p>
          <w:p w14:paraId="08742799" w14:textId="69E23264" w:rsidR="00CE5D09" w:rsidRPr="00114480" w:rsidRDefault="005D0071" w:rsidP="00542AB2">
            <w:pPr>
              <w:pStyle w:val="CommentText"/>
              <w:numPr>
                <w:ilvl w:val="0"/>
                <w:numId w:val="30"/>
              </w:numPr>
              <w:spacing w:line="240" w:lineRule="auto"/>
              <w:rPr>
                <w:sz w:val="22"/>
                <w:szCs w:val="22"/>
              </w:rPr>
            </w:pPr>
            <w:r w:rsidRPr="00114480">
              <w:rPr>
                <w:sz w:val="22"/>
                <w:szCs w:val="22"/>
              </w:rPr>
              <w:t>A</w:t>
            </w:r>
            <w:r w:rsidR="00CE5D09" w:rsidRPr="00114480">
              <w:rPr>
                <w:sz w:val="22"/>
                <w:szCs w:val="22"/>
              </w:rPr>
              <w:t>ddress the City’s existing and future growth and transport challenges.</w:t>
            </w:r>
          </w:p>
          <w:p w14:paraId="5182FE75" w14:textId="06B37512" w:rsidR="00984CD5" w:rsidRPr="00114480" w:rsidRDefault="005D0071" w:rsidP="00542AB2">
            <w:pPr>
              <w:pStyle w:val="ListParagraph"/>
              <w:numPr>
                <w:ilvl w:val="0"/>
                <w:numId w:val="30"/>
              </w:numPr>
              <w:spacing w:before="40" w:line="240" w:lineRule="auto"/>
            </w:pPr>
            <w:r w:rsidRPr="00114480">
              <w:t>P</w:t>
            </w:r>
            <w:r w:rsidR="00CE5D09" w:rsidRPr="00114480">
              <w:t>rovide fairer and more reliable access to parking in all locations and at all times.</w:t>
            </w:r>
          </w:p>
        </w:tc>
      </w:tr>
      <w:tr w:rsidR="00643A6B" w:rsidRPr="00114480" w14:paraId="61D5360A" w14:textId="77777777" w:rsidTr="00643A6B">
        <w:tc>
          <w:tcPr>
            <w:tcW w:w="9628" w:type="dxa"/>
            <w:gridSpan w:val="2"/>
            <w:shd w:val="clear" w:color="auto" w:fill="DEEAF6" w:themeFill="accent1" w:themeFillTint="33"/>
          </w:tcPr>
          <w:p w14:paraId="03D37251" w14:textId="50564964" w:rsidR="00643A6B" w:rsidRPr="00114480" w:rsidRDefault="00643A6B" w:rsidP="001604F1">
            <w:pPr>
              <w:spacing w:before="40"/>
            </w:pPr>
            <w:r w:rsidRPr="00114480">
              <w:rPr>
                <w:b/>
                <w:bCs/>
                <w:iCs/>
              </w:rPr>
              <w:t xml:space="preserve">Social </w:t>
            </w:r>
            <w:r w:rsidR="00141966" w:rsidRPr="00114480">
              <w:rPr>
                <w:b/>
                <w:bCs/>
                <w:iCs/>
              </w:rPr>
              <w:t>i</w:t>
            </w:r>
            <w:r w:rsidR="005A209F" w:rsidRPr="00114480">
              <w:rPr>
                <w:b/>
                <w:bCs/>
                <w:iCs/>
              </w:rPr>
              <w:t>ssues</w:t>
            </w:r>
          </w:p>
        </w:tc>
      </w:tr>
      <w:tr w:rsidR="00643A6B" w:rsidRPr="00114480" w14:paraId="3F86DB1D" w14:textId="77777777" w:rsidTr="008241A0">
        <w:trPr>
          <w:trHeight w:val="1252"/>
        </w:trPr>
        <w:tc>
          <w:tcPr>
            <w:tcW w:w="2547" w:type="dxa"/>
          </w:tcPr>
          <w:p w14:paraId="3418A720" w14:textId="4BC9EEC0" w:rsidR="00643A6B" w:rsidRPr="00114480" w:rsidRDefault="00643A6B" w:rsidP="001604F1">
            <w:pPr>
              <w:rPr>
                <w:i/>
                <w:iCs/>
              </w:rPr>
            </w:pPr>
            <w:r w:rsidRPr="00114480">
              <w:rPr>
                <w:rFonts w:eastAsia="Arial"/>
                <w:i/>
                <w:iCs/>
              </w:rPr>
              <w:lastRenderedPageBreak/>
              <w:t>Think and Act: Homelessness Action Strategy 2015-2020</w:t>
            </w:r>
          </w:p>
        </w:tc>
        <w:tc>
          <w:tcPr>
            <w:tcW w:w="7081" w:type="dxa"/>
          </w:tcPr>
          <w:p w14:paraId="30D03B7C" w14:textId="61773E5C" w:rsidR="00643A6B" w:rsidRPr="00114480" w:rsidRDefault="00D81009" w:rsidP="008241A0">
            <w:pPr>
              <w:rPr>
                <w:rFonts w:asciiTheme="minorHAnsi" w:eastAsiaTheme="minorEastAsia" w:hAnsiTheme="minorHAnsi" w:cstheme="minorBidi"/>
              </w:rPr>
            </w:pPr>
            <w:r w:rsidRPr="00114480">
              <w:rPr>
                <w:rFonts w:eastAsia="Arial"/>
              </w:rPr>
              <w:t xml:space="preserve">Seeks to reduce the risks associated with homelessness through the development of agreed actions, continuing council’s roles as a leader, </w:t>
            </w:r>
            <w:r w:rsidR="00EF096F" w:rsidRPr="00114480">
              <w:rPr>
                <w:rFonts w:eastAsia="Arial"/>
              </w:rPr>
              <w:t>advocate</w:t>
            </w:r>
            <w:r w:rsidRPr="00114480">
              <w:rPr>
                <w:rFonts w:eastAsia="Arial"/>
              </w:rPr>
              <w:t xml:space="preserve">, planner, facilitator and </w:t>
            </w:r>
            <w:r w:rsidR="00EF096F" w:rsidRPr="00114480">
              <w:rPr>
                <w:rFonts w:eastAsia="Arial"/>
              </w:rPr>
              <w:t>service</w:t>
            </w:r>
            <w:r w:rsidRPr="00114480">
              <w:rPr>
                <w:rFonts w:eastAsia="Arial"/>
              </w:rPr>
              <w:t xml:space="preserve"> provider. </w:t>
            </w:r>
          </w:p>
        </w:tc>
      </w:tr>
      <w:tr w:rsidR="00643A6B" w:rsidRPr="00114480" w14:paraId="34AC68C5" w14:textId="77777777" w:rsidTr="7CDD7F14">
        <w:tc>
          <w:tcPr>
            <w:tcW w:w="2547" w:type="dxa"/>
          </w:tcPr>
          <w:p w14:paraId="7D3A5187" w14:textId="715E75EC" w:rsidR="00643A6B" w:rsidRPr="00114480" w:rsidRDefault="00643A6B" w:rsidP="001604F1">
            <w:pPr>
              <w:rPr>
                <w:i/>
              </w:rPr>
            </w:pPr>
            <w:r w:rsidRPr="00114480">
              <w:rPr>
                <w:i/>
                <w:iCs/>
              </w:rPr>
              <w:t>Community Safety Plan: Building a Safe Community Together 2019 – 2023</w:t>
            </w:r>
          </w:p>
        </w:tc>
        <w:tc>
          <w:tcPr>
            <w:tcW w:w="7081" w:type="dxa"/>
          </w:tcPr>
          <w:p w14:paraId="040CA6AE" w14:textId="72F4946C" w:rsidR="00643A6B" w:rsidRPr="00114480" w:rsidRDefault="00643A6B" w:rsidP="00643A6B">
            <w:r w:rsidRPr="00114480">
              <w:t>Commits to building a community where both residents and visitors feel safe to live, work and play.</w:t>
            </w:r>
          </w:p>
          <w:p w14:paraId="4156A95F" w14:textId="77777777" w:rsidR="00643A6B" w:rsidRPr="00114480" w:rsidRDefault="00643A6B" w:rsidP="001604F1">
            <w:pPr>
              <w:spacing w:before="40"/>
            </w:pPr>
          </w:p>
        </w:tc>
      </w:tr>
    </w:tbl>
    <w:p w14:paraId="0A71D41B" w14:textId="63F2B4C8" w:rsidR="00FF0EDC" w:rsidRPr="00114480" w:rsidRDefault="00FF0EDC" w:rsidP="5AF5D60A">
      <w:pPr>
        <w:tabs>
          <w:tab w:val="clear" w:pos="6300"/>
        </w:tabs>
        <w:suppressAutoHyphens w:val="0"/>
        <w:spacing w:after="160" w:line="259" w:lineRule="auto"/>
        <w:rPr>
          <w:b/>
          <w:color w:val="007484"/>
          <w:sz w:val="28"/>
          <w:szCs w:val="28"/>
        </w:rPr>
      </w:pPr>
    </w:p>
    <w:p w14:paraId="3E3CE442" w14:textId="77777777" w:rsidR="00C31D61" w:rsidRPr="00114480" w:rsidRDefault="00C31D61">
      <w:pPr>
        <w:tabs>
          <w:tab w:val="clear" w:pos="-3060"/>
          <w:tab w:val="clear" w:pos="-2340"/>
          <w:tab w:val="clear" w:pos="6300"/>
        </w:tabs>
        <w:suppressAutoHyphens w:val="0"/>
        <w:spacing w:after="160" w:line="259" w:lineRule="auto"/>
        <w:rPr>
          <w:b/>
          <w:bCs/>
          <w:color w:val="007484"/>
          <w:sz w:val="32"/>
          <w:szCs w:val="32"/>
        </w:rPr>
      </w:pPr>
      <w:r w:rsidRPr="00114480">
        <w:br w:type="page"/>
      </w:r>
    </w:p>
    <w:p w14:paraId="468C7C7A" w14:textId="665BA74D" w:rsidR="000F359E" w:rsidRPr="00114480" w:rsidRDefault="000F359E" w:rsidP="007608D3">
      <w:pPr>
        <w:pStyle w:val="Heading1"/>
      </w:pPr>
      <w:bookmarkStart w:id="35" w:name="_Toc87946248"/>
      <w:r w:rsidRPr="00114480">
        <w:lastRenderedPageBreak/>
        <w:t>Community engagement – what we heard from stakeholders</w:t>
      </w:r>
      <w:bookmarkEnd w:id="35"/>
    </w:p>
    <w:p w14:paraId="60A92360" w14:textId="0BA3082D" w:rsidR="00D21F34" w:rsidRPr="00114480" w:rsidRDefault="00D21F34" w:rsidP="00DE72C7">
      <w:pPr>
        <w:pStyle w:val="Heading2"/>
      </w:pPr>
      <w:bookmarkStart w:id="36" w:name="_Toc87946249"/>
      <w:r w:rsidRPr="00114480">
        <w:t>Engagement approach</w:t>
      </w:r>
      <w:bookmarkEnd w:id="36"/>
    </w:p>
    <w:p w14:paraId="53BF0326" w14:textId="0EAE9E5E" w:rsidR="00D21F34" w:rsidRPr="00114480" w:rsidRDefault="006B1092" w:rsidP="005731D9">
      <w:pPr>
        <w:shd w:val="clear" w:color="auto" w:fill="FFFFFF" w:themeFill="background1"/>
        <w:rPr>
          <w:b/>
          <w:bCs/>
          <w:sz w:val="23"/>
          <w:szCs w:val="23"/>
        </w:rPr>
      </w:pPr>
      <w:r w:rsidRPr="00114480">
        <w:t>A</w:t>
      </w:r>
      <w:r w:rsidR="00D21F34" w:rsidRPr="00114480">
        <w:t xml:space="preserve"> targeted engagement </w:t>
      </w:r>
      <w:r w:rsidRPr="00114480">
        <w:t xml:space="preserve">approach </w:t>
      </w:r>
      <w:r w:rsidR="00D21F34" w:rsidRPr="00114480">
        <w:t xml:space="preserve">was </w:t>
      </w:r>
      <w:r w:rsidRPr="00114480">
        <w:t xml:space="preserve">undertaken to </w:t>
      </w:r>
      <w:r w:rsidR="00D21F34" w:rsidRPr="00114480">
        <w:t xml:space="preserve">understand the </w:t>
      </w:r>
      <w:r w:rsidRPr="00114480">
        <w:t xml:space="preserve">concerns and aspirations of </w:t>
      </w:r>
      <w:r w:rsidR="00530951" w:rsidRPr="00114480">
        <w:t xml:space="preserve">a limited number of </w:t>
      </w:r>
      <w:r w:rsidRPr="00114480">
        <w:t>key stakeholders:</w:t>
      </w:r>
      <w:r w:rsidR="00D21F34" w:rsidRPr="00114480">
        <w:t xml:space="preserve"> property and business owners, traders, community groups</w:t>
      </w:r>
      <w:r w:rsidR="00E2719C" w:rsidRPr="00114480">
        <w:t xml:space="preserve"> and </w:t>
      </w:r>
      <w:r w:rsidR="00D21F34" w:rsidRPr="00114480">
        <w:t xml:space="preserve">resident associations. </w:t>
      </w:r>
      <w:r w:rsidRPr="00114480">
        <w:t>The consultation was not promoted to the wider community as broader community engagement would be undertaken as part of any future strategic planning work.</w:t>
      </w:r>
    </w:p>
    <w:p w14:paraId="61E8AA82" w14:textId="24D67171" w:rsidR="00D21F34" w:rsidRPr="00114480" w:rsidRDefault="002F3CEA" w:rsidP="005731D9">
      <w:pPr>
        <w:shd w:val="clear" w:color="auto" w:fill="FFFFFF" w:themeFill="background1"/>
      </w:pPr>
      <w:r w:rsidRPr="00114480">
        <w:t xml:space="preserve">The consultation was promoted specifically </w:t>
      </w:r>
      <w:r w:rsidR="006B1092" w:rsidRPr="00114480">
        <w:rPr>
          <w:color w:val="auto"/>
        </w:rPr>
        <w:t xml:space="preserve">from </w:t>
      </w:r>
      <w:r w:rsidR="006B1092" w:rsidRPr="00114480">
        <w:rPr>
          <w:rStyle w:val="Strong"/>
          <w:b w:val="0"/>
          <w:color w:val="auto"/>
          <w:shd w:val="clear" w:color="auto" w:fill="FFFFFF"/>
        </w:rPr>
        <w:t>8 March to Sunday 29 March 2021</w:t>
      </w:r>
      <w:r w:rsidRPr="00114480">
        <w:rPr>
          <w:rStyle w:val="Strong"/>
          <w:b w:val="0"/>
          <w:color w:val="auto"/>
          <w:shd w:val="clear" w:color="auto" w:fill="FFFFFF"/>
        </w:rPr>
        <w:t xml:space="preserve"> </w:t>
      </w:r>
      <w:r w:rsidRPr="00114480">
        <w:t xml:space="preserve">to existing </w:t>
      </w:r>
      <w:r w:rsidR="00A85DAA" w:rsidRPr="00114480">
        <w:t xml:space="preserve">St Kilda </w:t>
      </w:r>
      <w:r w:rsidRPr="00114480">
        <w:t xml:space="preserve">stakeholders known to Council, who were invited to complete an online survey and express interest in attending a focus group session. </w:t>
      </w:r>
    </w:p>
    <w:p w14:paraId="35E23809" w14:textId="13EE9EFB" w:rsidR="00D21F34" w:rsidRPr="00114480" w:rsidRDefault="006B1092" w:rsidP="005731D9">
      <w:pPr>
        <w:spacing w:before="40"/>
      </w:pPr>
      <w:r w:rsidRPr="00114480">
        <w:t>Outputs were gathered</w:t>
      </w:r>
      <w:r w:rsidR="00D21F34" w:rsidRPr="00114480">
        <w:t xml:space="preserve"> from two online focus group sessions attended by 15 people</w:t>
      </w:r>
      <w:r w:rsidRPr="00114480">
        <w:t xml:space="preserve"> in total</w:t>
      </w:r>
      <w:r w:rsidR="00D21F34" w:rsidRPr="00114480">
        <w:t xml:space="preserve"> and a survey which had 20 respondents.</w:t>
      </w:r>
      <w:r w:rsidR="00366A3C" w:rsidRPr="00114480">
        <w:t xml:space="preserve"> </w:t>
      </w:r>
    </w:p>
    <w:p w14:paraId="27DD7B3F" w14:textId="1C3B1ED1" w:rsidR="006822C0" w:rsidRPr="00114480" w:rsidRDefault="006822C0" w:rsidP="005731D9">
      <w:pPr>
        <w:spacing w:before="40"/>
      </w:pPr>
      <w:r w:rsidRPr="00114480">
        <w:rPr>
          <w:rFonts w:eastAsiaTheme="majorEastAsia"/>
          <w:b/>
          <w:bCs/>
          <w:color w:val="005467"/>
          <w:kern w:val="32"/>
          <w:sz w:val="24"/>
          <w:szCs w:val="24"/>
        </w:rPr>
        <w:t>Limitations</w:t>
      </w:r>
    </w:p>
    <w:p w14:paraId="16E5FF30" w14:textId="7ED18BA3" w:rsidR="006822C0" w:rsidRPr="00114480" w:rsidRDefault="006822C0" w:rsidP="004C3DFE">
      <w:pPr>
        <w:rPr>
          <w:rFonts w:cs="Calibri"/>
        </w:rPr>
      </w:pPr>
      <w:r w:rsidRPr="00114480">
        <w:rPr>
          <w:rFonts w:cs="Calibri"/>
        </w:rPr>
        <w:t xml:space="preserve">Limitations to community engagement </w:t>
      </w:r>
      <w:r w:rsidR="00494B8A" w:rsidRPr="00114480">
        <w:rPr>
          <w:rFonts w:cs="Calibri"/>
        </w:rPr>
        <w:t>include:</w:t>
      </w:r>
    </w:p>
    <w:p w14:paraId="107B9F12" w14:textId="0064BE12" w:rsidR="006822C0" w:rsidRPr="00114480" w:rsidRDefault="00F66B2D" w:rsidP="00542AB2">
      <w:pPr>
        <w:pStyle w:val="ListParagraph"/>
        <w:numPr>
          <w:ilvl w:val="0"/>
          <w:numId w:val="26"/>
        </w:numPr>
        <w:spacing w:before="40"/>
      </w:pPr>
      <w:bookmarkStart w:id="37" w:name="_Hlk70059884"/>
      <w:r w:rsidRPr="00114480">
        <w:t>C</w:t>
      </w:r>
      <w:r w:rsidR="006822C0" w:rsidRPr="00114480">
        <w:t xml:space="preserve">ontributions to this engagement program do not constitute a representative snapshot of our broader community, people have self-selected to participate. </w:t>
      </w:r>
    </w:p>
    <w:p w14:paraId="719225B7" w14:textId="5ABC4431" w:rsidR="006822C0" w:rsidRPr="00114480" w:rsidRDefault="006822C0" w:rsidP="00542AB2">
      <w:pPr>
        <w:pStyle w:val="ListParagraph"/>
        <w:numPr>
          <w:ilvl w:val="0"/>
          <w:numId w:val="26"/>
        </w:numPr>
        <w:spacing w:before="40"/>
      </w:pPr>
      <w:r w:rsidRPr="00114480">
        <w:t>Due to the limited numbers and the consultative method, this engagement provides only a high-level snapshot of community sentiment and does not reflect deeper engagement on this topic.</w:t>
      </w:r>
    </w:p>
    <w:p w14:paraId="3A3A1630" w14:textId="5FFDD839" w:rsidR="006822C0" w:rsidRPr="00114480" w:rsidRDefault="00AE7D4E" w:rsidP="00542AB2">
      <w:pPr>
        <w:pStyle w:val="ListParagraph"/>
        <w:numPr>
          <w:ilvl w:val="0"/>
          <w:numId w:val="26"/>
        </w:numPr>
        <w:spacing w:before="40"/>
      </w:pPr>
      <w:r w:rsidRPr="00114480">
        <w:t xml:space="preserve">Diversity of the </w:t>
      </w:r>
      <w:r w:rsidR="002F2DED" w:rsidRPr="00114480">
        <w:t>respondents and participants was somewhat limited</w:t>
      </w:r>
      <w:r w:rsidR="008277B9" w:rsidRPr="00114480">
        <w:t>, noting that marginalised individuals were not included</w:t>
      </w:r>
      <w:r w:rsidR="00586573" w:rsidRPr="00114480">
        <w:t xml:space="preserve"> at this time</w:t>
      </w:r>
      <w:r w:rsidR="008277B9" w:rsidRPr="00114480">
        <w:t xml:space="preserve">. </w:t>
      </w:r>
      <w:bookmarkEnd w:id="37"/>
    </w:p>
    <w:p w14:paraId="370246D6" w14:textId="35DD81A1" w:rsidR="00FF0EDC" w:rsidRPr="00114480" w:rsidRDefault="00FF0EDC" w:rsidP="00DE72C7">
      <w:pPr>
        <w:pStyle w:val="Heading2"/>
      </w:pPr>
      <w:bookmarkStart w:id="38" w:name="_Toc87946250"/>
      <w:r w:rsidRPr="00114480">
        <w:t>Engagement findings</w:t>
      </w:r>
      <w:bookmarkStart w:id="39" w:name="_Hlk72828415"/>
      <w:bookmarkEnd w:id="38"/>
    </w:p>
    <w:p w14:paraId="500CB204" w14:textId="67408853" w:rsidR="00B944A4" w:rsidRPr="00114480" w:rsidRDefault="00FF0EDC" w:rsidP="005731D9">
      <w:pPr>
        <w:rPr>
          <w:rFonts w:cs="Calibri"/>
        </w:rPr>
      </w:pPr>
      <w:r w:rsidRPr="00114480">
        <w:rPr>
          <w:rFonts w:cs="Calibri"/>
        </w:rPr>
        <w:t>Survey respondents and focus group participants were question</w:t>
      </w:r>
      <w:r w:rsidR="00D207BD" w:rsidRPr="00114480">
        <w:rPr>
          <w:rFonts w:cs="Calibri"/>
        </w:rPr>
        <w:t>ed</w:t>
      </w:r>
      <w:r w:rsidRPr="00114480">
        <w:rPr>
          <w:rFonts w:cs="Calibri"/>
        </w:rPr>
        <w:t xml:space="preserve"> </w:t>
      </w:r>
      <w:r w:rsidR="006B1092" w:rsidRPr="00114480">
        <w:rPr>
          <w:rFonts w:cs="Calibri"/>
        </w:rPr>
        <w:t>on</w:t>
      </w:r>
      <w:r w:rsidRPr="00114480">
        <w:rPr>
          <w:rFonts w:cs="Calibri"/>
        </w:rPr>
        <w:t xml:space="preserve"> key drivers for change under the </w:t>
      </w:r>
      <w:r w:rsidR="34074DA1" w:rsidRPr="00114480">
        <w:rPr>
          <w:rFonts w:cs="Calibri"/>
        </w:rPr>
        <w:t>themes</w:t>
      </w:r>
      <w:r w:rsidR="006B1092" w:rsidRPr="00114480">
        <w:rPr>
          <w:rFonts w:cs="Calibri"/>
        </w:rPr>
        <w:t xml:space="preserve"> of:</w:t>
      </w:r>
      <w:r w:rsidRPr="00114480">
        <w:rPr>
          <w:rFonts w:cs="Calibri"/>
        </w:rPr>
        <w:t xml:space="preserve"> housing, development, economy</w:t>
      </w:r>
      <w:r w:rsidR="67242B00" w:rsidRPr="00114480">
        <w:rPr>
          <w:rFonts w:cs="Calibri"/>
        </w:rPr>
        <w:t>,</w:t>
      </w:r>
      <w:r w:rsidRPr="00114480">
        <w:rPr>
          <w:rFonts w:cs="Calibri"/>
        </w:rPr>
        <w:t xml:space="preserve"> built environment (including built form, public space, heritage and character), land use, amenity, transport (including transport network and infrastructure, and parking), community infrastructure, social </w:t>
      </w:r>
      <w:r w:rsidR="00B77BB4" w:rsidRPr="00114480">
        <w:rPr>
          <w:rFonts w:cs="Calibri"/>
        </w:rPr>
        <w:t>c</w:t>
      </w:r>
      <w:r w:rsidR="001F5B2C" w:rsidRPr="00114480">
        <w:rPr>
          <w:rFonts w:cs="Calibri"/>
        </w:rPr>
        <w:t>hallenges</w:t>
      </w:r>
      <w:r w:rsidRPr="00114480">
        <w:rPr>
          <w:rFonts w:cs="Calibri"/>
        </w:rPr>
        <w:t xml:space="preserve"> and sustainability. The majority of responses focused on the </w:t>
      </w:r>
      <w:bookmarkStart w:id="40" w:name="_Hlk76127562"/>
      <w:r w:rsidRPr="00114480">
        <w:rPr>
          <w:rFonts w:cs="Calibri"/>
        </w:rPr>
        <w:t xml:space="preserve">St Kilda </w:t>
      </w:r>
      <w:bookmarkEnd w:id="40"/>
      <w:r w:rsidR="000C1C21" w:rsidRPr="00114480">
        <w:rPr>
          <w:rFonts w:cs="Calibri"/>
        </w:rPr>
        <w:t>MAC sub-precinct</w:t>
      </w:r>
      <w:r w:rsidRPr="00114480">
        <w:rPr>
          <w:rFonts w:cs="Calibri"/>
        </w:rPr>
        <w:t xml:space="preserve">, with </w:t>
      </w:r>
      <w:r w:rsidR="004D760B" w:rsidRPr="00114480">
        <w:rPr>
          <w:rFonts w:cs="Calibri"/>
        </w:rPr>
        <w:t>limited</w:t>
      </w:r>
      <w:r w:rsidR="00D33B27" w:rsidRPr="00114480">
        <w:rPr>
          <w:rFonts w:cs="Calibri"/>
        </w:rPr>
        <w:t xml:space="preserve"> </w:t>
      </w:r>
      <w:r w:rsidRPr="00114480">
        <w:rPr>
          <w:rFonts w:cs="Calibri"/>
        </w:rPr>
        <w:t>feedback provided specific to the Carlisle Street</w:t>
      </w:r>
      <w:r w:rsidR="000C1C21" w:rsidRPr="00114480">
        <w:rPr>
          <w:rFonts w:cs="Calibri"/>
        </w:rPr>
        <w:t xml:space="preserve"> MAC sub-</w:t>
      </w:r>
      <w:r w:rsidRPr="00114480">
        <w:rPr>
          <w:rFonts w:cs="Calibri"/>
        </w:rPr>
        <w:t xml:space="preserve">precinct. </w:t>
      </w:r>
      <w:r w:rsidR="00B64432" w:rsidRPr="00114480">
        <w:rPr>
          <w:rFonts w:cs="Calibri"/>
        </w:rPr>
        <w:t>T</w:t>
      </w:r>
      <w:r w:rsidR="00B944A4" w:rsidRPr="00114480">
        <w:rPr>
          <w:rFonts w:cs="Calibri"/>
        </w:rPr>
        <w:t>he key findings</w:t>
      </w:r>
      <w:r w:rsidR="00B64432" w:rsidRPr="00114480">
        <w:rPr>
          <w:rFonts w:cs="Calibri"/>
        </w:rPr>
        <w:t xml:space="preserve"> are discussed as follows.</w:t>
      </w:r>
    </w:p>
    <w:p w14:paraId="3F31EAC4" w14:textId="3D7BBDFC" w:rsidR="00FF0EDC" w:rsidRPr="00114480" w:rsidRDefault="00FF0EDC" w:rsidP="00FF0EDC">
      <w:pPr>
        <w:rPr>
          <w:rFonts w:cs="Calibri"/>
        </w:rPr>
      </w:pPr>
      <w:r w:rsidRPr="00114480">
        <w:rPr>
          <w:rFonts w:cs="Calibri"/>
        </w:rPr>
        <w:t xml:space="preserve">Improving the economy and amenity were identified as having the greatest opportunities </w:t>
      </w:r>
      <w:r w:rsidR="00B944A4" w:rsidRPr="00114480">
        <w:rPr>
          <w:rFonts w:cs="Calibri"/>
        </w:rPr>
        <w:t xml:space="preserve">to </w:t>
      </w:r>
      <w:r w:rsidRPr="00114480">
        <w:rPr>
          <w:rFonts w:cs="Calibri"/>
        </w:rPr>
        <w:t xml:space="preserve">renew </w:t>
      </w:r>
      <w:r w:rsidR="00840517" w:rsidRPr="00114480">
        <w:rPr>
          <w:rFonts w:cs="Calibri"/>
        </w:rPr>
        <w:t>the study area</w:t>
      </w:r>
      <w:r w:rsidRPr="00114480">
        <w:rPr>
          <w:rFonts w:cs="Calibri"/>
        </w:rPr>
        <w:t xml:space="preserve">. We heard </w:t>
      </w:r>
      <w:r w:rsidR="00B944A4" w:rsidRPr="00114480">
        <w:rPr>
          <w:rFonts w:cs="Calibri"/>
        </w:rPr>
        <w:t>that</w:t>
      </w:r>
      <w:r w:rsidRPr="00114480">
        <w:rPr>
          <w:rFonts w:cs="Calibri"/>
        </w:rPr>
        <w:t xml:space="preserve"> elements that make up the unique character of St Kilda including the live music scene and the mix of commercial and cultural activity is highly </w:t>
      </w:r>
      <w:r w:rsidR="620BF899" w:rsidRPr="00114480">
        <w:rPr>
          <w:rFonts w:cs="Calibri"/>
        </w:rPr>
        <w:t>valued</w:t>
      </w:r>
      <w:r w:rsidR="00B944A4" w:rsidRPr="00114480">
        <w:rPr>
          <w:rFonts w:cs="Calibri"/>
        </w:rPr>
        <w:t>. However</w:t>
      </w:r>
      <w:r w:rsidR="00022AAB" w:rsidRPr="00114480">
        <w:rPr>
          <w:rFonts w:cs="Calibri"/>
        </w:rPr>
        <w:t>,</w:t>
      </w:r>
      <w:r w:rsidR="00B944A4" w:rsidRPr="00114480">
        <w:rPr>
          <w:rFonts w:cs="Calibri"/>
        </w:rPr>
        <w:t xml:space="preserve"> </w:t>
      </w:r>
      <w:r w:rsidR="00E778B9" w:rsidRPr="00114480">
        <w:rPr>
          <w:rFonts w:cs="Calibri"/>
        </w:rPr>
        <w:t>there has been</w:t>
      </w:r>
      <w:r w:rsidRPr="00114480">
        <w:rPr>
          <w:rFonts w:cs="Calibri"/>
        </w:rPr>
        <w:t xml:space="preserve"> a decline in the Acland Street and Fitzroy Street Activity Centres over the past 10 years, </w:t>
      </w:r>
      <w:r w:rsidR="00B944A4" w:rsidRPr="00114480">
        <w:rPr>
          <w:rFonts w:cs="Calibri"/>
        </w:rPr>
        <w:t xml:space="preserve">which was perceived to relate to </w:t>
      </w:r>
      <w:r w:rsidRPr="00114480">
        <w:rPr>
          <w:rFonts w:cs="Calibri"/>
        </w:rPr>
        <w:t>amenity and safety</w:t>
      </w:r>
      <w:r w:rsidR="00B944A4" w:rsidRPr="00114480">
        <w:rPr>
          <w:rFonts w:cs="Calibri"/>
        </w:rPr>
        <w:t xml:space="preserve"> </w:t>
      </w:r>
      <w:r w:rsidR="00B77BB4" w:rsidRPr="00114480">
        <w:rPr>
          <w:rFonts w:cs="Calibri"/>
        </w:rPr>
        <w:t>c</w:t>
      </w:r>
      <w:r w:rsidR="001F5B2C" w:rsidRPr="00114480">
        <w:rPr>
          <w:rFonts w:cs="Calibri"/>
        </w:rPr>
        <w:t>hallenges</w:t>
      </w:r>
      <w:r w:rsidRPr="00114480">
        <w:rPr>
          <w:rFonts w:cs="Calibri"/>
        </w:rPr>
        <w:t xml:space="preserve">. </w:t>
      </w:r>
      <w:r w:rsidR="00D331DF" w:rsidRPr="00114480">
        <w:rPr>
          <w:rFonts w:cs="Calibri"/>
        </w:rPr>
        <w:t xml:space="preserve">The </w:t>
      </w:r>
      <w:r w:rsidR="003148FC" w:rsidRPr="00114480">
        <w:rPr>
          <w:rFonts w:cs="Calibri"/>
        </w:rPr>
        <w:t>perceived</w:t>
      </w:r>
      <w:r w:rsidR="00D331DF" w:rsidRPr="00114480">
        <w:rPr>
          <w:rFonts w:cs="Calibri"/>
        </w:rPr>
        <w:t xml:space="preserve"> key social </w:t>
      </w:r>
      <w:r w:rsidR="003148FC" w:rsidRPr="00114480">
        <w:rPr>
          <w:rFonts w:cs="Calibri"/>
        </w:rPr>
        <w:t>challenges</w:t>
      </w:r>
      <w:r w:rsidR="000F6BC6" w:rsidRPr="00114480">
        <w:rPr>
          <w:rFonts w:cs="Calibri"/>
        </w:rPr>
        <w:t xml:space="preserve"> in St Kilda </w:t>
      </w:r>
      <w:r w:rsidR="00C95FC8" w:rsidRPr="00114480">
        <w:rPr>
          <w:rFonts w:cs="Calibri"/>
        </w:rPr>
        <w:t xml:space="preserve">were identified as </w:t>
      </w:r>
      <w:r w:rsidRPr="00114480">
        <w:rPr>
          <w:rFonts w:cs="Calibri"/>
        </w:rPr>
        <w:t>homelessness,</w:t>
      </w:r>
      <w:r w:rsidR="00651EBD" w:rsidRPr="00114480">
        <w:rPr>
          <w:rFonts w:cs="Calibri"/>
        </w:rPr>
        <w:t xml:space="preserve"> </w:t>
      </w:r>
      <w:r w:rsidRPr="00114480">
        <w:rPr>
          <w:rFonts w:cs="Calibri"/>
        </w:rPr>
        <w:t>drug and alcohol use</w:t>
      </w:r>
      <w:r w:rsidR="00651EBD" w:rsidRPr="00114480">
        <w:rPr>
          <w:rFonts w:cs="Calibri"/>
        </w:rPr>
        <w:t>, and community safety</w:t>
      </w:r>
      <w:r w:rsidR="001371F6" w:rsidRPr="00114480">
        <w:rPr>
          <w:rFonts w:cs="Calibri"/>
        </w:rPr>
        <w:t xml:space="preserve"> by</w:t>
      </w:r>
      <w:r w:rsidRPr="00114480">
        <w:rPr>
          <w:rFonts w:cs="Calibri"/>
        </w:rPr>
        <w:t xml:space="preserve"> </w:t>
      </w:r>
      <w:r w:rsidR="00854CA1" w:rsidRPr="00114480">
        <w:rPr>
          <w:rFonts w:cs="Calibri"/>
        </w:rPr>
        <w:t xml:space="preserve">survey respondents and focus group participants </w:t>
      </w:r>
    </w:p>
    <w:p w14:paraId="79082E73" w14:textId="6A935AF0" w:rsidR="00FF0EDC" w:rsidRPr="00114480" w:rsidRDefault="00FF0EDC" w:rsidP="00FF0EDC">
      <w:pPr>
        <w:rPr>
          <w:rFonts w:cs="Calibri"/>
        </w:rPr>
      </w:pPr>
      <w:r w:rsidRPr="00114480">
        <w:rPr>
          <w:rFonts w:cs="Calibri"/>
        </w:rPr>
        <w:t xml:space="preserve">We heard that Council </w:t>
      </w:r>
      <w:r w:rsidR="33D3264D" w:rsidRPr="00114480">
        <w:rPr>
          <w:rFonts w:cs="Calibri"/>
        </w:rPr>
        <w:t>needs</w:t>
      </w:r>
      <w:r w:rsidRPr="00114480">
        <w:rPr>
          <w:rFonts w:cs="Calibri"/>
        </w:rPr>
        <w:t xml:space="preserve"> to encourage development that features mostly mid-rise buildings, up to five stories or to the height of the Pride Centre, retains heritage </w:t>
      </w:r>
      <w:r w:rsidR="00242B43" w:rsidRPr="00114480">
        <w:rPr>
          <w:rFonts w:cs="Calibri"/>
        </w:rPr>
        <w:t>buildings/</w:t>
      </w:r>
      <w:r w:rsidR="274F8A51" w:rsidRPr="00114480">
        <w:rPr>
          <w:rFonts w:cs="Calibri"/>
        </w:rPr>
        <w:t>facades, includes</w:t>
      </w:r>
      <w:r w:rsidRPr="00114480">
        <w:rPr>
          <w:rFonts w:cs="Calibri"/>
        </w:rPr>
        <w:t xml:space="preserve"> </w:t>
      </w:r>
      <w:r w:rsidRPr="00114480">
        <w:rPr>
          <w:rFonts w:cs="Calibri"/>
        </w:rPr>
        <w:lastRenderedPageBreak/>
        <w:t xml:space="preserve">affordable residential and commercial spaces to support a supermarket and shops for locals, such as delis and butchers and other diverse retail. Participants told us that the </w:t>
      </w:r>
      <w:r w:rsidR="008B414A" w:rsidRPr="00114480">
        <w:rPr>
          <w:rFonts w:cs="Calibri"/>
        </w:rPr>
        <w:t>study area</w:t>
      </w:r>
      <w:r w:rsidRPr="00114480">
        <w:rPr>
          <w:rFonts w:cs="Calibri"/>
        </w:rPr>
        <w:t xml:space="preserve"> needs to increase and maintain green spaces, public art spaces, community gardens and improve walkable connections from the foreshore to the </w:t>
      </w:r>
      <w:r w:rsidR="00EA0117" w:rsidRPr="00114480">
        <w:rPr>
          <w:rFonts w:cs="Calibri"/>
        </w:rPr>
        <w:t>St Kilda MAC sub-precinct</w:t>
      </w:r>
      <w:r w:rsidRPr="00114480">
        <w:rPr>
          <w:rFonts w:cs="Calibri"/>
        </w:rPr>
        <w:t>. We heard that development as described above and improvements to amenity, built form and public spaces and free parking will encourage more people and tourists to come into the area, resulting in improved safety and a more vibrant precinct.</w:t>
      </w:r>
      <w:r w:rsidR="00B57C1E" w:rsidRPr="00114480">
        <w:rPr>
          <w:rFonts w:cs="Calibri"/>
        </w:rPr>
        <w:t xml:space="preserve"> </w:t>
      </w:r>
      <w:r w:rsidR="00EC6E54" w:rsidRPr="00114480">
        <w:rPr>
          <w:rFonts w:cs="Calibri"/>
        </w:rPr>
        <w:t>I</w:t>
      </w:r>
      <w:r w:rsidR="00590F90" w:rsidRPr="00114480">
        <w:rPr>
          <w:rFonts w:cs="Calibri"/>
        </w:rPr>
        <w:t xml:space="preserve">t should be </w:t>
      </w:r>
      <w:r w:rsidR="005C5C60" w:rsidRPr="00114480">
        <w:rPr>
          <w:rFonts w:cs="Calibri"/>
        </w:rPr>
        <w:t>acknowledged</w:t>
      </w:r>
      <w:r w:rsidR="007443D2" w:rsidRPr="00114480">
        <w:rPr>
          <w:rFonts w:cs="Calibri"/>
        </w:rPr>
        <w:t xml:space="preserve"> that it is unlikely that the precinct </w:t>
      </w:r>
      <w:r w:rsidR="005C5C60" w:rsidRPr="00114480">
        <w:rPr>
          <w:rFonts w:cs="Calibri"/>
        </w:rPr>
        <w:t xml:space="preserve">will be able to rely </w:t>
      </w:r>
      <w:r w:rsidR="34C544C6" w:rsidRPr="00114480">
        <w:rPr>
          <w:rFonts w:cs="Calibri"/>
        </w:rPr>
        <w:t xml:space="preserve">heavily </w:t>
      </w:r>
      <w:r w:rsidR="005C5C60" w:rsidRPr="00114480">
        <w:rPr>
          <w:rFonts w:cs="Calibri"/>
        </w:rPr>
        <w:t>on international tourism for some time</w:t>
      </w:r>
      <w:r w:rsidR="00C05FBF" w:rsidRPr="00114480">
        <w:rPr>
          <w:rFonts w:cs="Calibri"/>
        </w:rPr>
        <w:t xml:space="preserve"> due to travel restrictions </w:t>
      </w:r>
      <w:r w:rsidR="00424B7B" w:rsidRPr="00114480">
        <w:rPr>
          <w:rFonts w:cs="Calibri"/>
        </w:rPr>
        <w:t xml:space="preserve">associated with the Covid-19 pandemic. </w:t>
      </w:r>
    </w:p>
    <w:p w14:paraId="49EAFC65" w14:textId="1ACC592F" w:rsidR="00FF0EDC" w:rsidRPr="00114480" w:rsidRDefault="00FF0EDC" w:rsidP="00FF0EDC">
      <w:pPr>
        <w:rPr>
          <w:rFonts w:cs="Calibri"/>
        </w:rPr>
      </w:pPr>
    </w:p>
    <w:bookmarkEnd w:id="39"/>
    <w:p w14:paraId="3AD25DFB" w14:textId="6930F865" w:rsidR="002C0695" w:rsidRPr="00114480" w:rsidRDefault="00685CF1" w:rsidP="007608D3">
      <w:pPr>
        <w:pStyle w:val="Heading1"/>
      </w:pPr>
      <w:r w:rsidRPr="00114480">
        <w:br w:type="page"/>
      </w:r>
      <w:bookmarkStart w:id="41" w:name="_Toc68847156"/>
      <w:bookmarkStart w:id="42" w:name="_Toc87946251"/>
      <w:r w:rsidR="002C0695" w:rsidRPr="00114480">
        <w:lastRenderedPageBreak/>
        <w:t xml:space="preserve">Land </w:t>
      </w:r>
      <w:r w:rsidR="006D6108" w:rsidRPr="00114480">
        <w:t>u</w:t>
      </w:r>
      <w:r w:rsidR="002C0695" w:rsidRPr="00114480">
        <w:t>se</w:t>
      </w:r>
      <w:bookmarkEnd w:id="41"/>
      <w:bookmarkEnd w:id="42"/>
      <w:r w:rsidR="002C0695" w:rsidRPr="00114480">
        <w:t xml:space="preserve"> </w:t>
      </w:r>
    </w:p>
    <w:p w14:paraId="336C3AB4" w14:textId="5EB2675F" w:rsidR="002C0695" w:rsidRPr="00114480" w:rsidRDefault="00F7783D" w:rsidP="00906B86">
      <w:pPr>
        <w:pStyle w:val="Heading3"/>
      </w:pPr>
      <w:bookmarkStart w:id="43" w:name="_Toc87946252"/>
      <w:r w:rsidRPr="00114480">
        <w:t>Context</w:t>
      </w:r>
      <w:bookmarkEnd w:id="43"/>
    </w:p>
    <w:p w14:paraId="5A14E108" w14:textId="2E1F5FE9" w:rsidR="002C0695" w:rsidRPr="00114480" w:rsidRDefault="002C0695" w:rsidP="00BD4800">
      <w:pPr>
        <w:pStyle w:val="Heading4"/>
      </w:pPr>
      <w:r w:rsidRPr="00114480">
        <w:t xml:space="preserve">St Kilda </w:t>
      </w:r>
      <w:r w:rsidR="1E201AAA" w:rsidRPr="00114480">
        <w:t>MAC</w:t>
      </w:r>
      <w:r w:rsidR="779A1D8A" w:rsidRPr="00114480">
        <w:t xml:space="preserve"> </w:t>
      </w:r>
      <w:r w:rsidR="003F4B6D" w:rsidRPr="00114480">
        <w:t xml:space="preserve">sub-precinct </w:t>
      </w:r>
    </w:p>
    <w:p w14:paraId="2487AA70" w14:textId="6DC9CB0C" w:rsidR="00242E39" w:rsidRPr="00114480" w:rsidRDefault="00C94FDE" w:rsidP="005731D9">
      <w:r w:rsidRPr="00114480">
        <w:rPr>
          <w:rFonts w:eastAsiaTheme="minorHAnsi"/>
        </w:rPr>
        <w:t>The land use mix along Fitzroy Str</w:t>
      </w:r>
      <w:r w:rsidR="00E40588" w:rsidRPr="00114480">
        <w:rPr>
          <w:rFonts w:eastAsiaTheme="minorHAnsi"/>
        </w:rPr>
        <w:t>eet</w:t>
      </w:r>
      <w:r w:rsidR="001B663D" w:rsidRPr="00114480">
        <w:rPr>
          <w:rFonts w:eastAsiaTheme="minorHAnsi"/>
        </w:rPr>
        <w:t xml:space="preserve"> </w:t>
      </w:r>
      <w:r w:rsidR="00272E74" w:rsidRPr="00114480">
        <w:rPr>
          <w:rFonts w:eastAsiaTheme="minorHAnsi"/>
        </w:rPr>
        <w:t>is</w:t>
      </w:r>
      <w:r w:rsidR="00566EF6" w:rsidRPr="00114480">
        <w:rPr>
          <w:rFonts w:eastAsiaTheme="minorHAnsi"/>
        </w:rPr>
        <w:t xml:space="preserve"> predominantly </w:t>
      </w:r>
      <w:r w:rsidR="00E72FAF" w:rsidRPr="00114480">
        <w:rPr>
          <w:rFonts w:eastAsiaTheme="minorHAnsi"/>
        </w:rPr>
        <w:t>characterised by</w:t>
      </w:r>
      <w:r w:rsidR="00566EF6" w:rsidRPr="00114480">
        <w:rPr>
          <w:rFonts w:eastAsiaTheme="minorHAnsi"/>
        </w:rPr>
        <w:t xml:space="preserve"> retail</w:t>
      </w:r>
      <w:r w:rsidR="005A7F1C" w:rsidRPr="00114480">
        <w:rPr>
          <w:rFonts w:eastAsiaTheme="minorHAnsi"/>
        </w:rPr>
        <w:t>,</w:t>
      </w:r>
      <w:r w:rsidR="003B49A1" w:rsidRPr="00114480">
        <w:rPr>
          <w:rFonts w:eastAsiaTheme="minorHAnsi"/>
        </w:rPr>
        <w:t xml:space="preserve"> hospitality,</w:t>
      </w:r>
      <w:r w:rsidR="005A7F1C" w:rsidRPr="00114480">
        <w:rPr>
          <w:rFonts w:eastAsiaTheme="minorHAnsi"/>
        </w:rPr>
        <w:t xml:space="preserve"> </w:t>
      </w:r>
      <w:r w:rsidR="00A57604" w:rsidRPr="00114480">
        <w:rPr>
          <w:rFonts w:eastAsiaTheme="minorHAnsi"/>
        </w:rPr>
        <w:t xml:space="preserve">late night </w:t>
      </w:r>
      <w:r w:rsidR="005A7F1C" w:rsidRPr="00114480">
        <w:rPr>
          <w:rFonts w:eastAsiaTheme="minorHAnsi"/>
        </w:rPr>
        <w:t>entertainment</w:t>
      </w:r>
      <w:r w:rsidR="00BE54E3" w:rsidRPr="00114480">
        <w:rPr>
          <w:rFonts w:eastAsiaTheme="minorHAnsi"/>
        </w:rPr>
        <w:t>,</w:t>
      </w:r>
      <w:r w:rsidR="005A7F1C" w:rsidRPr="00114480">
        <w:rPr>
          <w:rFonts w:eastAsiaTheme="minorHAnsi"/>
        </w:rPr>
        <w:t xml:space="preserve"> </w:t>
      </w:r>
      <w:r w:rsidR="00AB748D" w:rsidRPr="00114480">
        <w:rPr>
          <w:rFonts w:eastAsiaTheme="minorHAnsi"/>
        </w:rPr>
        <w:t>accommodation</w:t>
      </w:r>
      <w:r w:rsidR="00DF7F91" w:rsidRPr="00114480">
        <w:rPr>
          <w:rFonts w:eastAsiaTheme="minorHAnsi"/>
        </w:rPr>
        <w:t xml:space="preserve"> and residential</w:t>
      </w:r>
      <w:r w:rsidR="005A7F1C" w:rsidRPr="00114480">
        <w:rPr>
          <w:rFonts w:eastAsiaTheme="minorHAnsi"/>
        </w:rPr>
        <w:t xml:space="preserve"> uses</w:t>
      </w:r>
      <w:r w:rsidR="00B944A4" w:rsidRPr="00114480">
        <w:t>, with one</w:t>
      </w:r>
      <w:r w:rsidR="00B13BD5" w:rsidRPr="00114480">
        <w:rPr>
          <w:rFonts w:eastAsiaTheme="minorHAnsi"/>
        </w:rPr>
        <w:t xml:space="preserve"> small-medium sized supermarket</w:t>
      </w:r>
      <w:r w:rsidR="0017538E" w:rsidRPr="00114480">
        <w:rPr>
          <w:rFonts w:eastAsiaTheme="minorHAnsi"/>
        </w:rPr>
        <w:t xml:space="preserve">. </w:t>
      </w:r>
      <w:r w:rsidR="00AB748D" w:rsidRPr="00114480">
        <w:rPr>
          <w:rFonts w:eastAsiaTheme="minorHAnsi"/>
        </w:rPr>
        <w:t>The foreshore</w:t>
      </w:r>
      <w:r w:rsidR="00F813BB" w:rsidRPr="00114480">
        <w:rPr>
          <w:rFonts w:eastAsiaTheme="minorHAnsi"/>
        </w:rPr>
        <w:t>,</w:t>
      </w:r>
      <w:r w:rsidR="00BA1B27" w:rsidRPr="00114480">
        <w:rPr>
          <w:rFonts w:eastAsiaTheme="minorHAnsi"/>
        </w:rPr>
        <w:t xml:space="preserve"> area </w:t>
      </w:r>
      <w:r w:rsidR="00F813BB" w:rsidRPr="00114480">
        <w:rPr>
          <w:rFonts w:eastAsiaTheme="minorHAnsi"/>
        </w:rPr>
        <w:t xml:space="preserve">between Jacka Boulevard and the </w:t>
      </w:r>
      <w:r w:rsidR="002171A0" w:rsidRPr="00114480">
        <w:rPr>
          <w:rFonts w:eastAsiaTheme="minorHAnsi"/>
        </w:rPr>
        <w:t>beach</w:t>
      </w:r>
      <w:r w:rsidR="00F813BB" w:rsidRPr="00114480">
        <w:rPr>
          <w:rFonts w:eastAsiaTheme="minorHAnsi"/>
        </w:rPr>
        <w:t>, include</w:t>
      </w:r>
      <w:r w:rsidR="002171A0" w:rsidRPr="00114480">
        <w:rPr>
          <w:rFonts w:eastAsiaTheme="minorHAnsi"/>
        </w:rPr>
        <w:t>s</w:t>
      </w:r>
      <w:r w:rsidR="00AB748D" w:rsidRPr="00114480">
        <w:rPr>
          <w:rFonts w:eastAsiaTheme="minorHAnsi"/>
        </w:rPr>
        <w:t xml:space="preserve"> a number of</w:t>
      </w:r>
      <w:r w:rsidR="00CA34FA" w:rsidRPr="00114480">
        <w:rPr>
          <w:rFonts w:eastAsiaTheme="minorHAnsi"/>
        </w:rPr>
        <w:t xml:space="preserve"> well-known </w:t>
      </w:r>
      <w:r w:rsidR="00660959" w:rsidRPr="00114480">
        <w:rPr>
          <w:rFonts w:eastAsiaTheme="minorHAnsi"/>
        </w:rPr>
        <w:t>restaurants</w:t>
      </w:r>
      <w:r w:rsidR="00CA34FA" w:rsidRPr="00114480">
        <w:rPr>
          <w:rFonts w:eastAsiaTheme="minorHAnsi"/>
        </w:rPr>
        <w:t xml:space="preserve"> and bar</w:t>
      </w:r>
      <w:r w:rsidR="00660959" w:rsidRPr="00114480">
        <w:rPr>
          <w:rFonts w:eastAsiaTheme="minorHAnsi"/>
        </w:rPr>
        <w:t>s</w:t>
      </w:r>
      <w:r w:rsidR="00CA34FA" w:rsidRPr="00114480">
        <w:rPr>
          <w:rFonts w:eastAsiaTheme="minorHAnsi"/>
        </w:rPr>
        <w:t xml:space="preserve"> including the Stokehouse</w:t>
      </w:r>
      <w:r w:rsidR="00843823" w:rsidRPr="00114480">
        <w:rPr>
          <w:rFonts w:eastAsiaTheme="minorHAnsi"/>
        </w:rPr>
        <w:t xml:space="preserve"> and </w:t>
      </w:r>
      <w:r w:rsidR="00A51AFA" w:rsidRPr="00114480">
        <w:rPr>
          <w:rFonts w:eastAsiaTheme="minorHAnsi"/>
        </w:rPr>
        <w:t>Donovans</w:t>
      </w:r>
      <w:r w:rsidR="00F813BB" w:rsidRPr="00114480">
        <w:rPr>
          <w:rFonts w:eastAsiaTheme="minorHAnsi"/>
        </w:rPr>
        <w:t>.</w:t>
      </w:r>
      <w:r w:rsidR="005B3567" w:rsidRPr="00114480">
        <w:rPr>
          <w:rFonts w:eastAsiaTheme="minorHAnsi"/>
        </w:rPr>
        <w:t xml:space="preserve"> While the Esplanade includes </w:t>
      </w:r>
      <w:r w:rsidR="00843823" w:rsidRPr="00114480">
        <w:rPr>
          <w:rFonts w:eastAsiaTheme="minorHAnsi"/>
        </w:rPr>
        <w:t>predominantly</w:t>
      </w:r>
      <w:r w:rsidR="005B3567" w:rsidRPr="00114480">
        <w:rPr>
          <w:rFonts w:eastAsiaTheme="minorHAnsi"/>
        </w:rPr>
        <w:t xml:space="preserve"> </w:t>
      </w:r>
      <w:r w:rsidR="00002496" w:rsidRPr="00114480">
        <w:rPr>
          <w:rFonts w:eastAsiaTheme="minorHAnsi"/>
        </w:rPr>
        <w:t>mid to high rise residential and the well-known</w:t>
      </w:r>
      <w:r w:rsidR="00660959" w:rsidRPr="00114480">
        <w:rPr>
          <w:rFonts w:eastAsiaTheme="minorHAnsi"/>
        </w:rPr>
        <w:t xml:space="preserve"> Esplanade Hotel. </w:t>
      </w:r>
      <w:r w:rsidR="002C59CE" w:rsidRPr="00114480">
        <w:t xml:space="preserve">Acland Street </w:t>
      </w:r>
      <w:r w:rsidR="00B944A4" w:rsidRPr="00114480">
        <w:t>comprises</w:t>
      </w:r>
      <w:r w:rsidR="0006181B" w:rsidRPr="00114480">
        <w:t xml:space="preserve"> street-based retail</w:t>
      </w:r>
      <w:r w:rsidR="00D66724" w:rsidRPr="00114480">
        <w:t xml:space="preserve"> and </w:t>
      </w:r>
      <w:r w:rsidR="00026462" w:rsidRPr="00114480">
        <w:t>hospitality venues</w:t>
      </w:r>
      <w:r w:rsidR="002C59CE" w:rsidRPr="00114480">
        <w:t xml:space="preserve"> with some office uses. </w:t>
      </w:r>
      <w:r w:rsidR="00242E39" w:rsidRPr="00114480">
        <w:t>Two shopping centres</w:t>
      </w:r>
      <w:r w:rsidR="00B944A4" w:rsidRPr="00114480">
        <w:t>, both</w:t>
      </w:r>
      <w:r w:rsidR="00242E39" w:rsidRPr="00114480">
        <w:t xml:space="preserve"> centred around supermarkets</w:t>
      </w:r>
      <w:r w:rsidR="00B944A4" w:rsidRPr="00114480">
        <w:t>,</w:t>
      </w:r>
      <w:r w:rsidR="00242E39" w:rsidRPr="00114480">
        <w:t xml:space="preserve"> are located </w:t>
      </w:r>
      <w:r w:rsidR="00B944A4" w:rsidRPr="00114480">
        <w:t>in</w:t>
      </w:r>
      <w:r w:rsidR="00242E39" w:rsidRPr="00114480">
        <w:t xml:space="preserve"> arcades. </w:t>
      </w:r>
    </w:p>
    <w:p w14:paraId="2F79469B" w14:textId="10AB4B14" w:rsidR="0093043D" w:rsidRPr="00114480" w:rsidRDefault="00DE240D" w:rsidP="005731D9">
      <w:r w:rsidRPr="00114480">
        <w:t>There are a high proportion of places to ‘see’ creative work within the sub-precinct, including theatres, galleries and music venues. Almost 70 per cent</w:t>
      </w:r>
      <w:r w:rsidR="00542AB2">
        <w:rPr>
          <w:rFonts w:ascii="ZWAdobeF" w:hAnsi="ZWAdobeF" w:cs="ZWAdobeF"/>
          <w:color w:val="auto"/>
          <w:sz w:val="2"/>
          <w:szCs w:val="2"/>
        </w:rPr>
        <w:t>19F</w:t>
      </w:r>
      <w:r w:rsidR="002A6959" w:rsidRPr="00114480">
        <w:rPr>
          <w:rStyle w:val="FootnoteReference"/>
        </w:rPr>
        <w:footnoteReference w:id="21"/>
      </w:r>
      <w:r w:rsidRPr="00114480">
        <w:t xml:space="preserve"> of identified music venues in Port Phillip are located in St Kilda</w:t>
      </w:r>
      <w:r w:rsidR="002A6959" w:rsidRPr="00114480">
        <w:t xml:space="preserve">, which reinforces </w:t>
      </w:r>
      <w:r w:rsidR="0086724D" w:rsidRPr="00114480">
        <w:t>its</w:t>
      </w:r>
      <w:r w:rsidR="002A6959" w:rsidRPr="00114480">
        <w:t xml:space="preserve"> important role as an entertainment precinct within the municipality. </w:t>
      </w:r>
      <w:r w:rsidR="00516097" w:rsidRPr="00114480">
        <w:t>The majo</w:t>
      </w:r>
      <w:r w:rsidR="00100681" w:rsidRPr="00114480">
        <w:t xml:space="preserve">rity of creative businesses in the sub-precinct are clustered in the Commercial 1 Zone and the Mixed-Use Zone. </w:t>
      </w:r>
    </w:p>
    <w:p w14:paraId="669B4278" w14:textId="0B39336D" w:rsidR="002C0695" w:rsidRPr="00114480" w:rsidRDefault="00B944A4" w:rsidP="005731D9">
      <w:r w:rsidRPr="00114480">
        <w:t>Zoning is shown in Figure 4.</w:t>
      </w:r>
      <w:r w:rsidRPr="00114480">
        <w:rPr>
          <w:rFonts w:ascii="CIDFont+F1" w:eastAsia="CIDFont+F6" w:hAnsi="CIDFont+F1" w:cs="CIDFont+F1"/>
          <w:color w:val="000000"/>
          <w:sz w:val="20"/>
          <w:szCs w:val="20"/>
          <w:lang w:eastAsia="en-US"/>
        </w:rPr>
        <w:t xml:space="preserve"> </w:t>
      </w:r>
      <w:r w:rsidR="00E53ACB" w:rsidRPr="00114480">
        <w:t>Fitzroy</w:t>
      </w:r>
      <w:r w:rsidRPr="00114480">
        <w:t xml:space="preserve">, </w:t>
      </w:r>
      <w:r w:rsidR="4EE84B99" w:rsidRPr="00114480">
        <w:t xml:space="preserve">Acland </w:t>
      </w:r>
      <w:r w:rsidRPr="00114480">
        <w:t xml:space="preserve">and Barkly </w:t>
      </w:r>
      <w:r w:rsidR="4EE84B99" w:rsidRPr="00114480">
        <w:t>street</w:t>
      </w:r>
      <w:r w:rsidRPr="00114480">
        <w:t>s</w:t>
      </w:r>
      <w:r w:rsidR="00E53ACB" w:rsidRPr="00114480">
        <w:t xml:space="preserve"> </w:t>
      </w:r>
      <w:r w:rsidRPr="00114480">
        <w:t>and their immediate surrounds</w:t>
      </w:r>
      <w:r w:rsidR="00E53ACB" w:rsidRPr="00114480">
        <w:t xml:space="preserve"> </w:t>
      </w:r>
      <w:r w:rsidR="002C0695" w:rsidRPr="00114480">
        <w:t xml:space="preserve">are zoned Commercial 1. A pocket of </w:t>
      </w:r>
      <w:r w:rsidRPr="00114480">
        <w:t>former industrial area bounded by St Kilda Road, Carlisle and Barkly streets is</w:t>
      </w:r>
      <w:r w:rsidR="002C0695" w:rsidRPr="00114480">
        <w:t xml:space="preserve"> zoned Mixed</w:t>
      </w:r>
      <w:r w:rsidRPr="00114480">
        <w:t xml:space="preserve"> </w:t>
      </w:r>
      <w:r w:rsidR="002C0695" w:rsidRPr="00114480">
        <w:t>Use.</w:t>
      </w:r>
      <w:r w:rsidRPr="00114480">
        <w:t xml:space="preserve"> There are substantial areas zoned </w:t>
      </w:r>
      <w:r w:rsidR="002C0695" w:rsidRPr="00114480">
        <w:t>Public Park and Recreation, including the foreshore and key public spaces.</w:t>
      </w:r>
      <w:r w:rsidRPr="00114480">
        <w:t xml:space="preserve"> Other areas are</w:t>
      </w:r>
      <w:r w:rsidR="002C0695" w:rsidRPr="00114480">
        <w:t xml:space="preserve"> zoned General Residential, with small pockets of Neighbourhood Residential </w:t>
      </w:r>
      <w:r w:rsidRPr="00114480">
        <w:t>Zone</w:t>
      </w:r>
      <w:r w:rsidR="002C0695" w:rsidRPr="00114480">
        <w:t xml:space="preserve"> </w:t>
      </w:r>
      <w:r w:rsidRPr="00114480">
        <w:t>to the</w:t>
      </w:r>
      <w:r w:rsidR="00382AE8" w:rsidRPr="00114480">
        <w:t xml:space="preserve"> </w:t>
      </w:r>
      <w:r w:rsidR="002C0695" w:rsidRPr="00114480">
        <w:t xml:space="preserve">north of the Acland Street commercial zone, </w:t>
      </w:r>
      <w:r w:rsidR="004F6F0F" w:rsidRPr="00114480">
        <w:t>around</w:t>
      </w:r>
      <w:r w:rsidR="002C0695" w:rsidRPr="00114480">
        <w:t xml:space="preserve"> the St Kilda Botanical Gardens, and north of Fitzroy Street. </w:t>
      </w:r>
    </w:p>
    <w:p w14:paraId="6D51F412" w14:textId="41ED8F85" w:rsidR="002C0695" w:rsidRPr="00114480" w:rsidRDefault="002C0695" w:rsidP="00BD4800">
      <w:pPr>
        <w:pStyle w:val="Heading4"/>
      </w:pPr>
      <w:r w:rsidRPr="00114480">
        <w:t>Carlisle Street MAC</w:t>
      </w:r>
      <w:r w:rsidR="001E7C5F" w:rsidRPr="00114480">
        <w:t xml:space="preserve"> sub-precinct</w:t>
      </w:r>
    </w:p>
    <w:p w14:paraId="50A9E735" w14:textId="6CC1FF91" w:rsidR="00A95C30" w:rsidRPr="00114480" w:rsidRDefault="00B944A4" w:rsidP="005731D9">
      <w:pPr>
        <w:tabs>
          <w:tab w:val="clear" w:pos="-3060"/>
          <w:tab w:val="clear" w:pos="-2340"/>
          <w:tab w:val="clear" w:pos="6300"/>
        </w:tabs>
        <w:suppressAutoHyphens w:val="0"/>
        <w:autoSpaceDE w:val="0"/>
        <w:autoSpaceDN w:val="0"/>
        <w:adjustRightInd w:val="0"/>
      </w:pPr>
      <w:r w:rsidRPr="00114480">
        <w:t>Carlisle Street comprises of</w:t>
      </w:r>
      <w:r w:rsidR="00D31DD3" w:rsidRPr="00114480">
        <w:t xml:space="preserve"> street-based retail</w:t>
      </w:r>
      <w:r w:rsidR="009967A0" w:rsidRPr="00114480">
        <w:t xml:space="preserve"> with </w:t>
      </w:r>
      <w:r w:rsidR="0090142C" w:rsidRPr="00114480">
        <w:t>community and administrative uses</w:t>
      </w:r>
      <w:r w:rsidR="00707486" w:rsidRPr="00114480">
        <w:t xml:space="preserve"> </w:t>
      </w:r>
      <w:r w:rsidRPr="00114480">
        <w:t>clustered</w:t>
      </w:r>
      <w:r w:rsidR="00707486" w:rsidRPr="00114480">
        <w:t xml:space="preserve"> around the Town</w:t>
      </w:r>
      <w:r w:rsidR="00B4344A" w:rsidRPr="00114480">
        <w:t xml:space="preserve"> H</w:t>
      </w:r>
      <w:r w:rsidR="00707486" w:rsidRPr="00114480">
        <w:t>all</w:t>
      </w:r>
      <w:r w:rsidR="00EA0AB2" w:rsidRPr="00114480">
        <w:t xml:space="preserve"> </w:t>
      </w:r>
      <w:r w:rsidRPr="00114480">
        <w:t xml:space="preserve">and </w:t>
      </w:r>
      <w:r w:rsidR="00EA0AB2" w:rsidRPr="00114480">
        <w:t>Primary School</w:t>
      </w:r>
      <w:r w:rsidR="0090142C" w:rsidRPr="00114480">
        <w:t xml:space="preserve">. </w:t>
      </w:r>
      <w:r w:rsidR="008B7B1E" w:rsidRPr="00114480">
        <w:t xml:space="preserve">Chapel Street is </w:t>
      </w:r>
      <w:r w:rsidR="00B4344A" w:rsidRPr="00114480">
        <w:t xml:space="preserve">characterised </w:t>
      </w:r>
      <w:r w:rsidR="008B7B1E" w:rsidRPr="00114480">
        <w:t xml:space="preserve">by multi-unit developments and older factory buildings. </w:t>
      </w:r>
      <w:r w:rsidR="00A95C30" w:rsidRPr="00114480">
        <w:t xml:space="preserve">Along </w:t>
      </w:r>
      <w:r w:rsidR="008B7B1E" w:rsidRPr="00114480">
        <w:t xml:space="preserve">St Kilda Road/ </w:t>
      </w:r>
      <w:r w:rsidR="00A95C30" w:rsidRPr="00114480">
        <w:t xml:space="preserve">Nepean Highway </w:t>
      </w:r>
      <w:r w:rsidR="008B7B1E" w:rsidRPr="00114480">
        <w:t>is a mix of</w:t>
      </w:r>
      <w:r w:rsidR="00A95C30" w:rsidRPr="00114480">
        <w:t xml:space="preserve"> </w:t>
      </w:r>
      <w:r w:rsidR="008B7B1E" w:rsidRPr="00114480">
        <w:t>newer commercial and residential with</w:t>
      </w:r>
      <w:r w:rsidR="00A95C30" w:rsidRPr="00114480">
        <w:t xml:space="preserve"> office uses </w:t>
      </w:r>
      <w:r w:rsidR="008B7B1E" w:rsidRPr="00114480">
        <w:t xml:space="preserve">and </w:t>
      </w:r>
      <w:r w:rsidR="00A95C30" w:rsidRPr="00114480">
        <w:t>some showroom</w:t>
      </w:r>
      <w:r w:rsidR="008B7B1E" w:rsidRPr="00114480">
        <w:t>s</w:t>
      </w:r>
      <w:r w:rsidR="00A95C30" w:rsidRPr="00114480">
        <w:rPr>
          <w:rFonts w:eastAsia="CIDFont+F6"/>
        </w:rPr>
        <w:t xml:space="preserve"> </w:t>
      </w:r>
      <w:r w:rsidR="00A95C30" w:rsidRPr="00114480">
        <w:t>and large format retail uses.</w:t>
      </w:r>
      <w:r w:rsidR="008B7B1E" w:rsidRPr="00114480">
        <w:t xml:space="preserve"> </w:t>
      </w:r>
      <w:r w:rsidR="009D318F" w:rsidRPr="00114480">
        <w:t xml:space="preserve">The north section of </w:t>
      </w:r>
      <w:r w:rsidR="00B8036C" w:rsidRPr="00114480">
        <w:t xml:space="preserve">William Street contains small scale industrial and commercial buildings. </w:t>
      </w:r>
    </w:p>
    <w:p w14:paraId="6F78FE84" w14:textId="126D2603" w:rsidR="002C0695" w:rsidRPr="00114480" w:rsidRDefault="002C0695" w:rsidP="005731D9">
      <w:r w:rsidRPr="00114480">
        <w:t>Carlisle Street is zoned Commercial 1</w:t>
      </w:r>
      <w:r w:rsidR="008B7B1E" w:rsidRPr="00114480">
        <w:t>, with the area t</w:t>
      </w:r>
      <w:r w:rsidRPr="00114480">
        <w:t>o the south/west zone</w:t>
      </w:r>
      <w:r w:rsidR="008B7B1E" w:rsidRPr="00114480">
        <w:t>d</w:t>
      </w:r>
      <w:r w:rsidRPr="00114480">
        <w:t xml:space="preserve"> Public Use</w:t>
      </w:r>
      <w:r w:rsidR="008B7B1E" w:rsidRPr="00114480">
        <w:t xml:space="preserve"> and the north end of William Street zoned Industrial 3.</w:t>
      </w:r>
      <w:r w:rsidRPr="00114480">
        <w:t xml:space="preserve"> </w:t>
      </w:r>
      <w:r w:rsidR="008B7B1E" w:rsidRPr="00114480">
        <w:t>The south part of Chapel Street is zoned Mixed Use</w:t>
      </w:r>
      <w:r w:rsidR="000050A2" w:rsidRPr="00114480">
        <w:t xml:space="preserve"> and</w:t>
      </w:r>
      <w:r w:rsidRPr="00114480">
        <w:t xml:space="preserve"> St Kilda Road</w:t>
      </w:r>
      <w:r w:rsidR="000050A2" w:rsidRPr="00114480">
        <w:t xml:space="preserve"> is zoned Commercial 1</w:t>
      </w:r>
      <w:r w:rsidRPr="00114480">
        <w:t xml:space="preserve">. Behind the Commercial 1 </w:t>
      </w:r>
      <w:r w:rsidR="00874F3A" w:rsidRPr="00114480">
        <w:t>Z</w:t>
      </w:r>
      <w:r w:rsidRPr="00114480">
        <w:t xml:space="preserve">one, on Inkerman, Pakington and Martin Streets, is a Mixed-Use </w:t>
      </w:r>
      <w:r w:rsidR="00C6543A" w:rsidRPr="00114480">
        <w:t>Z</w:t>
      </w:r>
      <w:r w:rsidRPr="00114480">
        <w:t>one dominated by commercial/residential developments such as Aldi.</w:t>
      </w:r>
    </w:p>
    <w:p w14:paraId="0FC90A1D" w14:textId="08732289" w:rsidR="002C0695" w:rsidRPr="00114480" w:rsidRDefault="002C0695" w:rsidP="005731D9">
      <w:r w:rsidRPr="00114480">
        <w:lastRenderedPageBreak/>
        <w:t xml:space="preserve">The remainder of the </w:t>
      </w:r>
      <w:r w:rsidR="000050A2" w:rsidRPr="00114480">
        <w:t>sub-precinct</w:t>
      </w:r>
      <w:r w:rsidRPr="00114480">
        <w:t xml:space="preserve"> is largely zoned General Residential with pockets of Neighbourhood Residential and a small area of Residential Grow</w:t>
      </w:r>
      <w:r w:rsidR="008640DF" w:rsidRPr="00114480">
        <w:t>th</w:t>
      </w:r>
      <w:r w:rsidRPr="00114480">
        <w:t xml:space="preserve"> </w:t>
      </w:r>
      <w:r w:rsidR="00C6543A" w:rsidRPr="00114480">
        <w:t>Z</w:t>
      </w:r>
      <w:r w:rsidRPr="00114480">
        <w:t xml:space="preserve">one to the north of Carlisle Street around Nelson Street. There is also a small area of Commercial 1 </w:t>
      </w:r>
      <w:r w:rsidR="00C6543A" w:rsidRPr="00114480">
        <w:t>Z</w:t>
      </w:r>
      <w:r w:rsidRPr="00114480">
        <w:t xml:space="preserve">one on Inkerman </w:t>
      </w:r>
      <w:r w:rsidR="449A1773" w:rsidRPr="00114480">
        <w:t>S</w:t>
      </w:r>
      <w:r w:rsidRPr="00114480">
        <w:t>treet accommodat</w:t>
      </w:r>
      <w:r w:rsidR="000050A2" w:rsidRPr="00114480">
        <w:t xml:space="preserve">ing </w:t>
      </w:r>
      <w:r w:rsidRPr="00114480">
        <w:t>a neighbourhood centre.</w:t>
      </w:r>
    </w:p>
    <w:p w14:paraId="3C45C627" w14:textId="77777777" w:rsidR="00E70A15" w:rsidRPr="00114480" w:rsidRDefault="00E70A15" w:rsidP="002C0695">
      <w:pPr>
        <w:pStyle w:val="Caption"/>
      </w:pPr>
      <w:bookmarkStart w:id="44" w:name="_Ref68844569"/>
    </w:p>
    <w:p w14:paraId="7F4F4152" w14:textId="79D10090" w:rsidR="002C0695" w:rsidRPr="00114480" w:rsidRDefault="002C0695" w:rsidP="00E70A15">
      <w:pPr>
        <w:pStyle w:val="Caption"/>
      </w:pPr>
      <w:r w:rsidRPr="00114480">
        <w:t xml:space="preserve">Figure </w:t>
      </w:r>
      <w:r w:rsidR="6C441DB0" w:rsidRPr="00114480">
        <w:t>4</w:t>
      </w:r>
      <w:bookmarkEnd w:id="44"/>
      <w:r w:rsidRPr="00114480">
        <w:t xml:space="preserve"> Map showing land uses within </w:t>
      </w:r>
      <w:r w:rsidR="00840517" w:rsidRPr="00114480">
        <w:t>the study area</w:t>
      </w:r>
    </w:p>
    <w:p w14:paraId="3297FC6E" w14:textId="4A8CE03A" w:rsidR="2515E820" w:rsidRPr="00114480" w:rsidRDefault="75E64B76" w:rsidP="27B52959">
      <w:r w:rsidRPr="00114480">
        <w:rPr>
          <w:noProof/>
        </w:rPr>
        <w:drawing>
          <wp:inline distT="0" distB="0" distL="0" distR="0" wp14:anchorId="07346ED8" wp14:editId="4A5EE403">
            <wp:extent cx="5957105" cy="4521676"/>
            <wp:effectExtent l="0" t="0" r="5715" b="0"/>
            <wp:docPr id="226367283" name="Picture 226367283" descr="Map showing land uses within the study are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6367283"/>
                    <pic:cNvPicPr/>
                  </pic:nvPicPr>
                  <pic:blipFill>
                    <a:blip r:embed="rId16" cstate="screen">
                      <a:extLst>
                        <a:ext uri="{28A0092B-C50C-407E-A947-70E740481C1C}">
                          <a14:useLocalDpi xmlns:a14="http://schemas.microsoft.com/office/drawing/2010/main"/>
                        </a:ext>
                      </a:extLst>
                    </a:blip>
                    <a:stretch>
                      <a:fillRect/>
                    </a:stretch>
                  </pic:blipFill>
                  <pic:spPr>
                    <a:xfrm>
                      <a:off x="0" y="0"/>
                      <a:ext cx="5957105" cy="4521676"/>
                    </a:xfrm>
                    <a:prstGeom prst="rect">
                      <a:avLst/>
                    </a:prstGeom>
                  </pic:spPr>
                </pic:pic>
              </a:graphicData>
            </a:graphic>
          </wp:inline>
        </w:drawing>
      </w:r>
    </w:p>
    <w:p w14:paraId="1E89D7A2" w14:textId="69763C02" w:rsidR="002C0695" w:rsidRPr="00114480" w:rsidRDefault="001F5B2C" w:rsidP="00906B86">
      <w:pPr>
        <w:pStyle w:val="Heading3"/>
      </w:pPr>
      <w:bookmarkStart w:id="45" w:name="_Toc87946253"/>
      <w:r w:rsidRPr="00114480">
        <w:t>Challenges</w:t>
      </w:r>
      <w:bookmarkEnd w:id="45"/>
    </w:p>
    <w:p w14:paraId="71663FD3" w14:textId="166BE89A" w:rsidR="002C0695" w:rsidRPr="00114480" w:rsidRDefault="002C0695" w:rsidP="005731D9">
      <w:r w:rsidRPr="00114480">
        <w:t xml:space="preserve">The </w:t>
      </w:r>
      <w:r w:rsidR="00523F0C" w:rsidRPr="00114480">
        <w:t xml:space="preserve">2013 </w:t>
      </w:r>
      <w:r w:rsidRPr="00114480">
        <w:t xml:space="preserve">commercial zones reform resulted in </w:t>
      </w:r>
      <w:r w:rsidR="00523F0C" w:rsidRPr="00114480">
        <w:t xml:space="preserve">several </w:t>
      </w:r>
      <w:r w:rsidRPr="00114480">
        <w:t>business zones defaulting to Commercial 1 Zone</w:t>
      </w:r>
      <w:r w:rsidR="00523F0C" w:rsidRPr="00114480">
        <w:t>,</w:t>
      </w:r>
      <w:r w:rsidRPr="00114480">
        <w:t xml:space="preserve"> which allows </w:t>
      </w:r>
      <w:r w:rsidR="00295D12" w:rsidRPr="00114480">
        <w:t>a broad</w:t>
      </w:r>
      <w:r w:rsidRPr="00114480">
        <w:t xml:space="preserve"> range of </w:t>
      </w:r>
      <w:r w:rsidR="00436CC6" w:rsidRPr="00114480">
        <w:t xml:space="preserve">as-of-right and permit required </w:t>
      </w:r>
      <w:r w:rsidRPr="00114480">
        <w:t xml:space="preserve">uses, including residential uses. The high market value of housing is seeing a market preference for residential </w:t>
      </w:r>
      <w:r w:rsidR="00436CC6" w:rsidRPr="00114480">
        <w:t>u</w:t>
      </w:r>
      <w:r w:rsidRPr="00114480">
        <w:t>se and a</w:t>
      </w:r>
      <w:r w:rsidR="00AD65FF" w:rsidRPr="00114480">
        <w:t xml:space="preserve"> </w:t>
      </w:r>
      <w:r w:rsidRPr="00114480">
        <w:lastRenderedPageBreak/>
        <w:t xml:space="preserve">decline in office uses in commercial zones and </w:t>
      </w:r>
      <w:r w:rsidR="00523F0C" w:rsidRPr="00114480">
        <w:t>non-residential uses</w:t>
      </w:r>
      <w:r w:rsidRPr="00114480">
        <w:t xml:space="preserve"> in </w:t>
      </w:r>
      <w:r w:rsidR="00523F0C" w:rsidRPr="00114480">
        <w:t>the Mixed Use Zone</w:t>
      </w:r>
      <w:r w:rsidRPr="00114480">
        <w:t>.</w:t>
      </w:r>
      <w:r w:rsidR="00542AB2">
        <w:rPr>
          <w:rFonts w:ascii="ZWAdobeF" w:hAnsi="ZWAdobeF" w:cs="ZWAdobeF"/>
          <w:color w:val="auto"/>
          <w:sz w:val="2"/>
          <w:szCs w:val="2"/>
        </w:rPr>
        <w:t>20F</w:t>
      </w:r>
      <w:r w:rsidR="00523F0C" w:rsidRPr="00114480">
        <w:rPr>
          <w:rStyle w:val="FootnoteReference"/>
        </w:rPr>
        <w:footnoteReference w:id="22"/>
      </w:r>
      <w:r w:rsidR="00523F0C" w:rsidRPr="00114480">
        <w:t xml:space="preserve"> Some</w:t>
      </w:r>
      <w:r w:rsidRPr="00114480">
        <w:t xml:space="preserve"> projects </w:t>
      </w:r>
      <w:r w:rsidR="00302DA6" w:rsidRPr="00114480">
        <w:t xml:space="preserve">that seek to respond to this issue </w:t>
      </w:r>
      <w:r w:rsidR="00523F0C" w:rsidRPr="00114480">
        <w:t>are</w:t>
      </w:r>
      <w:r w:rsidRPr="00114480">
        <w:t>:</w:t>
      </w:r>
    </w:p>
    <w:p w14:paraId="7AAB7111" w14:textId="3D3996AB" w:rsidR="002C0695" w:rsidRPr="00114480" w:rsidRDefault="002C0695" w:rsidP="00542AB2">
      <w:pPr>
        <w:pStyle w:val="ListParagraph"/>
        <w:numPr>
          <w:ilvl w:val="0"/>
          <w:numId w:val="8"/>
        </w:numPr>
        <w:tabs>
          <w:tab w:val="clear" w:pos="-3060"/>
          <w:tab w:val="clear" w:pos="-2340"/>
          <w:tab w:val="clear" w:pos="6300"/>
        </w:tabs>
        <w:suppressAutoHyphens w:val="0"/>
        <w:autoSpaceDE w:val="0"/>
        <w:autoSpaceDN w:val="0"/>
        <w:adjustRightInd w:val="0"/>
        <w:spacing w:after="0" w:line="276" w:lineRule="auto"/>
        <w:rPr>
          <w:rFonts w:eastAsiaTheme="minorHAnsi"/>
          <w:color w:val="auto"/>
          <w:lang w:eastAsia="en-US"/>
        </w:rPr>
      </w:pPr>
      <w:r w:rsidRPr="00114480">
        <w:rPr>
          <w:rFonts w:eastAsiaTheme="minorHAnsi"/>
          <w:color w:val="auto"/>
          <w:lang w:eastAsia="en-US"/>
        </w:rPr>
        <w:t xml:space="preserve">Stonnington’s Activity Centre Zone for Chapel Street </w:t>
      </w:r>
      <w:r w:rsidR="00523F0C" w:rsidRPr="00114480">
        <w:rPr>
          <w:rFonts w:eastAsiaTheme="minorHAnsi"/>
          <w:color w:val="auto"/>
          <w:lang w:eastAsia="en-US"/>
        </w:rPr>
        <w:t xml:space="preserve">which features </w:t>
      </w:r>
      <w:r w:rsidRPr="00114480">
        <w:rPr>
          <w:rFonts w:eastAsiaTheme="minorHAnsi"/>
          <w:color w:val="auto"/>
          <w:lang w:eastAsia="en-US"/>
        </w:rPr>
        <w:t>vertical zoning requirements.</w:t>
      </w:r>
    </w:p>
    <w:p w14:paraId="1E1D9D47" w14:textId="77777777" w:rsidR="002C0695" w:rsidRPr="00114480" w:rsidRDefault="002C0695" w:rsidP="00542AB2">
      <w:pPr>
        <w:pStyle w:val="ListParagraph"/>
        <w:numPr>
          <w:ilvl w:val="0"/>
          <w:numId w:val="8"/>
        </w:numPr>
        <w:tabs>
          <w:tab w:val="clear" w:pos="-3060"/>
          <w:tab w:val="clear" w:pos="-2340"/>
          <w:tab w:val="clear" w:pos="6300"/>
        </w:tabs>
        <w:suppressAutoHyphens w:val="0"/>
        <w:autoSpaceDE w:val="0"/>
        <w:autoSpaceDN w:val="0"/>
        <w:adjustRightInd w:val="0"/>
        <w:spacing w:after="0" w:line="276" w:lineRule="auto"/>
        <w:rPr>
          <w:rFonts w:eastAsiaTheme="minorHAnsi"/>
          <w:color w:val="auto"/>
          <w:lang w:eastAsia="en-US"/>
        </w:rPr>
      </w:pPr>
      <w:r w:rsidRPr="00114480">
        <w:rPr>
          <w:rFonts w:eastAsiaTheme="minorHAnsi"/>
          <w:color w:val="auto"/>
          <w:lang w:eastAsia="en-US"/>
        </w:rPr>
        <w:t>Urban Manufacturing IMAP project researching urban manufacturing and policy options to retain creative industries in the inner-city.</w:t>
      </w:r>
    </w:p>
    <w:p w14:paraId="71276942" w14:textId="44C72779" w:rsidR="002C0695" w:rsidRPr="00114480" w:rsidRDefault="00523F0C" w:rsidP="00542AB2">
      <w:pPr>
        <w:pStyle w:val="ListParagraph"/>
        <w:numPr>
          <w:ilvl w:val="0"/>
          <w:numId w:val="8"/>
        </w:numPr>
        <w:tabs>
          <w:tab w:val="clear" w:pos="6300"/>
        </w:tabs>
        <w:suppressAutoHyphens w:val="0"/>
        <w:autoSpaceDE w:val="0"/>
        <w:autoSpaceDN w:val="0"/>
        <w:adjustRightInd w:val="0"/>
        <w:spacing w:after="0" w:line="276" w:lineRule="auto"/>
      </w:pPr>
      <w:r w:rsidRPr="00114480">
        <w:rPr>
          <w:rFonts w:eastAsiaTheme="minorEastAsia"/>
          <w:color w:val="auto"/>
          <w:lang w:eastAsia="en-US"/>
        </w:rPr>
        <w:t>City of Melbourne’s</w:t>
      </w:r>
      <w:r w:rsidR="002C0695" w:rsidRPr="00114480">
        <w:rPr>
          <w:rFonts w:eastAsiaTheme="minorEastAsia"/>
          <w:color w:val="auto"/>
          <w:lang w:eastAsia="en-US"/>
        </w:rPr>
        <w:t xml:space="preserve"> West Melbourne Structure Plan</w:t>
      </w:r>
      <w:r w:rsidR="01B498B1" w:rsidRPr="00114480">
        <w:rPr>
          <w:rFonts w:eastAsiaTheme="minorEastAsia"/>
          <w:color w:val="auto"/>
          <w:lang w:eastAsia="en-US"/>
        </w:rPr>
        <w:t>, Amendment C309melb</w:t>
      </w:r>
      <w:r w:rsidRPr="00114480">
        <w:rPr>
          <w:rFonts w:eastAsiaTheme="minorEastAsia"/>
          <w:color w:val="auto"/>
          <w:lang w:eastAsia="en-US"/>
        </w:rPr>
        <w:t>,</w:t>
      </w:r>
      <w:r w:rsidR="002C0695" w:rsidRPr="00114480">
        <w:rPr>
          <w:rFonts w:eastAsiaTheme="minorEastAsia"/>
          <w:color w:val="auto"/>
          <w:lang w:eastAsia="en-US"/>
        </w:rPr>
        <w:t xml:space="preserve"> </w:t>
      </w:r>
      <w:r w:rsidRPr="00114480">
        <w:rPr>
          <w:rFonts w:eastAsiaTheme="minorEastAsia"/>
          <w:color w:val="auto"/>
          <w:lang w:eastAsia="en-US"/>
        </w:rPr>
        <w:t xml:space="preserve">which proposes </w:t>
      </w:r>
      <w:r w:rsidR="002C0695" w:rsidRPr="00114480">
        <w:rPr>
          <w:rFonts w:eastAsiaTheme="minorEastAsia"/>
          <w:color w:val="auto"/>
          <w:lang w:eastAsia="en-US"/>
        </w:rPr>
        <w:t xml:space="preserve">a customised schedule to the Special Use zone to create a </w:t>
      </w:r>
      <w:r w:rsidRPr="00114480">
        <w:rPr>
          <w:rFonts w:eastAsiaTheme="minorEastAsia"/>
          <w:color w:val="auto"/>
          <w:lang w:eastAsia="en-US"/>
        </w:rPr>
        <w:t>mixed use precinct facilitating</w:t>
      </w:r>
      <w:r w:rsidR="002C0695" w:rsidRPr="00114480">
        <w:rPr>
          <w:rFonts w:eastAsiaTheme="minorEastAsia"/>
          <w:color w:val="auto"/>
          <w:lang w:eastAsia="en-US"/>
        </w:rPr>
        <w:t xml:space="preserve"> a variety of employment uses, while allowing some residential uses.</w:t>
      </w:r>
      <w:r w:rsidR="00542AB2">
        <w:rPr>
          <w:rFonts w:ascii="ZWAdobeF" w:eastAsiaTheme="minorEastAsia" w:hAnsi="ZWAdobeF" w:cs="ZWAdobeF"/>
          <w:color w:val="auto"/>
          <w:sz w:val="2"/>
          <w:szCs w:val="2"/>
          <w:lang w:eastAsia="en-US"/>
        </w:rPr>
        <w:t>21F</w:t>
      </w:r>
      <w:r w:rsidRPr="00114480">
        <w:rPr>
          <w:rStyle w:val="FootnoteReference"/>
          <w:rFonts w:eastAsiaTheme="minorEastAsia"/>
          <w:color w:val="auto"/>
          <w:lang w:eastAsia="en-US"/>
        </w:rPr>
        <w:footnoteReference w:id="23"/>
      </w:r>
    </w:p>
    <w:p w14:paraId="13197F61" w14:textId="77777777" w:rsidR="00AB37B5" w:rsidRPr="00114480" w:rsidRDefault="00AB37B5" w:rsidP="00AB37B5"/>
    <w:p w14:paraId="6686E37C" w14:textId="27422A65" w:rsidR="00AB37B5" w:rsidRPr="00114480" w:rsidRDefault="00AB37B5" w:rsidP="005731D9">
      <w:pPr>
        <w:tabs>
          <w:tab w:val="clear" w:pos="-3060"/>
          <w:tab w:val="clear" w:pos="-2340"/>
          <w:tab w:val="clear" w:pos="6300"/>
        </w:tabs>
        <w:suppressAutoHyphens w:val="0"/>
        <w:autoSpaceDE w:val="0"/>
        <w:autoSpaceDN w:val="0"/>
        <w:adjustRightInd w:val="0"/>
      </w:pPr>
      <w:r w:rsidRPr="00114480">
        <w:t xml:space="preserve">The City of Port Phillip Activity Centre Strategy 2006 is over </w:t>
      </w:r>
      <w:r w:rsidR="003B6749" w:rsidRPr="00114480">
        <w:t>11 years old and is outdated</w:t>
      </w:r>
      <w:r w:rsidR="00542AB2">
        <w:rPr>
          <w:rFonts w:ascii="ZWAdobeF" w:hAnsi="ZWAdobeF" w:cs="ZWAdobeF"/>
          <w:color w:val="auto"/>
          <w:sz w:val="2"/>
          <w:szCs w:val="2"/>
        </w:rPr>
        <w:t>22F</w:t>
      </w:r>
      <w:r w:rsidR="00403347" w:rsidRPr="00114480">
        <w:rPr>
          <w:rStyle w:val="FootnoteReference"/>
        </w:rPr>
        <w:footnoteReference w:id="24"/>
      </w:r>
      <w:r w:rsidR="003B6749" w:rsidRPr="00114480">
        <w:t>.</w:t>
      </w:r>
      <w:r w:rsidR="00E7032B" w:rsidRPr="00114480">
        <w:t xml:space="preserve"> The land use policies that </w:t>
      </w:r>
      <w:r w:rsidR="00CA4467" w:rsidRPr="00114480">
        <w:t>outlined in the Strategy is</w:t>
      </w:r>
      <w:r w:rsidR="00E7032B" w:rsidRPr="00114480">
        <w:t xml:space="preserve"> need of an update, particularly in identifying the current strengths and weaknesses of activity centres and guiding permit discretion on land use mix.</w:t>
      </w:r>
    </w:p>
    <w:p w14:paraId="0FFDF939" w14:textId="7F7FD7CE" w:rsidR="002C0695" w:rsidRPr="00114480" w:rsidRDefault="002C0695" w:rsidP="00BD4800">
      <w:pPr>
        <w:pStyle w:val="Heading4"/>
      </w:pPr>
      <w:r w:rsidRPr="00114480">
        <w:t>St Kilda</w:t>
      </w:r>
      <w:r w:rsidR="00113DFB" w:rsidRPr="00114480">
        <w:t xml:space="preserve"> MAC</w:t>
      </w:r>
      <w:r w:rsidR="42EA7D57" w:rsidRPr="00114480">
        <w:t xml:space="preserve"> </w:t>
      </w:r>
      <w:r w:rsidR="00916AD8" w:rsidRPr="00114480">
        <w:t xml:space="preserve">sub-precinct </w:t>
      </w:r>
    </w:p>
    <w:p w14:paraId="1BD46E77" w14:textId="1AD179CD" w:rsidR="18BAAA2E" w:rsidRPr="00114480" w:rsidRDefault="47ACDF42" w:rsidP="005731D9">
      <w:r w:rsidRPr="00114480">
        <w:t xml:space="preserve">Fitzroy Street is Port Phillip’s primary night-time precinct, with the majority of businesses operating </w:t>
      </w:r>
      <w:r w:rsidR="00F52CCC" w:rsidRPr="00114480">
        <w:t xml:space="preserve">over </w:t>
      </w:r>
      <w:r w:rsidR="00523F0C" w:rsidRPr="00114480">
        <w:t>the night</w:t>
      </w:r>
      <w:r w:rsidRPr="00114480">
        <w:t xml:space="preserve"> </w:t>
      </w:r>
      <w:r w:rsidR="00523F0C" w:rsidRPr="00114480">
        <w:t>and</w:t>
      </w:r>
      <w:r w:rsidRPr="00114480">
        <w:t xml:space="preserve"> approximately 60 per </w:t>
      </w:r>
      <w:r w:rsidR="0058186B" w:rsidRPr="00114480">
        <w:t xml:space="preserve">cent of </w:t>
      </w:r>
      <w:r w:rsidRPr="00114480">
        <w:t>floorspace comprising food catering and non-retail entertainment uses</w:t>
      </w:r>
      <w:r w:rsidR="00542AB2">
        <w:rPr>
          <w:rFonts w:ascii="ZWAdobeF" w:hAnsi="ZWAdobeF" w:cs="ZWAdobeF"/>
          <w:color w:val="auto"/>
          <w:sz w:val="2"/>
          <w:szCs w:val="2"/>
        </w:rPr>
        <w:t>23F</w:t>
      </w:r>
      <w:r w:rsidR="0058186B" w:rsidRPr="00114480">
        <w:rPr>
          <w:rStyle w:val="FootnoteReference"/>
        </w:rPr>
        <w:footnoteReference w:id="25"/>
      </w:r>
      <w:r w:rsidR="00803D76" w:rsidRPr="00114480">
        <w:t xml:space="preserve">. </w:t>
      </w:r>
      <w:r w:rsidR="007A3609" w:rsidRPr="00114480">
        <w:t>This</w:t>
      </w:r>
      <w:r w:rsidRPr="00114480">
        <w:t xml:space="preserve"> results in a lack of daytime retailers and a high commercial vacancy rate (15.5 per cent compared to average strip vacancy rates of between 3-7 percent)</w:t>
      </w:r>
      <w:r w:rsidR="00523F0C" w:rsidRPr="00114480">
        <w:t>.</w:t>
      </w:r>
      <w:r w:rsidR="00542AB2">
        <w:rPr>
          <w:rFonts w:ascii="ZWAdobeF" w:hAnsi="ZWAdobeF" w:cs="ZWAdobeF"/>
          <w:color w:val="auto"/>
          <w:sz w:val="2"/>
          <w:szCs w:val="2"/>
        </w:rPr>
        <w:t>24F</w:t>
      </w:r>
      <w:r w:rsidR="5353E1FF" w:rsidRPr="00114480">
        <w:rPr>
          <w:rStyle w:val="FootnoteReference"/>
        </w:rPr>
        <w:footnoteReference w:id="26"/>
      </w:r>
      <w:r w:rsidRPr="00114480">
        <w:t xml:space="preserve"> </w:t>
      </w:r>
    </w:p>
    <w:p w14:paraId="4FD4114E" w14:textId="713A6751" w:rsidR="18BAAA2E" w:rsidRPr="00114480" w:rsidRDefault="47ACDF42" w:rsidP="63314360">
      <w:r w:rsidRPr="00114480">
        <w:t xml:space="preserve">Acland Street </w:t>
      </w:r>
      <w:r w:rsidR="00523F0C" w:rsidRPr="00114480">
        <w:t>has</w:t>
      </w:r>
      <w:r w:rsidRPr="00114480">
        <w:t xml:space="preserve"> a</w:t>
      </w:r>
      <w:r w:rsidR="00523F0C" w:rsidRPr="00114480">
        <w:t>n identified</w:t>
      </w:r>
      <w:r w:rsidRPr="00114480">
        <w:t xml:space="preserve"> shortfall in supermarket floorspace to serve expected populations growth</w:t>
      </w:r>
      <w:r w:rsidR="00523F0C" w:rsidRPr="00114480">
        <w:t>.</w:t>
      </w:r>
      <w:r w:rsidR="00542AB2">
        <w:rPr>
          <w:rFonts w:ascii="ZWAdobeF" w:hAnsi="ZWAdobeF" w:cs="ZWAdobeF"/>
          <w:color w:val="auto"/>
          <w:sz w:val="2"/>
          <w:szCs w:val="2"/>
        </w:rPr>
        <w:t>25F</w:t>
      </w:r>
      <w:r w:rsidR="5353E1FF" w:rsidRPr="00114480">
        <w:rPr>
          <w:rStyle w:val="FootnoteReference"/>
        </w:rPr>
        <w:footnoteReference w:id="27"/>
      </w:r>
    </w:p>
    <w:p w14:paraId="465ECAA1" w14:textId="0F7709E7" w:rsidR="009415AE" w:rsidRPr="00114480" w:rsidRDefault="009415AE" w:rsidP="63314360">
      <w:r w:rsidRPr="00114480">
        <w:t>Lack of overarching vision and direction in relation to future</w:t>
      </w:r>
      <w:r w:rsidR="002C7803" w:rsidRPr="00114480">
        <w:t xml:space="preserve"> growth,</w:t>
      </w:r>
      <w:r w:rsidRPr="00114480">
        <w:t xml:space="preserve"> land uses</w:t>
      </w:r>
      <w:r w:rsidR="002C7803" w:rsidRPr="00114480">
        <w:t xml:space="preserve"> and</w:t>
      </w:r>
      <w:r w:rsidRPr="00114480">
        <w:t xml:space="preserve"> built form</w:t>
      </w:r>
      <w:r w:rsidR="002C7803" w:rsidRPr="00114480">
        <w:t>.</w:t>
      </w:r>
    </w:p>
    <w:p w14:paraId="74477216" w14:textId="528372D0" w:rsidR="002C0695" w:rsidRPr="00114480" w:rsidRDefault="002C0695" w:rsidP="00BD4800">
      <w:pPr>
        <w:pStyle w:val="Heading4"/>
      </w:pPr>
      <w:r w:rsidRPr="00114480">
        <w:t>Carlisle Street MAC</w:t>
      </w:r>
      <w:r w:rsidR="00916AD8" w:rsidRPr="00114480">
        <w:t xml:space="preserve"> sub-precinct </w:t>
      </w:r>
    </w:p>
    <w:p w14:paraId="3124B0EF" w14:textId="07EC3B74" w:rsidR="00A96370" w:rsidRPr="00114480" w:rsidRDefault="002C0695" w:rsidP="005731D9">
      <w:pPr>
        <w:tabs>
          <w:tab w:val="clear" w:pos="6300"/>
        </w:tabs>
        <w:suppressAutoHyphens w:val="0"/>
      </w:pPr>
      <w:r w:rsidRPr="00114480">
        <w:t xml:space="preserve">The William Street </w:t>
      </w:r>
      <w:r w:rsidR="00B82BFF" w:rsidRPr="00114480">
        <w:t xml:space="preserve">Industrial Zone </w:t>
      </w:r>
      <w:r w:rsidR="6BDFA213" w:rsidRPr="00114480">
        <w:t>(</w:t>
      </w:r>
      <w:r w:rsidR="004E34AD" w:rsidRPr="00114480">
        <w:t>see F</w:t>
      </w:r>
      <w:r w:rsidR="6BDFA213" w:rsidRPr="00114480">
        <w:t xml:space="preserve">igure </w:t>
      </w:r>
      <w:r w:rsidR="00E70A15" w:rsidRPr="00114480">
        <w:t>5</w:t>
      </w:r>
      <w:r w:rsidR="004E34AD" w:rsidRPr="00114480">
        <w:t>)</w:t>
      </w:r>
      <w:r w:rsidR="6BDFA213" w:rsidRPr="00114480">
        <w:t xml:space="preserve"> </w:t>
      </w:r>
      <w:r w:rsidR="00344343" w:rsidRPr="00114480">
        <w:t>requires</w:t>
      </w:r>
      <w:r w:rsidRPr="00114480">
        <w:t xml:space="preserve"> </w:t>
      </w:r>
      <w:r w:rsidR="00D1012C" w:rsidRPr="00114480">
        <w:t>further strategic planning work to review the zoning and built form controls</w:t>
      </w:r>
      <w:r w:rsidR="00542AB2">
        <w:rPr>
          <w:rFonts w:ascii="ZWAdobeF" w:hAnsi="ZWAdobeF" w:cs="ZWAdobeF"/>
          <w:color w:val="auto"/>
          <w:sz w:val="2"/>
          <w:szCs w:val="2"/>
        </w:rPr>
        <w:t>26F</w:t>
      </w:r>
      <w:r w:rsidR="00523F0C" w:rsidRPr="00114480">
        <w:rPr>
          <w:rStyle w:val="FootnoteReference"/>
        </w:rPr>
        <w:footnoteReference w:id="28"/>
      </w:r>
      <w:r w:rsidR="00523F0C" w:rsidRPr="00114480">
        <w:t xml:space="preserve"> which has not occurred.</w:t>
      </w:r>
      <w:r w:rsidRPr="00114480">
        <w:t xml:space="preserve"> It is strategically placed to both support and benefit from high public transport accessibility, and the growth and vitality of the activity centre. </w:t>
      </w:r>
      <w:r w:rsidR="00344343" w:rsidRPr="00114480">
        <w:t>Several</w:t>
      </w:r>
      <w:r w:rsidR="00BE1835" w:rsidRPr="00114480">
        <w:t xml:space="preserve"> properties </w:t>
      </w:r>
      <w:r w:rsidR="00523F0C" w:rsidRPr="00114480">
        <w:t>sold in the last 5 years</w:t>
      </w:r>
      <w:r w:rsidR="00BE1835" w:rsidRPr="00114480">
        <w:t xml:space="preserve"> have been subject </w:t>
      </w:r>
      <w:r w:rsidR="00523F0C" w:rsidRPr="00114480">
        <w:t>of</w:t>
      </w:r>
      <w:r w:rsidR="00BE1835" w:rsidRPr="00114480">
        <w:t xml:space="preserve"> planning permit </w:t>
      </w:r>
      <w:r w:rsidR="00BE1835" w:rsidRPr="00114480">
        <w:lastRenderedPageBreak/>
        <w:t>applications or preapplication enquiries.</w:t>
      </w:r>
      <w:r w:rsidR="00542AB2">
        <w:rPr>
          <w:rFonts w:ascii="ZWAdobeF" w:hAnsi="ZWAdobeF" w:cs="ZWAdobeF"/>
          <w:color w:val="auto"/>
          <w:sz w:val="2"/>
          <w:szCs w:val="2"/>
        </w:rPr>
        <w:t>27F</w:t>
      </w:r>
      <w:r w:rsidR="00523F0C" w:rsidRPr="00114480">
        <w:rPr>
          <w:rStyle w:val="FootnoteReference"/>
        </w:rPr>
        <w:footnoteReference w:id="29"/>
      </w:r>
      <w:r w:rsidR="00BE1835" w:rsidRPr="00114480">
        <w:t xml:space="preserve"> </w:t>
      </w:r>
      <w:r w:rsidRPr="00114480">
        <w:t xml:space="preserve">Capitalising on these locational attributes are primary considerations in determining future directions for this precinct. </w:t>
      </w:r>
    </w:p>
    <w:p w14:paraId="4D7A78B6" w14:textId="21C6511E" w:rsidR="00DC6E1F" w:rsidRPr="00114480" w:rsidRDefault="00834BA6" w:rsidP="00D33745">
      <w:pPr>
        <w:rPr>
          <w:rFonts w:eastAsia="Arial"/>
        </w:rPr>
      </w:pPr>
      <w:r w:rsidRPr="00114480">
        <w:rPr>
          <w:rFonts w:eastAsia="Arial"/>
        </w:rPr>
        <w:t xml:space="preserve">Two respondents to the engagement survey supported redeveloping the Coles and Woolworths and the adjacent carparks, stating that the supermarkets are currently inadequate to service the community. This is also identified as an issue in the </w:t>
      </w:r>
      <w:r w:rsidRPr="00114480">
        <w:t>Carlisle Street Activity Centre Structure Plan 2009.</w:t>
      </w:r>
    </w:p>
    <w:p w14:paraId="20D27319" w14:textId="3260EC04" w:rsidR="11120D9B" w:rsidRPr="00114480" w:rsidRDefault="38F14C4C" w:rsidP="00D33745">
      <w:pPr>
        <w:rPr>
          <w:i/>
          <w:iCs/>
          <w:color w:val="44546A" w:themeColor="text2"/>
          <w:sz w:val="18"/>
          <w:szCs w:val="18"/>
        </w:rPr>
      </w:pPr>
      <w:r w:rsidRPr="00114480">
        <w:rPr>
          <w:i/>
          <w:iCs/>
          <w:color w:val="44546A" w:themeColor="text2"/>
          <w:sz w:val="18"/>
          <w:szCs w:val="18"/>
        </w:rPr>
        <w:t xml:space="preserve">Figure </w:t>
      </w:r>
      <w:r w:rsidR="00E70A15" w:rsidRPr="00114480">
        <w:rPr>
          <w:i/>
          <w:iCs/>
          <w:color w:val="44546A" w:themeColor="text2"/>
          <w:sz w:val="18"/>
          <w:szCs w:val="18"/>
        </w:rPr>
        <w:t>5</w:t>
      </w:r>
      <w:r w:rsidR="005D640E" w:rsidRPr="00114480">
        <w:rPr>
          <w:i/>
          <w:iCs/>
          <w:color w:val="44546A" w:themeColor="text2"/>
          <w:sz w:val="18"/>
          <w:szCs w:val="18"/>
        </w:rPr>
        <w:t xml:space="preserve"> </w:t>
      </w:r>
      <w:r w:rsidRPr="00114480">
        <w:rPr>
          <w:i/>
          <w:iCs/>
          <w:color w:val="44546A" w:themeColor="text2"/>
          <w:sz w:val="18"/>
          <w:szCs w:val="18"/>
        </w:rPr>
        <w:t xml:space="preserve">Industrial zoned William Street </w:t>
      </w:r>
    </w:p>
    <w:p w14:paraId="15A5BEC3" w14:textId="2AD75435" w:rsidR="00E66EFA" w:rsidRPr="00114480" w:rsidRDefault="00FB2FF1" w:rsidP="27B52959">
      <w:pPr>
        <w:tabs>
          <w:tab w:val="clear" w:pos="6300"/>
        </w:tabs>
        <w:spacing w:after="160" w:line="259" w:lineRule="auto"/>
      </w:pPr>
      <w:r w:rsidRPr="00114480">
        <w:rPr>
          <w:noProof/>
        </w:rPr>
        <w:drawing>
          <wp:inline distT="0" distB="0" distL="0" distR="0" wp14:anchorId="4BC761D1" wp14:editId="6832515F">
            <wp:extent cx="3048000" cy="2551809"/>
            <wp:effectExtent l="0" t="0" r="0" b="1270"/>
            <wp:docPr id="31" name="Picture 31" descr="Map showing the William Street precinct zoning.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William street-02-02-02.jpg"/>
                    <pic:cNvPicPr/>
                  </pic:nvPicPr>
                  <pic:blipFill>
                    <a:blip r:embed="rId17" cstate="screen">
                      <a:extLst>
                        <a:ext uri="{28A0092B-C50C-407E-A947-70E740481C1C}">
                          <a14:useLocalDpi xmlns:a14="http://schemas.microsoft.com/office/drawing/2010/main"/>
                        </a:ext>
                      </a:extLst>
                    </a:blip>
                    <a:stretch>
                      <a:fillRect/>
                    </a:stretch>
                  </pic:blipFill>
                  <pic:spPr>
                    <a:xfrm>
                      <a:off x="0" y="0"/>
                      <a:ext cx="3048000" cy="2551809"/>
                    </a:xfrm>
                    <a:prstGeom prst="rect">
                      <a:avLst/>
                    </a:prstGeom>
                  </pic:spPr>
                </pic:pic>
              </a:graphicData>
            </a:graphic>
          </wp:inline>
        </w:drawing>
      </w:r>
    </w:p>
    <w:p w14:paraId="1C4AC40D" w14:textId="2B63177D" w:rsidR="00E66EFA" w:rsidRPr="00114480" w:rsidRDefault="00E66EFA" w:rsidP="00906B86">
      <w:pPr>
        <w:pStyle w:val="Heading3"/>
      </w:pPr>
      <w:bookmarkStart w:id="46" w:name="_Toc87946254"/>
      <w:r w:rsidRPr="00114480">
        <w:t>Opportunities</w:t>
      </w:r>
      <w:bookmarkEnd w:id="46"/>
      <w:r w:rsidRPr="00114480">
        <w:t xml:space="preserve"> </w:t>
      </w:r>
    </w:p>
    <w:p w14:paraId="3EBE1436" w14:textId="77777777" w:rsidR="005F3931" w:rsidRPr="00114480" w:rsidRDefault="005F3931" w:rsidP="005731D9">
      <w:pPr>
        <w:rPr>
          <w:rFonts w:cs="Calibri"/>
        </w:rPr>
      </w:pPr>
      <w:r w:rsidRPr="00114480">
        <w:rPr>
          <w:rFonts w:cs="Calibri"/>
        </w:rPr>
        <w:t>Further strategic work is required to understand the contribution of employment land within the Port Phillip to the wider economy, and how to balance the City’s role as an employment destination with its need to cater for housing growth. Any future rezoning decisions should be based on a wider study of employment land supply/demand and not be made in isolation.</w:t>
      </w:r>
    </w:p>
    <w:p w14:paraId="2E73630C" w14:textId="77777777" w:rsidR="007B6B4B" w:rsidRPr="00114480" w:rsidRDefault="00840517" w:rsidP="00F05995">
      <w:pPr>
        <w:spacing w:line="257" w:lineRule="auto"/>
        <w:rPr>
          <w:rFonts w:eastAsia="Calibri"/>
          <w:b/>
          <w:bCs/>
        </w:rPr>
      </w:pPr>
      <w:r w:rsidRPr="00114480">
        <w:rPr>
          <w:rFonts w:eastAsia="Calibri"/>
          <w:b/>
          <w:bCs/>
        </w:rPr>
        <w:t>The study area</w:t>
      </w:r>
      <w:r w:rsidR="001038EF" w:rsidRPr="00114480">
        <w:rPr>
          <w:rFonts w:eastAsia="Calibri"/>
          <w:b/>
          <w:bCs/>
        </w:rPr>
        <w:t xml:space="preserve"> </w:t>
      </w:r>
    </w:p>
    <w:p w14:paraId="3DDC9CA9" w14:textId="37B51C60" w:rsidR="00F73837" w:rsidRPr="00114480" w:rsidRDefault="00F73837" w:rsidP="00F05995">
      <w:pPr>
        <w:spacing w:line="257" w:lineRule="auto"/>
        <w:rPr>
          <w:rFonts w:eastAsia="Calibri"/>
        </w:rPr>
      </w:pPr>
      <w:r w:rsidRPr="00114480">
        <w:rPr>
          <w:rFonts w:eastAsia="Calibri"/>
        </w:rPr>
        <w:t xml:space="preserve">As part of the </w:t>
      </w:r>
      <w:r w:rsidR="00AC6BF3" w:rsidRPr="00114480">
        <w:rPr>
          <w:rFonts w:eastAsia="Calibri"/>
        </w:rPr>
        <w:t xml:space="preserve">Spatial Economic and Employment Framework, there is an opportunity to better define the boundaries, roles and difference between the sub-precincts within the study area. </w:t>
      </w:r>
    </w:p>
    <w:p w14:paraId="7ED8BE26" w14:textId="0CB17975" w:rsidR="00537700" w:rsidRPr="00114480" w:rsidRDefault="007B6B4B" w:rsidP="00F05995">
      <w:pPr>
        <w:spacing w:line="257" w:lineRule="auto"/>
        <w:rPr>
          <w:rFonts w:eastAsia="Calibri"/>
          <w:b/>
          <w:bCs/>
        </w:rPr>
      </w:pPr>
      <w:r w:rsidRPr="00114480">
        <w:rPr>
          <w:rFonts w:cs="Calibri"/>
        </w:rPr>
        <w:t>A new Activity Centres Strategy would provide Council with an understanding of the projected growth in demand for retail floorspace and the capacity of the activity centres and mixed-use areas to accommodate this growth. It will also provide insight into the role and function of each Neighbourhood Activity Centre (NAC) and their ability to fulfil their role in accommodating the local living needs of surrounding population</w:t>
      </w:r>
      <w:r w:rsidR="00542AB2">
        <w:rPr>
          <w:rFonts w:ascii="ZWAdobeF" w:hAnsi="ZWAdobeF" w:cs="ZWAdobeF"/>
          <w:color w:val="auto"/>
          <w:sz w:val="2"/>
          <w:szCs w:val="2"/>
        </w:rPr>
        <w:t>28F</w:t>
      </w:r>
      <w:r w:rsidRPr="00114480">
        <w:rPr>
          <w:rStyle w:val="FootnoteReference"/>
          <w:rFonts w:cs="Calibri"/>
        </w:rPr>
        <w:footnoteReference w:id="30"/>
      </w:r>
      <w:r w:rsidRPr="00114480">
        <w:rPr>
          <w:rFonts w:cs="Calibri"/>
        </w:rPr>
        <w:t>.</w:t>
      </w:r>
    </w:p>
    <w:p w14:paraId="7C2E2C8F" w14:textId="6C923C4B" w:rsidR="00537700" w:rsidRPr="00114480" w:rsidRDefault="00F05995" w:rsidP="004C036D">
      <w:pPr>
        <w:rPr>
          <w:rFonts w:eastAsia="Calibri"/>
        </w:rPr>
      </w:pPr>
      <w:r w:rsidRPr="00114480">
        <w:rPr>
          <w:rFonts w:eastAsia="Calibri"/>
        </w:rPr>
        <w:lastRenderedPageBreak/>
        <w:t xml:space="preserve">As part of the structure planning process for </w:t>
      </w:r>
      <w:r w:rsidR="00840517" w:rsidRPr="00114480">
        <w:rPr>
          <w:rFonts w:eastAsia="Calibri"/>
        </w:rPr>
        <w:t>the study area</w:t>
      </w:r>
      <w:r w:rsidRPr="00114480">
        <w:rPr>
          <w:rFonts w:eastAsia="Calibri"/>
        </w:rPr>
        <w:t xml:space="preserve">, undertake a comprehensive needs analysis for the current and future land uses in </w:t>
      </w:r>
      <w:r w:rsidR="00840517" w:rsidRPr="00114480">
        <w:rPr>
          <w:rFonts w:eastAsia="Calibri"/>
        </w:rPr>
        <w:t>the study area</w:t>
      </w:r>
      <w:r w:rsidRPr="00114480">
        <w:rPr>
          <w:rFonts w:eastAsia="Calibri"/>
        </w:rPr>
        <w:t xml:space="preserve">, with the underlying strategic basis provided by new housing strategy, economic analysis and employment trend analysis. </w:t>
      </w:r>
    </w:p>
    <w:p w14:paraId="0FC7FD49" w14:textId="4B030C42" w:rsidR="00F36421" w:rsidRPr="00114480" w:rsidRDefault="00CD5C15" w:rsidP="004C036D">
      <w:pPr>
        <w:rPr>
          <w:rFonts w:eastAsia="Arial"/>
          <w:b/>
          <w:bCs/>
        </w:rPr>
      </w:pPr>
      <w:r w:rsidRPr="00114480">
        <w:rPr>
          <w:rFonts w:eastAsia="Arial"/>
          <w:b/>
          <w:bCs/>
        </w:rPr>
        <w:t xml:space="preserve">St Kilda MAC sub-precinct </w:t>
      </w:r>
    </w:p>
    <w:p w14:paraId="53C60C00" w14:textId="1545793C" w:rsidR="00CD5C15" w:rsidRPr="00114480" w:rsidRDefault="006C3A09" w:rsidP="004C036D">
      <w:pPr>
        <w:rPr>
          <w:rFonts w:cs="Calibri"/>
        </w:rPr>
      </w:pPr>
      <w:r w:rsidRPr="00114480">
        <w:rPr>
          <w:rFonts w:cs="Calibri"/>
        </w:rPr>
        <w:t>Creating and curating</w:t>
      </w:r>
      <w:r w:rsidR="00CD5C15" w:rsidRPr="00114480">
        <w:rPr>
          <w:rFonts w:cs="Calibri"/>
        </w:rPr>
        <w:t xml:space="preserve"> St Kilda as an arts precinct by capitalising on the existing high concentration of creative businesses</w:t>
      </w:r>
      <w:r w:rsidR="002C4200" w:rsidRPr="00114480">
        <w:rPr>
          <w:rFonts w:cs="Calibri"/>
        </w:rPr>
        <w:t xml:space="preserve"> and organisations</w:t>
      </w:r>
      <w:r w:rsidR="00CD5C15" w:rsidRPr="00114480">
        <w:rPr>
          <w:rFonts w:cs="Calibri"/>
        </w:rPr>
        <w:t>.</w:t>
      </w:r>
    </w:p>
    <w:p w14:paraId="5CA3AAF6" w14:textId="5590CC78" w:rsidR="001332E4" w:rsidRPr="00114480" w:rsidRDefault="001332E4" w:rsidP="004C036D">
      <w:pPr>
        <w:rPr>
          <w:rFonts w:cs="Calibri"/>
        </w:rPr>
      </w:pPr>
      <w:r w:rsidRPr="00114480">
        <w:rPr>
          <w:rFonts w:cs="Calibri"/>
        </w:rPr>
        <w:t xml:space="preserve">Prepare a structure plan </w:t>
      </w:r>
      <w:r w:rsidR="003C36F7" w:rsidRPr="00114480">
        <w:rPr>
          <w:rFonts w:cs="Calibri"/>
        </w:rPr>
        <w:t xml:space="preserve">to </w:t>
      </w:r>
      <w:r w:rsidRPr="00114480">
        <w:rPr>
          <w:rFonts w:cs="Calibri"/>
        </w:rPr>
        <w:t xml:space="preserve">guide future growth and land </w:t>
      </w:r>
      <w:r w:rsidR="00FB5F52" w:rsidRPr="00114480">
        <w:rPr>
          <w:rFonts w:cs="Calibri"/>
        </w:rPr>
        <w:t>use.</w:t>
      </w:r>
      <w:r w:rsidRPr="00114480">
        <w:rPr>
          <w:rFonts w:cs="Calibri"/>
        </w:rPr>
        <w:t xml:space="preserve">   </w:t>
      </w:r>
    </w:p>
    <w:p w14:paraId="2AFA0B89" w14:textId="26C4CDE0" w:rsidR="003F2E2D" w:rsidRPr="00114480" w:rsidRDefault="003F2E2D" w:rsidP="00E66EFA">
      <w:pPr>
        <w:rPr>
          <w:rFonts w:eastAsia="Arial"/>
          <w:b/>
          <w:bCs/>
        </w:rPr>
      </w:pPr>
      <w:r w:rsidRPr="00114480">
        <w:rPr>
          <w:rFonts w:eastAsia="Arial"/>
          <w:b/>
          <w:bCs/>
        </w:rPr>
        <w:t>Carlisle Street MAC</w:t>
      </w:r>
      <w:r w:rsidR="001038EF" w:rsidRPr="00114480">
        <w:rPr>
          <w:rFonts w:eastAsia="Arial"/>
          <w:b/>
          <w:bCs/>
        </w:rPr>
        <w:t xml:space="preserve"> sub-precinct </w:t>
      </w:r>
    </w:p>
    <w:p w14:paraId="3714C82A" w14:textId="0F8D2658" w:rsidR="18EF880F" w:rsidRPr="00114480" w:rsidRDefault="007C17C3">
      <w:pPr>
        <w:rPr>
          <w:rFonts w:eastAsia="Arial"/>
        </w:rPr>
      </w:pPr>
      <w:r w:rsidRPr="00114480">
        <w:rPr>
          <w:rFonts w:eastAsia="Arial"/>
        </w:rPr>
        <w:t xml:space="preserve">Investigate whether there is </w:t>
      </w:r>
      <w:r w:rsidR="00C82784" w:rsidRPr="00114480">
        <w:rPr>
          <w:rFonts w:eastAsia="Arial"/>
        </w:rPr>
        <w:t xml:space="preserve">a need </w:t>
      </w:r>
      <w:r w:rsidR="00411840" w:rsidRPr="00114480">
        <w:rPr>
          <w:rFonts w:eastAsia="Arial"/>
        </w:rPr>
        <w:t>to</w:t>
      </w:r>
      <w:r w:rsidR="00C82784" w:rsidRPr="00114480">
        <w:rPr>
          <w:rFonts w:eastAsia="Arial"/>
        </w:rPr>
        <w:t xml:space="preserve"> review </w:t>
      </w:r>
      <w:r w:rsidR="002948D7" w:rsidRPr="00114480">
        <w:rPr>
          <w:rFonts w:eastAsia="Arial"/>
        </w:rPr>
        <w:t xml:space="preserve">the zoning </w:t>
      </w:r>
      <w:r w:rsidR="00411840" w:rsidRPr="00114480">
        <w:rPr>
          <w:rFonts w:eastAsia="Arial"/>
        </w:rPr>
        <w:t xml:space="preserve">and built form controls </w:t>
      </w:r>
      <w:r w:rsidR="007B1DD1" w:rsidRPr="00114480">
        <w:rPr>
          <w:rFonts w:eastAsia="Arial"/>
        </w:rPr>
        <w:t xml:space="preserve">for the </w:t>
      </w:r>
      <w:r w:rsidR="001038EF" w:rsidRPr="00114480">
        <w:rPr>
          <w:rFonts w:eastAsia="Arial"/>
        </w:rPr>
        <w:t>William</w:t>
      </w:r>
      <w:r w:rsidR="002948D7" w:rsidRPr="00114480">
        <w:rPr>
          <w:rFonts w:eastAsia="Arial"/>
        </w:rPr>
        <w:t xml:space="preserve"> Street </w:t>
      </w:r>
      <w:r w:rsidR="005D5B2A" w:rsidRPr="00114480">
        <w:rPr>
          <w:rFonts w:eastAsia="Arial"/>
        </w:rPr>
        <w:t xml:space="preserve">precinct </w:t>
      </w:r>
      <w:r w:rsidR="002948D7" w:rsidRPr="00114480">
        <w:rPr>
          <w:rFonts w:eastAsia="Arial"/>
        </w:rPr>
        <w:t xml:space="preserve">in accordance with the recommendations of the </w:t>
      </w:r>
      <w:r w:rsidR="004C036D" w:rsidRPr="00114480">
        <w:rPr>
          <w:rFonts w:eastAsia="Arial"/>
        </w:rPr>
        <w:t xml:space="preserve">Carlisle Street </w:t>
      </w:r>
      <w:r w:rsidR="00E367EC" w:rsidRPr="00114480">
        <w:rPr>
          <w:rFonts w:eastAsia="Arial"/>
        </w:rPr>
        <w:t>Activity Centre S</w:t>
      </w:r>
      <w:r w:rsidR="004C036D" w:rsidRPr="00114480">
        <w:rPr>
          <w:rFonts w:eastAsia="Arial"/>
        </w:rPr>
        <w:t xml:space="preserve">tructure </w:t>
      </w:r>
      <w:r w:rsidR="00E367EC" w:rsidRPr="00114480">
        <w:rPr>
          <w:rFonts w:eastAsia="Arial"/>
        </w:rPr>
        <w:t>P</w:t>
      </w:r>
      <w:r w:rsidR="004C036D" w:rsidRPr="00114480">
        <w:rPr>
          <w:rFonts w:eastAsia="Arial"/>
        </w:rPr>
        <w:t>lan and Urban Design Framework</w:t>
      </w:r>
      <w:r w:rsidR="002948D7" w:rsidRPr="00114480">
        <w:rPr>
          <w:rFonts w:eastAsia="Arial"/>
        </w:rPr>
        <w:t>.</w:t>
      </w:r>
      <w:r w:rsidR="00542AB2">
        <w:rPr>
          <w:rFonts w:ascii="ZWAdobeF" w:eastAsia="Arial" w:hAnsi="ZWAdobeF" w:cs="ZWAdobeF"/>
          <w:color w:val="auto"/>
          <w:sz w:val="2"/>
          <w:szCs w:val="2"/>
        </w:rPr>
        <w:t>29F</w:t>
      </w:r>
      <w:r w:rsidR="002948D7" w:rsidRPr="00114480">
        <w:rPr>
          <w:rStyle w:val="FootnoteReference"/>
          <w:rFonts w:eastAsia="Arial"/>
        </w:rPr>
        <w:footnoteReference w:id="31"/>
      </w:r>
    </w:p>
    <w:p w14:paraId="3675E793" w14:textId="3194E994" w:rsidR="000728C7" w:rsidRPr="00114480" w:rsidRDefault="00F9335D" w:rsidP="004C3DFE">
      <w:pPr>
        <w:rPr>
          <w:b/>
          <w:bCs/>
          <w:color w:val="007484"/>
          <w:sz w:val="32"/>
          <w:szCs w:val="32"/>
        </w:rPr>
      </w:pPr>
      <w:r w:rsidRPr="00114480">
        <w:t>Facilitate catalyst projects that have an economic and social benefit through the development of the two supermarket sites.</w:t>
      </w:r>
      <w:bookmarkStart w:id="47" w:name="_Toc68847184"/>
      <w:r w:rsidR="000728C7" w:rsidRPr="00114480">
        <w:br w:type="page"/>
      </w:r>
    </w:p>
    <w:p w14:paraId="5561BD1E" w14:textId="73DB224A" w:rsidR="00F824A1" w:rsidRPr="00114480" w:rsidRDefault="00F824A1" w:rsidP="007608D3">
      <w:pPr>
        <w:pStyle w:val="Heading1"/>
      </w:pPr>
      <w:bookmarkStart w:id="48" w:name="_Toc87946255"/>
      <w:r w:rsidRPr="00114480">
        <w:lastRenderedPageBreak/>
        <w:t>Economy</w:t>
      </w:r>
      <w:r w:rsidR="00606424" w:rsidRPr="00114480">
        <w:t xml:space="preserve"> &amp; Tourism</w:t>
      </w:r>
      <w:bookmarkEnd w:id="48"/>
      <w:r w:rsidR="00606424" w:rsidRPr="00114480">
        <w:t xml:space="preserve"> </w:t>
      </w:r>
    </w:p>
    <w:p w14:paraId="6EF51932" w14:textId="38D1A6C3" w:rsidR="00683F00" w:rsidRPr="00114480" w:rsidRDefault="00323E2F" w:rsidP="00683F00">
      <w:bookmarkStart w:id="49" w:name="_Toc68847182"/>
      <w:r w:rsidRPr="00114480">
        <w:t xml:space="preserve">Urban Enterprise </w:t>
      </w:r>
      <w:r w:rsidR="0001127A" w:rsidRPr="00114480">
        <w:t xml:space="preserve">consultants </w:t>
      </w:r>
      <w:r w:rsidRPr="00114480">
        <w:t>w</w:t>
      </w:r>
      <w:r w:rsidR="005507D5" w:rsidRPr="00114480">
        <w:t>ere</w:t>
      </w:r>
      <w:r w:rsidRPr="00114480">
        <w:t xml:space="preserve"> engaged by Council </w:t>
      </w:r>
      <w:r w:rsidR="0005122C" w:rsidRPr="00114480">
        <w:t xml:space="preserve">to prepare a current state analysis of the St Kilda study area, focussing on economic and land use </w:t>
      </w:r>
      <w:r w:rsidR="005A209F" w:rsidRPr="00114480">
        <w:t>c</w:t>
      </w:r>
      <w:r w:rsidR="001F5B2C" w:rsidRPr="00114480">
        <w:t>hallenges</w:t>
      </w:r>
      <w:r w:rsidR="0005122C" w:rsidRPr="00114480">
        <w:t xml:space="preserve">. The content in this section has been taken directly from </w:t>
      </w:r>
      <w:r w:rsidR="0005122C" w:rsidRPr="00114480">
        <w:rPr>
          <w:i/>
          <w:iCs/>
        </w:rPr>
        <w:t>St Kilda Current S</w:t>
      </w:r>
      <w:r w:rsidR="00073120" w:rsidRPr="00114480">
        <w:rPr>
          <w:i/>
          <w:iCs/>
        </w:rPr>
        <w:t>t</w:t>
      </w:r>
      <w:r w:rsidR="0005122C" w:rsidRPr="00114480">
        <w:rPr>
          <w:i/>
          <w:iCs/>
        </w:rPr>
        <w:t>ate Analysis Report</w:t>
      </w:r>
      <w:r w:rsidR="0005122C" w:rsidRPr="00114480">
        <w:t xml:space="preserve"> (</w:t>
      </w:r>
      <w:r w:rsidR="0041009C" w:rsidRPr="00114480">
        <w:t>Urban Enterprise</w:t>
      </w:r>
      <w:r w:rsidR="00133807" w:rsidRPr="00114480">
        <w:t>,</w:t>
      </w:r>
      <w:r w:rsidR="0041009C" w:rsidRPr="00114480">
        <w:t xml:space="preserve"> </w:t>
      </w:r>
      <w:r w:rsidR="0005122C" w:rsidRPr="00114480">
        <w:t>2021) unless otherwise specified.</w:t>
      </w:r>
    </w:p>
    <w:p w14:paraId="3A423085" w14:textId="39A66C83" w:rsidR="00F824A1" w:rsidRPr="00114480" w:rsidRDefault="00F824A1" w:rsidP="00DE72C7">
      <w:pPr>
        <w:pStyle w:val="Heading2"/>
      </w:pPr>
      <w:bookmarkStart w:id="50" w:name="_Toc87946256"/>
      <w:r w:rsidRPr="00114480">
        <w:t>Economic and employment</w:t>
      </w:r>
      <w:bookmarkEnd w:id="49"/>
      <w:bookmarkEnd w:id="50"/>
      <w:r w:rsidRPr="00114480">
        <w:t xml:space="preserve"> </w:t>
      </w:r>
    </w:p>
    <w:p w14:paraId="184C390F" w14:textId="77777777" w:rsidR="00F824A1" w:rsidRPr="00114480" w:rsidRDefault="00F824A1" w:rsidP="00F824A1">
      <w:pPr>
        <w:pStyle w:val="Heading3"/>
        <w:rPr>
          <w:rFonts w:eastAsia="Times New Roman"/>
        </w:rPr>
      </w:pPr>
      <w:bookmarkStart w:id="51" w:name="_Toc87946257"/>
      <w:r w:rsidRPr="00114480">
        <w:t>Context</w:t>
      </w:r>
      <w:bookmarkEnd w:id="51"/>
      <w:r w:rsidRPr="00114480">
        <w:t xml:space="preserve"> </w:t>
      </w:r>
    </w:p>
    <w:p w14:paraId="3F35A6A7" w14:textId="0FB04AFE" w:rsidR="00F824A1" w:rsidRPr="00114480" w:rsidRDefault="00AE41A5" w:rsidP="00F824A1">
      <w:r w:rsidRPr="00114480">
        <w:t>T</w:t>
      </w:r>
      <w:r w:rsidR="00F824A1" w:rsidRPr="00114480">
        <w:t xml:space="preserve">he area is defined by three distinctive local activity areas which differ in terms of their role and economy: Fitzroy Street, Acland Street and Carlisle Street. </w:t>
      </w:r>
    </w:p>
    <w:p w14:paraId="084722F9" w14:textId="40BFCBB6" w:rsidR="00F824A1" w:rsidRPr="00114480" w:rsidRDefault="00F824A1" w:rsidP="005731D9">
      <w:r w:rsidRPr="00114480">
        <w:t>There were almost 9,200 jobs in the statistical study area in 2016, an increase of 1,511 jobs between 2011 and 2016</w:t>
      </w:r>
      <w:r w:rsidR="00542AB2">
        <w:rPr>
          <w:rFonts w:ascii="ZWAdobeF" w:hAnsi="ZWAdobeF" w:cs="ZWAdobeF"/>
          <w:color w:val="auto"/>
          <w:sz w:val="2"/>
          <w:szCs w:val="2"/>
        </w:rPr>
        <w:t>30F</w:t>
      </w:r>
      <w:r w:rsidRPr="00114480">
        <w:rPr>
          <w:rStyle w:val="FootnoteReference"/>
        </w:rPr>
        <w:footnoteReference w:id="32"/>
      </w:r>
      <w:r w:rsidRPr="00114480">
        <w:t>. The statistical study area accommodates 12 per cent of the total employment in the municipality</w:t>
      </w:r>
      <w:r w:rsidR="00542AB2">
        <w:rPr>
          <w:rFonts w:ascii="ZWAdobeF" w:hAnsi="ZWAdobeF" w:cs="ZWAdobeF"/>
          <w:color w:val="auto"/>
          <w:sz w:val="2"/>
          <w:szCs w:val="2"/>
        </w:rPr>
        <w:t>31F</w:t>
      </w:r>
      <w:r w:rsidRPr="00114480">
        <w:rPr>
          <w:rStyle w:val="FootnoteReference"/>
        </w:rPr>
        <w:footnoteReference w:id="33"/>
      </w:r>
      <w:r w:rsidRPr="00114480">
        <w:t>. The most significant employing industry in 2016 was Accommodation and Food Services (20 per cent), while there was also a significant proportion in Professional, Scientific and Technical Services (14 per cent), Retail Trade (12 per cent), Health Care and Social Assistance (11 per cent), and Public Administration and Safety (9 per cent)</w:t>
      </w:r>
      <w:r w:rsidR="00542AB2">
        <w:rPr>
          <w:rFonts w:ascii="ZWAdobeF" w:hAnsi="ZWAdobeF" w:cs="ZWAdobeF"/>
          <w:color w:val="auto"/>
          <w:sz w:val="2"/>
          <w:szCs w:val="2"/>
        </w:rPr>
        <w:t>32F</w:t>
      </w:r>
      <w:r w:rsidRPr="00114480">
        <w:rPr>
          <w:rStyle w:val="FootnoteReference"/>
        </w:rPr>
        <w:footnoteReference w:id="34"/>
      </w:r>
      <w:r w:rsidRPr="00114480">
        <w:t xml:space="preserve">. </w:t>
      </w:r>
    </w:p>
    <w:p w14:paraId="5B813312" w14:textId="479F42D0" w:rsidR="00671529" w:rsidRPr="00114480" w:rsidRDefault="00F824A1" w:rsidP="006879E4">
      <w:r w:rsidRPr="00114480">
        <w:rPr>
          <w:rFonts w:eastAsiaTheme="minorHAnsi"/>
        </w:rPr>
        <w:t>Strong employment in both the Accommodation and Food Services and Retail Trade reflect the role of St Kilda as a tourism, visitor, hospitality and entertainment precinct</w:t>
      </w:r>
      <w:r w:rsidR="00977177" w:rsidRPr="00114480">
        <w:rPr>
          <w:rFonts w:eastAsiaTheme="minorHAnsi"/>
        </w:rPr>
        <w:t>. H</w:t>
      </w:r>
      <w:r w:rsidRPr="00114480">
        <w:rPr>
          <w:rFonts w:eastAsiaTheme="minorHAnsi"/>
        </w:rPr>
        <w:t>owever substantial employment in professional services, health and education are also evident</w:t>
      </w:r>
      <w:r w:rsidR="00A93EC4" w:rsidRPr="00114480">
        <w:t xml:space="preserve">, suggesting </w:t>
      </w:r>
      <w:r w:rsidR="003905A5" w:rsidRPr="00114480">
        <w:t xml:space="preserve">the precinct also </w:t>
      </w:r>
      <w:r w:rsidR="00E65B27" w:rsidRPr="00114480">
        <w:t xml:space="preserve">supports a </w:t>
      </w:r>
      <w:r w:rsidR="00357BD1" w:rsidRPr="00114480">
        <w:t>diverse base of knowledge-based services</w:t>
      </w:r>
      <w:r w:rsidR="002413CD" w:rsidRPr="00114480">
        <w:t>.</w:t>
      </w:r>
    </w:p>
    <w:p w14:paraId="2C1556D1" w14:textId="18F6D239" w:rsidR="00F824A1" w:rsidRPr="00114480" w:rsidRDefault="00F824A1" w:rsidP="2DAE5835">
      <w:pPr>
        <w:tabs>
          <w:tab w:val="clear" w:pos="6300"/>
        </w:tabs>
        <w:suppressAutoHyphens w:val="0"/>
        <w:autoSpaceDE w:val="0"/>
        <w:autoSpaceDN w:val="0"/>
        <w:adjustRightInd w:val="0"/>
        <w:spacing w:after="0" w:line="276" w:lineRule="auto"/>
      </w:pPr>
      <w:r w:rsidRPr="00114480">
        <w:t>St Kilda is a historic creative cluster that continues to support a thriving creative community. It benefits from its high proportion of iconic venues, access to public transport, its proximity to the foreshore as well as its well-loved entertainment precincts.</w:t>
      </w:r>
      <w:r w:rsidR="00542AB2">
        <w:rPr>
          <w:rFonts w:ascii="ZWAdobeF" w:hAnsi="ZWAdobeF" w:cs="ZWAdobeF"/>
          <w:color w:val="auto"/>
          <w:sz w:val="2"/>
          <w:szCs w:val="2"/>
        </w:rPr>
        <w:t>33F</w:t>
      </w:r>
      <w:r w:rsidRPr="00114480">
        <w:rPr>
          <w:rStyle w:val="FootnoteReference"/>
        </w:rPr>
        <w:footnoteReference w:id="35"/>
      </w:r>
    </w:p>
    <w:p w14:paraId="4AA60601" w14:textId="43D2F79C" w:rsidR="00F824A1" w:rsidRPr="00114480" w:rsidRDefault="001F5B2C" w:rsidP="00F824A1">
      <w:pPr>
        <w:pStyle w:val="Heading3"/>
        <w:rPr>
          <w:rFonts w:eastAsia="Times New Roman"/>
        </w:rPr>
      </w:pPr>
      <w:bookmarkStart w:id="52" w:name="_Toc87946258"/>
      <w:r w:rsidRPr="00114480">
        <w:t>Challenges</w:t>
      </w:r>
      <w:bookmarkEnd w:id="52"/>
    </w:p>
    <w:p w14:paraId="5E413BC3" w14:textId="4FEB84A9" w:rsidR="00F824A1" w:rsidRPr="00114480" w:rsidRDefault="00F824A1" w:rsidP="00F824A1">
      <w:r w:rsidRPr="00114480">
        <w:t xml:space="preserve">In November 2020, the </w:t>
      </w:r>
      <w:r w:rsidR="00451E18" w:rsidRPr="00114480">
        <w:t>Covid</w:t>
      </w:r>
      <w:r w:rsidRPr="00114480">
        <w:t xml:space="preserve">-19 Financial Impact Index provided analysis of the impact of </w:t>
      </w:r>
      <w:r w:rsidR="00451E18" w:rsidRPr="00114480">
        <w:t>Covid</w:t>
      </w:r>
      <w:r w:rsidRPr="00114480">
        <w:t>-19 per postcode area. St Kilda and St Kilda East have experienced a severe impact and are included in list of top 10 hardest hit suburbs in Victoria</w:t>
      </w:r>
      <w:r w:rsidR="00542AB2">
        <w:rPr>
          <w:rFonts w:ascii="ZWAdobeF" w:hAnsi="ZWAdobeF" w:cs="ZWAdobeF"/>
          <w:color w:val="auto"/>
          <w:sz w:val="2"/>
          <w:szCs w:val="2"/>
        </w:rPr>
        <w:t>34F</w:t>
      </w:r>
      <w:r w:rsidRPr="00114480">
        <w:rPr>
          <w:rStyle w:val="FootnoteReference"/>
        </w:rPr>
        <w:footnoteReference w:id="36"/>
      </w:r>
      <w:r w:rsidRPr="00114480">
        <w:t>.</w:t>
      </w:r>
    </w:p>
    <w:p w14:paraId="6963AF6B" w14:textId="194D2AD4" w:rsidR="00E7511D" w:rsidRPr="00114480" w:rsidRDefault="00E7511D" w:rsidP="004C3DFE">
      <w:pPr>
        <w:tabs>
          <w:tab w:val="clear" w:pos="-3060"/>
          <w:tab w:val="clear" w:pos="-2340"/>
          <w:tab w:val="clear" w:pos="6300"/>
        </w:tabs>
        <w:suppressAutoHyphens w:val="0"/>
        <w:spacing w:after="0" w:line="240" w:lineRule="auto"/>
        <w:rPr>
          <w:rFonts w:ascii="Calibri" w:hAnsi="Calibri" w:cs="Calibri"/>
          <w:b/>
          <w:color w:val="auto"/>
        </w:rPr>
      </w:pPr>
      <w:r w:rsidRPr="00114480">
        <w:lastRenderedPageBreak/>
        <w:t>St Kilda is heavily reliant on regional, interstate and international visitors</w:t>
      </w:r>
      <w:r w:rsidR="008A6172" w:rsidRPr="00114480">
        <w:t xml:space="preserve">. Due to </w:t>
      </w:r>
      <w:r w:rsidR="004A7FA4" w:rsidRPr="00114480">
        <w:t xml:space="preserve">travel </w:t>
      </w:r>
      <w:r w:rsidR="008A6172" w:rsidRPr="00114480">
        <w:t>restrictions posed by the Covid-19 pandem</w:t>
      </w:r>
      <w:r w:rsidR="00AF4CFC" w:rsidRPr="00114480">
        <w:t>i</w:t>
      </w:r>
      <w:r w:rsidR="0046728E" w:rsidRPr="00114480">
        <w:t xml:space="preserve">c, the visitation numbers </w:t>
      </w:r>
      <w:r w:rsidR="00AF796F" w:rsidRPr="00114480">
        <w:t>are severely impacte</w:t>
      </w:r>
      <w:r w:rsidR="003D7DD4" w:rsidRPr="00114480">
        <w:t>d</w:t>
      </w:r>
      <w:r w:rsidR="00AF796F" w:rsidRPr="00114480">
        <w:t>.</w:t>
      </w:r>
      <w:r w:rsidR="00542AB2">
        <w:rPr>
          <w:rFonts w:ascii="ZWAdobeF" w:hAnsi="ZWAdobeF" w:cs="ZWAdobeF"/>
          <w:color w:val="auto"/>
          <w:sz w:val="2"/>
          <w:szCs w:val="2"/>
        </w:rPr>
        <w:t>35F</w:t>
      </w:r>
      <w:r w:rsidR="00CE502A" w:rsidRPr="00114480">
        <w:rPr>
          <w:rStyle w:val="FootnoteReference"/>
        </w:rPr>
        <w:footnoteReference w:id="37"/>
      </w:r>
      <w:r w:rsidR="00AF796F" w:rsidRPr="00114480">
        <w:t xml:space="preserve"> </w:t>
      </w:r>
      <w:r w:rsidR="00C92885" w:rsidRPr="00114480">
        <w:t xml:space="preserve"> </w:t>
      </w:r>
      <w:r w:rsidRPr="00114480">
        <w:t xml:space="preserve"> </w:t>
      </w:r>
    </w:p>
    <w:p w14:paraId="700277C8" w14:textId="77777777" w:rsidR="005B2E48" w:rsidRPr="00114480" w:rsidRDefault="005B2E48" w:rsidP="005507D5">
      <w:pPr>
        <w:tabs>
          <w:tab w:val="clear" w:pos="6300"/>
        </w:tabs>
        <w:suppressAutoHyphens w:val="0"/>
        <w:autoSpaceDE w:val="0"/>
        <w:autoSpaceDN w:val="0"/>
        <w:adjustRightInd w:val="0"/>
        <w:spacing w:after="0" w:line="276" w:lineRule="auto"/>
      </w:pPr>
    </w:p>
    <w:p w14:paraId="370AE522" w14:textId="4CD8AAC2" w:rsidR="00F824A1" w:rsidRPr="00114480" w:rsidRDefault="00F824A1" w:rsidP="006879E4">
      <w:r w:rsidRPr="00114480">
        <w:t xml:space="preserve">St Kilda’s hospitality role is weighted towards night-time venues with many parts of the study area exposed to broader restaurant industry challenges and risks. </w:t>
      </w:r>
    </w:p>
    <w:p w14:paraId="16B21703" w14:textId="499A1455" w:rsidR="00AA36B6" w:rsidRPr="00114480" w:rsidRDefault="00AA36B6" w:rsidP="006879E4">
      <w:r w:rsidRPr="00114480">
        <w:t>Presence of ‘traditional’ retailers that are exposed to broader retail sector challenges such as the growth in digital and online shopping.</w:t>
      </w:r>
    </w:p>
    <w:p w14:paraId="735C7750" w14:textId="0B2D0A2D" w:rsidR="00F824A1" w:rsidRPr="00114480" w:rsidRDefault="00F824A1" w:rsidP="006879E4">
      <w:r w:rsidRPr="00114480">
        <w:t xml:space="preserve">There is a need to better define the boundaries, role and difference between sub-precincts within the study area. </w:t>
      </w:r>
    </w:p>
    <w:p w14:paraId="49473936" w14:textId="31AD797F" w:rsidR="00F824A1" w:rsidRPr="00114480" w:rsidRDefault="00F824A1" w:rsidP="006879E4">
      <w:r w:rsidRPr="00114480">
        <w:t>The changing demographic profile of the study area’s residential communities</w:t>
      </w:r>
      <w:r w:rsidR="00F10478" w:rsidRPr="00114480">
        <w:t>, including having regard to the type of residential development occurring nearby.</w:t>
      </w:r>
      <w:r w:rsidR="00F10478" w:rsidRPr="00114480" w:rsidDel="00F10478">
        <w:t xml:space="preserve"> </w:t>
      </w:r>
    </w:p>
    <w:p w14:paraId="32A046C1" w14:textId="694A4884" w:rsidR="00F824A1" w:rsidRPr="00114480" w:rsidRDefault="00F824A1" w:rsidP="00257320">
      <w:r w:rsidRPr="00114480">
        <w:t xml:space="preserve">Currently, there is a lack of understanding about the profile of the local resident workforce and the implications of a higher proportion of the professional workers working from home and/or seeking local office space in the future. </w:t>
      </w:r>
    </w:p>
    <w:p w14:paraId="49C72C89" w14:textId="74EDB8DA" w:rsidR="00F824A1" w:rsidRPr="00114480" w:rsidRDefault="00F824A1" w:rsidP="00F824A1">
      <w:r w:rsidRPr="00114480">
        <w:t>Most strategies, plans and policies are based on studies are now more than 10 years old. Economic and property market conditions have changed considerably over this period and many parts of the study area are particularly exposed to recent economic trends.</w:t>
      </w:r>
    </w:p>
    <w:p w14:paraId="5ED97AB4" w14:textId="4070BBEA" w:rsidR="00AB48F5" w:rsidRPr="00114480" w:rsidRDefault="00072E2D" w:rsidP="00F824A1">
      <w:r w:rsidRPr="00114480">
        <w:t>B</w:t>
      </w:r>
      <w:r w:rsidR="005C7CED" w:rsidRPr="00114480">
        <w:t>arriers to short-term tenancies</w:t>
      </w:r>
      <w:r w:rsidR="001B1768" w:rsidRPr="00114480">
        <w:t xml:space="preserve"> / businesses include </w:t>
      </w:r>
      <w:r w:rsidR="00394217" w:rsidRPr="00114480">
        <w:t xml:space="preserve">clarity and difficulty around getting permits </w:t>
      </w:r>
      <w:r w:rsidR="008E0B3A" w:rsidRPr="00114480">
        <w:t>for outdoor trading</w:t>
      </w:r>
      <w:r w:rsidR="002F78A0" w:rsidRPr="00114480">
        <w:t>, liquor licensing</w:t>
      </w:r>
      <w:r w:rsidR="008E0B3A" w:rsidRPr="00114480">
        <w:t>, health and building permits</w:t>
      </w:r>
      <w:r w:rsidR="00162309" w:rsidRPr="00114480">
        <w:t xml:space="preserve">, as well as a lack of </w:t>
      </w:r>
      <w:r w:rsidR="00011271" w:rsidRPr="00114480">
        <w:t>fit-for-</w:t>
      </w:r>
      <w:r w:rsidR="00BA0DE0" w:rsidRPr="00114480">
        <w:t>purpose</w:t>
      </w:r>
      <w:r w:rsidR="00011271" w:rsidRPr="00114480">
        <w:t xml:space="preserve"> spaces</w:t>
      </w:r>
      <w:r w:rsidR="00162309" w:rsidRPr="00114480">
        <w:t xml:space="preserve"> </w:t>
      </w:r>
      <w:r w:rsidR="008370FB" w:rsidRPr="00114480">
        <w:t>available</w:t>
      </w:r>
      <w:r w:rsidR="002B3F2E" w:rsidRPr="00114480">
        <w:t xml:space="preserve"> and vacant spaces not being advertised for lease.</w:t>
      </w:r>
      <w:r w:rsidR="00542AB2">
        <w:rPr>
          <w:rFonts w:ascii="ZWAdobeF" w:hAnsi="ZWAdobeF" w:cs="ZWAdobeF"/>
          <w:color w:val="auto"/>
          <w:sz w:val="2"/>
          <w:szCs w:val="2"/>
        </w:rPr>
        <w:t>36F</w:t>
      </w:r>
      <w:r w:rsidR="00E73E94" w:rsidRPr="00114480">
        <w:rPr>
          <w:rStyle w:val="FootnoteReference"/>
        </w:rPr>
        <w:footnoteReference w:id="38"/>
      </w:r>
      <w:r w:rsidR="002B3F2E" w:rsidRPr="00114480">
        <w:t xml:space="preserve"> </w:t>
      </w:r>
      <w:r w:rsidR="008E0B3A" w:rsidRPr="00114480">
        <w:t xml:space="preserve"> </w:t>
      </w:r>
    </w:p>
    <w:p w14:paraId="1CD01F61" w14:textId="77777777" w:rsidR="006C5200" w:rsidRPr="00114480" w:rsidRDefault="006C5200" w:rsidP="00F824A1">
      <w:pPr>
        <w:rPr>
          <w:rFonts w:eastAsiaTheme="majorEastAsia"/>
          <w:b/>
        </w:rPr>
      </w:pPr>
    </w:p>
    <w:p w14:paraId="36688847" w14:textId="0CF136CD" w:rsidR="00F824A1" w:rsidRPr="00114480" w:rsidRDefault="00F824A1" w:rsidP="00F824A1">
      <w:pPr>
        <w:rPr>
          <w:rFonts w:eastAsiaTheme="majorEastAsia"/>
          <w:b/>
        </w:rPr>
      </w:pPr>
      <w:r w:rsidRPr="00114480">
        <w:rPr>
          <w:rFonts w:eastAsiaTheme="majorEastAsia"/>
          <w:b/>
        </w:rPr>
        <w:t xml:space="preserve">St Kilda MAC sub-precinct </w:t>
      </w:r>
    </w:p>
    <w:p w14:paraId="189E3152" w14:textId="2AF35E3E" w:rsidR="008F6946" w:rsidRPr="00114480" w:rsidRDefault="00F824A1" w:rsidP="008F6946">
      <w:r w:rsidRPr="00114480">
        <w:t xml:space="preserve">The St Kilda MAC sub-precinct lacks a recent economic assessment and policy direction that responds to recent economic changes and challenges, and which clearly differentiates between the separate roles and functions of Acland Street and Fitzroy Street. </w:t>
      </w:r>
    </w:p>
    <w:p w14:paraId="4A2F5B1D" w14:textId="28171570" w:rsidR="00F824A1" w:rsidRPr="00114480" w:rsidRDefault="00F824A1" w:rsidP="008F6946">
      <w:pPr>
        <w:rPr>
          <w:bCs/>
        </w:rPr>
      </w:pPr>
      <w:r w:rsidRPr="00114480">
        <w:rPr>
          <w:bCs/>
          <w:i/>
          <w:iCs/>
        </w:rPr>
        <w:t xml:space="preserve">Fitzroy Street </w:t>
      </w:r>
    </w:p>
    <w:p w14:paraId="7E96ED0B" w14:textId="3FE5E2FD" w:rsidR="00D15D42" w:rsidRPr="00114480" w:rsidRDefault="00F824A1" w:rsidP="00C936EF">
      <w:r w:rsidRPr="00114480">
        <w:t>The vacancy rate on Fitzroy Street is currently 12 per cent</w:t>
      </w:r>
      <w:r w:rsidR="00542AB2">
        <w:rPr>
          <w:rFonts w:ascii="ZWAdobeF" w:hAnsi="ZWAdobeF" w:cs="ZWAdobeF"/>
          <w:color w:val="auto"/>
          <w:sz w:val="2"/>
          <w:szCs w:val="2"/>
        </w:rPr>
        <w:t>37F</w:t>
      </w:r>
      <w:r w:rsidR="00226065" w:rsidRPr="00114480">
        <w:rPr>
          <w:rStyle w:val="FootnoteReference"/>
        </w:rPr>
        <w:footnoteReference w:id="39"/>
      </w:r>
      <w:r w:rsidRPr="00114480">
        <w:t xml:space="preserve"> </w:t>
      </w:r>
      <w:r w:rsidR="00C41B1B" w:rsidRPr="00114480">
        <w:t>due to poor economic performance over a long period and the high level of exposure to challenges in the restaurant, hospitality and nightlife sectors. This should have regard to changes in consumer preferences and competition from other precincts and entertainment types.</w:t>
      </w:r>
    </w:p>
    <w:p w14:paraId="3205F33C" w14:textId="374FB208" w:rsidR="00A54EE9" w:rsidRPr="00114480" w:rsidRDefault="00A54EE9" w:rsidP="00C936EF">
      <w:r w:rsidRPr="00114480">
        <w:t>The night-time economy focus results in a low level of</w:t>
      </w:r>
      <w:r w:rsidR="00B823C7" w:rsidRPr="00114480">
        <w:t xml:space="preserve"> diversity</w:t>
      </w:r>
      <w:r w:rsidR="00B35928" w:rsidRPr="00114480">
        <w:t>,</w:t>
      </w:r>
      <w:r w:rsidRPr="00114480">
        <w:t xml:space="preserve"> utilisation and footfall on business days, limiting the attractiveness to retailers relying on this type of visitation to the area.</w:t>
      </w:r>
    </w:p>
    <w:p w14:paraId="74818BC5" w14:textId="7AF71930" w:rsidR="00F824A1" w:rsidRPr="00114480" w:rsidRDefault="00F824A1" w:rsidP="002F3F75">
      <w:r w:rsidRPr="00114480">
        <w:lastRenderedPageBreak/>
        <w:t xml:space="preserve">The apparent misalignment between the retail roles and catchment of Fitzroy Street and the needs of its immediate residential catchment, including having regard to the income and profile of local residents. </w:t>
      </w:r>
    </w:p>
    <w:p w14:paraId="55281AB8" w14:textId="77777777" w:rsidR="008F6946" w:rsidRPr="00114480" w:rsidRDefault="00F824A1" w:rsidP="008F6946">
      <w:r w:rsidRPr="00114480">
        <w:t>Real or perceived high commercial rents in the study area and the underlying causes.</w:t>
      </w:r>
    </w:p>
    <w:p w14:paraId="5070A487" w14:textId="7868523E" w:rsidR="00F824A1" w:rsidRPr="00114480" w:rsidRDefault="00F824A1" w:rsidP="008F6946">
      <w:r w:rsidRPr="00114480">
        <w:rPr>
          <w:bCs/>
          <w:i/>
          <w:iCs/>
        </w:rPr>
        <w:t xml:space="preserve">Acland Street </w:t>
      </w:r>
    </w:p>
    <w:p w14:paraId="0C64A630" w14:textId="7141DBB9" w:rsidR="00F824A1" w:rsidRPr="00114480" w:rsidRDefault="00114E7B" w:rsidP="00435E0B">
      <w:r w:rsidRPr="00114480">
        <w:t>T</w:t>
      </w:r>
      <w:r w:rsidR="00F824A1" w:rsidRPr="00114480">
        <w:t>he vacancy rate on Acland Street is 11 per cent</w:t>
      </w:r>
      <w:r w:rsidR="00542AB2">
        <w:rPr>
          <w:rFonts w:ascii="ZWAdobeF" w:hAnsi="ZWAdobeF" w:cs="ZWAdobeF"/>
          <w:color w:val="auto"/>
          <w:sz w:val="2"/>
          <w:szCs w:val="2"/>
        </w:rPr>
        <w:t>38F</w:t>
      </w:r>
      <w:r w:rsidR="00E21153" w:rsidRPr="00114480">
        <w:rPr>
          <w:rStyle w:val="FootnoteReference"/>
        </w:rPr>
        <w:footnoteReference w:id="40"/>
      </w:r>
      <w:r w:rsidR="00E21153" w:rsidRPr="00114480">
        <w:t>.</w:t>
      </w:r>
    </w:p>
    <w:p w14:paraId="4A431C41" w14:textId="04B60F50" w:rsidR="00F824A1" w:rsidRPr="00114480" w:rsidRDefault="00F824A1" w:rsidP="00435E0B">
      <w:r w:rsidRPr="00114480">
        <w:t xml:space="preserve">The extent to which the hospitality role of the centre is exposed to competition from other centres, and how any changes to the role of Fitzroy Street might impact the centre. </w:t>
      </w:r>
    </w:p>
    <w:p w14:paraId="3FCCDD9A" w14:textId="77777777" w:rsidR="00F824A1" w:rsidRPr="00114480" w:rsidRDefault="00F824A1" w:rsidP="00BD4800">
      <w:pPr>
        <w:pStyle w:val="Heading4"/>
      </w:pPr>
      <w:r w:rsidRPr="00114480">
        <w:t xml:space="preserve">Carlisle Street MAC sub-precinct </w:t>
      </w:r>
    </w:p>
    <w:p w14:paraId="3E59ABCE" w14:textId="4D28F4A6" w:rsidR="00B7534D" w:rsidRPr="00114480" w:rsidRDefault="004E3475" w:rsidP="00B7534D">
      <w:r w:rsidRPr="00114480">
        <w:t xml:space="preserve">Given </w:t>
      </w:r>
      <w:r w:rsidR="00B7534D" w:rsidRPr="00114480">
        <w:t>the increasing employment in the area, changing demographics of the broader catchment, ongoing presence of a diverse local community and physical barriers to movement across the Nepean Highway</w:t>
      </w:r>
      <w:r w:rsidR="00342B05" w:rsidRPr="00114480">
        <w:t xml:space="preserve">, there needs to be an analysis of the catchment for retail and </w:t>
      </w:r>
      <w:r w:rsidRPr="00114480">
        <w:t xml:space="preserve">hospitality uses in the sub-precinct. </w:t>
      </w:r>
    </w:p>
    <w:p w14:paraId="315E20C2" w14:textId="22A64343" w:rsidR="00F824A1" w:rsidRPr="00114480" w:rsidRDefault="00F824A1" w:rsidP="002F3F75">
      <w:r w:rsidRPr="00114480">
        <w:t xml:space="preserve">The need to facilitate an improved public realm to support and catalyse pedestrian amenity, investment and land use transition. </w:t>
      </w:r>
    </w:p>
    <w:p w14:paraId="4F32A850" w14:textId="42E9F619" w:rsidR="00F824A1" w:rsidRPr="00114480" w:rsidRDefault="00EF3E40" w:rsidP="002F3F75">
      <w:r w:rsidRPr="00114480">
        <w:t>The potential challenges</w:t>
      </w:r>
      <w:r w:rsidR="00763B28" w:rsidRPr="00114480">
        <w:t xml:space="preserve"> presented by the</w:t>
      </w:r>
      <w:r w:rsidR="00DF3F30" w:rsidRPr="00114480">
        <w:t xml:space="preserve"> smaller landholdings and ownership</w:t>
      </w:r>
      <w:r w:rsidR="00925839" w:rsidRPr="00114480">
        <w:t xml:space="preserve"> within the sub-precinct</w:t>
      </w:r>
      <w:r w:rsidR="00DF3F30" w:rsidRPr="00114480">
        <w:t xml:space="preserve">, </w:t>
      </w:r>
      <w:r w:rsidR="00925839" w:rsidRPr="00114480">
        <w:t xml:space="preserve">in terms of </w:t>
      </w:r>
      <w:r w:rsidR="00DF3F30" w:rsidRPr="00114480">
        <w:t>t</w:t>
      </w:r>
      <w:r w:rsidR="00F824A1" w:rsidRPr="00114480">
        <w:t xml:space="preserve">he extent to which property redevelopment is possible </w:t>
      </w:r>
      <w:r w:rsidR="00DF3F30" w:rsidRPr="00114480">
        <w:t xml:space="preserve">in order to </w:t>
      </w:r>
      <w:r w:rsidR="00F824A1" w:rsidRPr="00114480">
        <w:t>support reinvestment and land use change</w:t>
      </w:r>
      <w:r w:rsidRPr="00114480">
        <w:t xml:space="preserve">. </w:t>
      </w:r>
    </w:p>
    <w:p w14:paraId="656FEAE3" w14:textId="77777777" w:rsidR="00F824A1" w:rsidRPr="00114480" w:rsidRDefault="00F824A1" w:rsidP="00F824A1">
      <w:pPr>
        <w:pStyle w:val="Heading3"/>
      </w:pPr>
      <w:bookmarkStart w:id="53" w:name="_Toc87946259"/>
      <w:r w:rsidRPr="00114480">
        <w:t>Opportunities</w:t>
      </w:r>
      <w:bookmarkEnd w:id="53"/>
    </w:p>
    <w:p w14:paraId="10907416" w14:textId="74153DA6" w:rsidR="00A25D8A" w:rsidRPr="00114480" w:rsidRDefault="00F824A1" w:rsidP="005731D9">
      <w:pPr>
        <w:tabs>
          <w:tab w:val="clear" w:pos="6300"/>
        </w:tabs>
        <w:suppressAutoHyphens w:val="0"/>
        <w:autoSpaceDE w:val="0"/>
        <w:autoSpaceDN w:val="0"/>
        <w:adjustRightInd w:val="0"/>
      </w:pPr>
      <w:r w:rsidRPr="00114480">
        <w:t>A high proportion (31 per cent) of the local workforce live in the Port Phillip municipality</w:t>
      </w:r>
      <w:r w:rsidR="00542AB2">
        <w:rPr>
          <w:rFonts w:ascii="ZWAdobeF" w:hAnsi="ZWAdobeF" w:cs="ZWAdobeF"/>
          <w:color w:val="auto"/>
          <w:sz w:val="2"/>
          <w:szCs w:val="2"/>
        </w:rPr>
        <w:t>39F</w:t>
      </w:r>
      <w:r w:rsidRPr="00114480">
        <w:rPr>
          <w:rStyle w:val="FootnoteReference"/>
        </w:rPr>
        <w:footnoteReference w:id="41"/>
      </w:r>
      <w:r w:rsidRPr="00114480">
        <w:t>. 26 per cent of the workforce live in neighbouring municipalities so a combined 57 per cent of workers in St Kilda live within relatively close proximity to the area</w:t>
      </w:r>
      <w:r w:rsidR="00542AB2">
        <w:rPr>
          <w:rFonts w:ascii="ZWAdobeF" w:hAnsi="ZWAdobeF" w:cs="ZWAdobeF"/>
          <w:color w:val="auto"/>
          <w:sz w:val="2"/>
          <w:szCs w:val="2"/>
        </w:rPr>
        <w:t>40F</w:t>
      </w:r>
      <w:r w:rsidRPr="00114480">
        <w:rPr>
          <w:rStyle w:val="FootnoteReference"/>
        </w:rPr>
        <w:footnoteReference w:id="42"/>
      </w:r>
      <w:r w:rsidRPr="00114480">
        <w:t xml:space="preserve">. This indicates that proximity to local employment opportunities is likely to be an attractive proposition to existing and future residents of the study area. </w:t>
      </w:r>
      <w:r w:rsidRPr="00114480">
        <w:softHyphen/>
      </w:r>
    </w:p>
    <w:p w14:paraId="0DC6E1C8" w14:textId="77777777" w:rsidR="00450E7D" w:rsidRPr="00114480" w:rsidRDefault="00F824A1" w:rsidP="005C52C1">
      <w:pPr>
        <w:tabs>
          <w:tab w:val="clear" w:pos="6300"/>
        </w:tabs>
        <w:suppressAutoHyphens w:val="0"/>
        <w:autoSpaceDE w:val="0"/>
        <w:autoSpaceDN w:val="0"/>
        <w:adjustRightInd w:val="0"/>
      </w:pPr>
      <w:r w:rsidRPr="00114480">
        <w:t>Trends toward decentralised office work is increasing demand for office space in city fringe locations and St Kilda could benefit from both attracting a greater share of local retail demand from resident professionals and accommodating smaller businesses seeking office and collaboration space in the study area.</w:t>
      </w:r>
      <w:r w:rsidR="00C17C0E" w:rsidRPr="00114480">
        <w:t xml:space="preserve"> </w:t>
      </w:r>
      <w:r w:rsidR="00014F59" w:rsidRPr="00114480">
        <w:t xml:space="preserve">Additionally, there is an opportunity to investigate the nature and scale of demand for office floorspace in each part of the study area given regional employment and floorspace demand projections. </w:t>
      </w:r>
    </w:p>
    <w:p w14:paraId="103ED555" w14:textId="6DEAFABE" w:rsidR="00F824A1" w:rsidRPr="00114480" w:rsidRDefault="00450E7D" w:rsidP="00450E7D">
      <w:pPr>
        <w:tabs>
          <w:tab w:val="clear" w:pos="6300"/>
        </w:tabs>
        <w:suppressAutoHyphens w:val="0"/>
        <w:autoSpaceDE w:val="0"/>
        <w:autoSpaceDN w:val="0"/>
        <w:adjustRightInd w:val="0"/>
      </w:pPr>
      <w:r w:rsidRPr="00114480">
        <w:lastRenderedPageBreak/>
        <w:t>T</w:t>
      </w:r>
      <w:r w:rsidR="00014F59" w:rsidRPr="00114480">
        <w:t>here is an opportunity to provide diverse and affordable work and enterprise spaces to support the growing creative industries within the study area</w:t>
      </w:r>
      <w:r w:rsidR="00542AB2">
        <w:rPr>
          <w:rFonts w:ascii="ZWAdobeF" w:hAnsi="ZWAdobeF" w:cs="ZWAdobeF"/>
          <w:color w:val="auto"/>
          <w:sz w:val="2"/>
          <w:szCs w:val="2"/>
        </w:rPr>
        <w:t>41F</w:t>
      </w:r>
      <w:r w:rsidR="00014F59" w:rsidRPr="00114480">
        <w:rPr>
          <w:rStyle w:val="FootnoteReference"/>
        </w:rPr>
        <w:footnoteReference w:id="43"/>
      </w:r>
      <w:r w:rsidR="00014F59" w:rsidRPr="00114480">
        <w:t>.</w:t>
      </w:r>
    </w:p>
    <w:p w14:paraId="558AC5E4" w14:textId="0C8834CA" w:rsidR="00F824A1" w:rsidRPr="00114480" w:rsidRDefault="005F75B1" w:rsidP="005C52C1">
      <w:r w:rsidRPr="00114480">
        <w:t>Full</w:t>
      </w:r>
      <w:r w:rsidR="00F72085" w:rsidRPr="00114480">
        <w:t xml:space="preserve"> retail demand and competition analysis </w:t>
      </w:r>
      <w:r w:rsidR="00F824A1" w:rsidRPr="00114480">
        <w:t xml:space="preserve">to understand the scale and type of demand for retail goods and services of St Kilda residents, and the extent to which this demand is met outside of the local area. </w:t>
      </w:r>
    </w:p>
    <w:p w14:paraId="47D69584" w14:textId="77777777" w:rsidR="00F824A1" w:rsidRPr="00114480" w:rsidRDefault="00F824A1" w:rsidP="005C52C1">
      <w:r w:rsidRPr="00114480">
        <w:t>Building on the connections between St Kilda’s open space assets to encourage a healthy living place brand by utilising the emerging demand for health, lifestyle, personal services, fresh food and other local land uses and opportunities.</w:t>
      </w:r>
    </w:p>
    <w:p w14:paraId="0E32D30E" w14:textId="74A0E61F" w:rsidR="00F824A1" w:rsidRPr="00114480" w:rsidRDefault="007D080D" w:rsidP="00F824A1">
      <w:r w:rsidRPr="00114480">
        <w:t>S</w:t>
      </w:r>
      <w:r w:rsidR="00F824A1" w:rsidRPr="00114480">
        <w:t>upport the short term economic recovery in the study area</w:t>
      </w:r>
      <w:r w:rsidRPr="00114480">
        <w:t xml:space="preserve"> by</w:t>
      </w:r>
      <w:r w:rsidR="0064325E" w:rsidRPr="00114480">
        <w:t xml:space="preserve"> continuing to</w:t>
      </w:r>
      <w:r w:rsidR="00F824A1" w:rsidRPr="00114480">
        <w:t xml:space="preserve">: </w:t>
      </w:r>
    </w:p>
    <w:p w14:paraId="41060FDD" w14:textId="77777777" w:rsidR="00F25F82" w:rsidRPr="00114480" w:rsidRDefault="00F25F82" w:rsidP="00542AB2">
      <w:pPr>
        <w:pStyle w:val="ListParagraph"/>
        <w:numPr>
          <w:ilvl w:val="0"/>
          <w:numId w:val="18"/>
        </w:numPr>
        <w:tabs>
          <w:tab w:val="clear" w:pos="-3060"/>
          <w:tab w:val="clear" w:pos="-2340"/>
          <w:tab w:val="clear" w:pos="6300"/>
        </w:tabs>
        <w:suppressAutoHyphens w:val="0"/>
        <w:spacing w:after="160" w:line="259" w:lineRule="auto"/>
        <w:ind w:left="360"/>
      </w:pPr>
      <w:r w:rsidRPr="00114480">
        <w:t>Respond to the increase in local day-time population by ensuring all activity centres have temporary or permanent street furniture, greenery and places to sit and meet.</w:t>
      </w:r>
    </w:p>
    <w:p w14:paraId="209B6821" w14:textId="605DD92F" w:rsidR="00F25F82" w:rsidRPr="00114480" w:rsidRDefault="00F25F82" w:rsidP="00542AB2">
      <w:pPr>
        <w:pStyle w:val="ListParagraph"/>
        <w:numPr>
          <w:ilvl w:val="0"/>
          <w:numId w:val="18"/>
        </w:numPr>
        <w:tabs>
          <w:tab w:val="clear" w:pos="-3060"/>
          <w:tab w:val="clear" w:pos="-2340"/>
          <w:tab w:val="clear" w:pos="6300"/>
        </w:tabs>
        <w:suppressAutoHyphens w:val="0"/>
        <w:spacing w:after="160" w:line="259" w:lineRule="auto"/>
        <w:ind w:left="360"/>
      </w:pPr>
      <w:r w:rsidRPr="00114480">
        <w:t xml:space="preserve">Provide ongoing support to traders to facilitate increased capacity of venues during restrictions. i.e. through the parklets program, footpath trading etc. </w:t>
      </w:r>
    </w:p>
    <w:p w14:paraId="04F68179" w14:textId="77777777" w:rsidR="00F25F82" w:rsidRPr="00114480" w:rsidRDefault="00F25F82" w:rsidP="00542AB2">
      <w:pPr>
        <w:pStyle w:val="ListParagraph"/>
        <w:numPr>
          <w:ilvl w:val="0"/>
          <w:numId w:val="18"/>
        </w:numPr>
        <w:tabs>
          <w:tab w:val="clear" w:pos="-3060"/>
          <w:tab w:val="clear" w:pos="-2340"/>
          <w:tab w:val="clear" w:pos="6300"/>
        </w:tabs>
        <w:suppressAutoHyphens w:val="0"/>
        <w:spacing w:after="160" w:line="259" w:lineRule="auto"/>
        <w:ind w:left="360"/>
      </w:pPr>
      <w:r w:rsidRPr="00114480">
        <w:t>Attract new and temporary businesses and events to attract and serve the local community, particularly in Fitzroy Street.</w:t>
      </w:r>
    </w:p>
    <w:p w14:paraId="7FD1BD5E" w14:textId="0B61DBEF" w:rsidR="00F25F82" w:rsidRPr="00114480" w:rsidRDefault="00F25F82" w:rsidP="00542AB2">
      <w:pPr>
        <w:pStyle w:val="ListParagraph"/>
        <w:numPr>
          <w:ilvl w:val="0"/>
          <w:numId w:val="18"/>
        </w:numPr>
        <w:tabs>
          <w:tab w:val="clear" w:pos="-3060"/>
          <w:tab w:val="clear" w:pos="-2340"/>
          <w:tab w:val="clear" w:pos="6300"/>
        </w:tabs>
        <w:suppressAutoHyphens w:val="0"/>
        <w:spacing w:after="160" w:line="259" w:lineRule="auto"/>
        <w:ind w:left="360"/>
        <w:rPr>
          <w:rStyle w:val="eop"/>
        </w:rPr>
      </w:pPr>
      <w:r w:rsidRPr="00114480">
        <w:t>Investigate the inclusion of</w:t>
      </w:r>
      <w:r w:rsidR="008739CA" w:rsidRPr="00114480">
        <w:t xml:space="preserve"> St Kilda as a</w:t>
      </w:r>
      <w:r w:rsidRPr="00114480">
        <w:t xml:space="preserve"> live music precinct in the Port Phillip Planning Scheme.</w:t>
      </w:r>
      <w:r w:rsidRPr="00114480">
        <w:rPr>
          <w:rStyle w:val="eop"/>
          <w:rFonts w:ascii="Calibri" w:hAnsi="Calibri"/>
          <w:sz w:val="16"/>
          <w:szCs w:val="16"/>
        </w:rPr>
        <w:t> </w:t>
      </w:r>
    </w:p>
    <w:p w14:paraId="107A20A0" w14:textId="77777777" w:rsidR="00F1394E" w:rsidRPr="00114480" w:rsidRDefault="00F25F82" w:rsidP="00542AB2">
      <w:pPr>
        <w:pStyle w:val="ListParagraph"/>
        <w:numPr>
          <w:ilvl w:val="0"/>
          <w:numId w:val="18"/>
        </w:numPr>
        <w:tabs>
          <w:tab w:val="clear" w:pos="-3060"/>
          <w:tab w:val="clear" w:pos="-2340"/>
          <w:tab w:val="clear" w:pos="6300"/>
        </w:tabs>
        <w:suppressAutoHyphens w:val="0"/>
        <w:spacing w:after="160" w:line="259" w:lineRule="auto"/>
        <w:ind w:left="360"/>
      </w:pPr>
      <w:r w:rsidRPr="00114480">
        <w:t xml:space="preserve">Continue to capitalise on government investment in the Victorian Pride Centre by, for example, utilising the spaces for a variety of professional uses and not for profits. </w:t>
      </w:r>
      <w:r w:rsidR="00F1394E" w:rsidRPr="00114480">
        <w:t xml:space="preserve"> </w:t>
      </w:r>
    </w:p>
    <w:p w14:paraId="2C5ACB1E" w14:textId="6AA24B86" w:rsidR="00F25F82" w:rsidRPr="00114480" w:rsidRDefault="00F1394E" w:rsidP="00542AB2">
      <w:pPr>
        <w:pStyle w:val="ListParagraph"/>
        <w:numPr>
          <w:ilvl w:val="0"/>
          <w:numId w:val="18"/>
        </w:numPr>
        <w:tabs>
          <w:tab w:val="clear" w:pos="-3060"/>
          <w:tab w:val="clear" w:pos="-2340"/>
          <w:tab w:val="clear" w:pos="6300"/>
        </w:tabs>
        <w:suppressAutoHyphens w:val="0"/>
        <w:spacing w:after="160" w:line="259" w:lineRule="auto"/>
        <w:ind w:left="360"/>
      </w:pPr>
      <w:r w:rsidRPr="00114480">
        <w:t>Continuing the Live, Love, Local initiative into the future</w:t>
      </w:r>
      <w:r w:rsidR="00542AB2">
        <w:rPr>
          <w:rFonts w:ascii="ZWAdobeF" w:hAnsi="ZWAdobeF" w:cs="ZWAdobeF"/>
          <w:color w:val="auto"/>
          <w:sz w:val="2"/>
          <w:szCs w:val="2"/>
        </w:rPr>
        <w:t>42F</w:t>
      </w:r>
      <w:r w:rsidRPr="00114480">
        <w:rPr>
          <w:rStyle w:val="FootnoteReference"/>
        </w:rPr>
        <w:footnoteReference w:id="44"/>
      </w:r>
      <w:r w:rsidRPr="00114480">
        <w:t>.</w:t>
      </w:r>
    </w:p>
    <w:p w14:paraId="5BA92168" w14:textId="443F1CF7" w:rsidR="0064325E" w:rsidRPr="00114480" w:rsidRDefault="00E405AD" w:rsidP="00F824A1">
      <w:r w:rsidRPr="00114480">
        <w:t>Investigate the following short term economic recovery activities:</w:t>
      </w:r>
    </w:p>
    <w:p w14:paraId="4ED77B5B" w14:textId="588D463A" w:rsidR="00F824A1" w:rsidRPr="00114480" w:rsidRDefault="007D080D" w:rsidP="00542AB2">
      <w:pPr>
        <w:pStyle w:val="ListParagraph"/>
        <w:numPr>
          <w:ilvl w:val="0"/>
          <w:numId w:val="18"/>
        </w:numPr>
        <w:tabs>
          <w:tab w:val="clear" w:pos="-3060"/>
          <w:tab w:val="clear" w:pos="-2340"/>
          <w:tab w:val="clear" w:pos="6300"/>
        </w:tabs>
        <w:suppressAutoHyphens w:val="0"/>
        <w:spacing w:after="160" w:line="259" w:lineRule="auto"/>
        <w:ind w:left="360"/>
      </w:pPr>
      <w:r w:rsidRPr="00114480">
        <w:t xml:space="preserve">Establishing a business data base </w:t>
      </w:r>
      <w:r w:rsidR="00812A9C" w:rsidRPr="00114480">
        <w:t>that facilitates</w:t>
      </w:r>
      <w:r w:rsidR="00F824A1" w:rsidRPr="00114480">
        <w:t xml:space="preserve"> regular contact, communication and feedback between Council and businesses. </w:t>
      </w:r>
    </w:p>
    <w:p w14:paraId="3BA41F89" w14:textId="20C562F4" w:rsidR="00F824A1" w:rsidRPr="00114480" w:rsidRDefault="00812A9C" w:rsidP="00542AB2">
      <w:pPr>
        <w:pStyle w:val="ListParagraph"/>
        <w:numPr>
          <w:ilvl w:val="0"/>
          <w:numId w:val="18"/>
        </w:numPr>
        <w:tabs>
          <w:tab w:val="clear" w:pos="-3060"/>
          <w:tab w:val="clear" w:pos="-2340"/>
          <w:tab w:val="clear" w:pos="6300"/>
        </w:tabs>
        <w:suppressAutoHyphens w:val="0"/>
        <w:spacing w:after="160" w:line="259" w:lineRule="auto"/>
        <w:ind w:left="360"/>
      </w:pPr>
      <w:r w:rsidRPr="00114480">
        <w:t>Developing a</w:t>
      </w:r>
      <w:r w:rsidR="00F824A1" w:rsidRPr="00114480">
        <w:t xml:space="preserve"> monitoring program for local centres (similar to City of Yarra’s Precinct Pulse Program) to track activity centre land use mix, vacancies and trends to enable timely information and ability for Council to respond. </w:t>
      </w:r>
    </w:p>
    <w:p w14:paraId="225A9D91" w14:textId="77777777" w:rsidR="00F824A1" w:rsidRPr="00114480" w:rsidRDefault="00F824A1" w:rsidP="00542AB2">
      <w:pPr>
        <w:pStyle w:val="ListParagraph"/>
        <w:numPr>
          <w:ilvl w:val="0"/>
          <w:numId w:val="18"/>
        </w:numPr>
        <w:tabs>
          <w:tab w:val="clear" w:pos="-3060"/>
          <w:tab w:val="clear" w:pos="-2340"/>
          <w:tab w:val="clear" w:pos="6300"/>
        </w:tabs>
        <w:suppressAutoHyphens w:val="0"/>
        <w:spacing w:after="160" w:line="259" w:lineRule="auto"/>
        <w:ind w:left="360"/>
      </w:pPr>
      <w:r w:rsidRPr="00114480">
        <w:t xml:space="preserve">Establishing a ‘buy local’ campaigns for each Activity Centre in the study area. </w:t>
      </w:r>
    </w:p>
    <w:p w14:paraId="095B9281" w14:textId="77777777" w:rsidR="00F824A1" w:rsidRPr="00114480" w:rsidRDefault="00F824A1" w:rsidP="00542AB2">
      <w:pPr>
        <w:pStyle w:val="ListParagraph"/>
        <w:numPr>
          <w:ilvl w:val="0"/>
          <w:numId w:val="18"/>
        </w:numPr>
        <w:tabs>
          <w:tab w:val="clear" w:pos="-3060"/>
          <w:tab w:val="clear" w:pos="-2340"/>
          <w:tab w:val="clear" w:pos="6300"/>
        </w:tabs>
        <w:suppressAutoHyphens w:val="0"/>
        <w:spacing w:after="160" w:line="259" w:lineRule="auto"/>
        <w:ind w:left="360"/>
      </w:pPr>
      <w:r w:rsidRPr="00114480">
        <w:t xml:space="preserve">Investigating local demand / interest in a co-working facility. </w:t>
      </w:r>
    </w:p>
    <w:p w14:paraId="191015A3" w14:textId="77777777" w:rsidR="00F824A1" w:rsidRPr="00114480" w:rsidRDefault="00F824A1" w:rsidP="00542AB2">
      <w:pPr>
        <w:pStyle w:val="ListParagraph"/>
        <w:numPr>
          <w:ilvl w:val="0"/>
          <w:numId w:val="18"/>
        </w:numPr>
        <w:tabs>
          <w:tab w:val="clear" w:pos="-3060"/>
          <w:tab w:val="clear" w:pos="-2340"/>
          <w:tab w:val="clear" w:pos="6300"/>
        </w:tabs>
        <w:suppressAutoHyphens w:val="0"/>
        <w:spacing w:after="160" w:line="259" w:lineRule="auto"/>
        <w:ind w:left="360"/>
      </w:pPr>
      <w:r w:rsidRPr="00114480">
        <w:t xml:space="preserve">Responding to the substantial increase in local day-time population by ensuring all activity centres have temporary </w:t>
      </w:r>
      <w:proofErr w:type="spellStart"/>
      <w:r w:rsidRPr="00114480">
        <w:t>of</w:t>
      </w:r>
      <w:proofErr w:type="spellEnd"/>
      <w:r w:rsidRPr="00114480">
        <w:t xml:space="preserve"> permanent street furniture, greenery and places to sit and meet and increasing visitation, expenditure and dwell time. </w:t>
      </w:r>
    </w:p>
    <w:p w14:paraId="7A1BB490" w14:textId="50AB0BBC" w:rsidR="00C71A7E" w:rsidRPr="00114480" w:rsidRDefault="00914AE1" w:rsidP="00542AB2">
      <w:pPr>
        <w:pStyle w:val="ListParagraph"/>
        <w:numPr>
          <w:ilvl w:val="0"/>
          <w:numId w:val="18"/>
        </w:numPr>
        <w:tabs>
          <w:tab w:val="clear" w:pos="-3060"/>
          <w:tab w:val="clear" w:pos="-2340"/>
          <w:tab w:val="clear" w:pos="6300"/>
        </w:tabs>
        <w:suppressAutoHyphens w:val="0"/>
        <w:spacing w:after="160" w:line="259" w:lineRule="auto"/>
        <w:ind w:left="360"/>
      </w:pPr>
      <w:r w:rsidRPr="00114480">
        <w:t xml:space="preserve">Remove barriers to new and temporary businesses opening, and existing business expanding, in existing </w:t>
      </w:r>
      <w:r w:rsidR="0091004E" w:rsidRPr="00114480">
        <w:t>the St Kilda and Carlisle Street MAC sub-precincts</w:t>
      </w:r>
      <w:r w:rsidRPr="00114480">
        <w:t xml:space="preserve"> through an advocacy strategy and business improvement initiatives within the organisation</w:t>
      </w:r>
      <w:r w:rsidR="009D37A6" w:rsidRPr="00114480">
        <w:t xml:space="preserve">. </w:t>
      </w:r>
      <w:r w:rsidR="00E922EF" w:rsidRPr="00114480">
        <w:t xml:space="preserve">(See Appendix </w:t>
      </w:r>
      <w:r w:rsidR="00AC2E89" w:rsidRPr="00114480">
        <w:t>3)</w:t>
      </w:r>
    </w:p>
    <w:p w14:paraId="3FBBB57A" w14:textId="77777777" w:rsidR="00DF0A70" w:rsidRDefault="00DF0A70" w:rsidP="002137C3">
      <w:pPr>
        <w:spacing w:line="240" w:lineRule="auto"/>
        <w:rPr>
          <w:b/>
          <w:bCs/>
        </w:rPr>
      </w:pPr>
    </w:p>
    <w:p w14:paraId="3700615F" w14:textId="0FAECB58" w:rsidR="00F824A1" w:rsidRPr="00114480" w:rsidRDefault="00F824A1" w:rsidP="002137C3">
      <w:pPr>
        <w:spacing w:line="240" w:lineRule="auto"/>
      </w:pPr>
      <w:r w:rsidRPr="00114480">
        <w:rPr>
          <w:b/>
          <w:bCs/>
        </w:rPr>
        <w:lastRenderedPageBreak/>
        <w:t>St Kilda MAC sub-precinct</w:t>
      </w:r>
    </w:p>
    <w:p w14:paraId="18A5A3CC" w14:textId="646FC88E" w:rsidR="007E79EE" w:rsidRPr="00A11E1A" w:rsidRDefault="007E79EE" w:rsidP="00F824A1">
      <w:r w:rsidRPr="00114480">
        <w:t xml:space="preserve">Undertake a </w:t>
      </w:r>
      <w:r w:rsidR="00DA32C7" w:rsidRPr="00114480">
        <w:t xml:space="preserve">full retail demand and competition analysis and </w:t>
      </w:r>
      <w:r w:rsidR="000B1858" w:rsidRPr="00114480">
        <w:t>investigate the nature and demand for office floorspace</w:t>
      </w:r>
      <w:r w:rsidR="008520D5" w:rsidRPr="00114480">
        <w:t xml:space="preserve"> in each part of the study area,</w:t>
      </w:r>
      <w:r w:rsidRPr="00114480">
        <w:t xml:space="preserve"> as part of the structure planning process for St Kilda MAC </w:t>
      </w:r>
      <w:r w:rsidR="002B545B" w:rsidRPr="00114480">
        <w:t xml:space="preserve">sub-precinct. </w:t>
      </w:r>
    </w:p>
    <w:p w14:paraId="24A45839" w14:textId="7B2A1647" w:rsidR="00F824A1" w:rsidRPr="00114480" w:rsidRDefault="00F824A1" w:rsidP="00F824A1">
      <w:pPr>
        <w:rPr>
          <w:i/>
          <w:iCs/>
        </w:rPr>
      </w:pPr>
      <w:r w:rsidRPr="00114480">
        <w:rPr>
          <w:i/>
          <w:iCs/>
        </w:rPr>
        <w:t xml:space="preserve">Fitzroy Street </w:t>
      </w:r>
    </w:p>
    <w:p w14:paraId="4FD94CF6" w14:textId="6E77E960" w:rsidR="00F824A1" w:rsidRPr="00114480" w:rsidRDefault="00F824A1" w:rsidP="00F824A1">
      <w:r w:rsidRPr="00114480">
        <w:t>Capitalise on government investment in the Victorian Pride Centre</w:t>
      </w:r>
      <w:r w:rsidR="00AB52AD" w:rsidRPr="00114480">
        <w:t xml:space="preserve"> </w:t>
      </w:r>
      <w:r w:rsidR="006F43FA" w:rsidRPr="00114480">
        <w:t>by, for example, utilising the spaces for a variety of professional uses and no</w:t>
      </w:r>
      <w:r w:rsidR="00CD345D" w:rsidRPr="00114480">
        <w:t>t</w:t>
      </w:r>
      <w:r w:rsidR="006F43FA" w:rsidRPr="00114480">
        <w:t>-for-profits.</w:t>
      </w:r>
    </w:p>
    <w:p w14:paraId="5E6A536E" w14:textId="77777777" w:rsidR="00F824A1" w:rsidRPr="00114480" w:rsidRDefault="00F824A1" w:rsidP="00F824A1">
      <w:pPr>
        <w:rPr>
          <w:i/>
          <w:iCs/>
        </w:rPr>
      </w:pPr>
      <w:r w:rsidRPr="00114480">
        <w:rPr>
          <w:i/>
          <w:iCs/>
        </w:rPr>
        <w:t>Acland Street</w:t>
      </w:r>
    </w:p>
    <w:p w14:paraId="40C8FA56" w14:textId="5E4AA5A3" w:rsidR="00C27CA4" w:rsidRPr="00114480" w:rsidRDefault="00F824A1" w:rsidP="00F824A1">
      <w:r w:rsidRPr="00114480">
        <w:t xml:space="preserve">Build on the existing diversity of retail and businesses to support the ongoing vibrancy of centre </w:t>
      </w:r>
      <w:r w:rsidR="006F43FA" w:rsidRPr="00114480">
        <w:t xml:space="preserve">by encouraging uses that service the local residential population. </w:t>
      </w:r>
    </w:p>
    <w:p w14:paraId="5F1C4028" w14:textId="15C13970" w:rsidR="00F824A1" w:rsidRPr="00114480" w:rsidRDefault="00F824A1" w:rsidP="00F824A1">
      <w:pPr>
        <w:rPr>
          <w:b/>
          <w:bCs/>
        </w:rPr>
      </w:pPr>
      <w:r w:rsidRPr="00114480">
        <w:rPr>
          <w:b/>
          <w:bCs/>
        </w:rPr>
        <w:t xml:space="preserve">Carlisle Street MAC sub-precinct </w:t>
      </w:r>
    </w:p>
    <w:p w14:paraId="04780EB3" w14:textId="76ABEDA5" w:rsidR="00B56001" w:rsidRPr="00114480" w:rsidRDefault="00B56001" w:rsidP="005C52C1">
      <w:r w:rsidRPr="00114480">
        <w:t>Existing policy seeks to protect the ‘primary role’ of retail in the centre. Retail land uses are still the primary use in the centre and central to the economic role of the Activity Centre, however planning policy should consider the changes to the types of retail that are being provided in the centre (focus on fresh food in particular, as distinct from other goods retailing), as well as the emergence of a greater hospitality role.</w:t>
      </w:r>
    </w:p>
    <w:p w14:paraId="099F1614" w14:textId="2B220809" w:rsidR="00F824A1" w:rsidRPr="00114480" w:rsidRDefault="00F824A1" w:rsidP="00DE72C7">
      <w:pPr>
        <w:pStyle w:val="Heading2"/>
      </w:pPr>
      <w:bookmarkStart w:id="54" w:name="_Toc87946260"/>
      <w:bookmarkStart w:id="55" w:name="_Toc68847183"/>
      <w:r w:rsidRPr="00114480">
        <w:t>Tourism</w:t>
      </w:r>
      <w:bookmarkEnd w:id="54"/>
      <w:r w:rsidRPr="00114480">
        <w:t xml:space="preserve"> </w:t>
      </w:r>
      <w:bookmarkEnd w:id="55"/>
    </w:p>
    <w:p w14:paraId="61056285" w14:textId="77777777" w:rsidR="00F824A1" w:rsidRPr="00114480" w:rsidRDefault="00F824A1" w:rsidP="00870E0F">
      <w:pPr>
        <w:pStyle w:val="Heading3"/>
      </w:pPr>
      <w:bookmarkStart w:id="56" w:name="_Toc87946261"/>
      <w:r w:rsidRPr="00114480">
        <w:t>Context</w:t>
      </w:r>
      <w:bookmarkEnd w:id="56"/>
    </w:p>
    <w:p w14:paraId="434CC598" w14:textId="6A63AE95" w:rsidR="00F824A1" w:rsidRPr="00114480" w:rsidRDefault="00F824A1" w:rsidP="005C52C1">
      <w:pPr>
        <w:rPr>
          <w:rFonts w:eastAsiaTheme="minorHAnsi"/>
          <w:color w:val="000000"/>
          <w:lang w:eastAsia="en-US"/>
        </w:rPr>
      </w:pPr>
      <w:r w:rsidRPr="00114480">
        <w:t xml:space="preserve">St Kilda was 7th on a list of Melbourne’s Top Attractions in 2019, attracting 2 million visitors (an increase of 12%) including 1.1 </w:t>
      </w:r>
      <w:r w:rsidR="007A464D" w:rsidRPr="00114480">
        <w:t>million</w:t>
      </w:r>
      <w:r w:rsidRPr="00114480">
        <w:t xml:space="preserve"> domestic overnight visitors (up 23%) and 884,400 international overnight visitors (up 1%)</w:t>
      </w:r>
      <w:r w:rsidR="00542AB2">
        <w:rPr>
          <w:rFonts w:ascii="ZWAdobeF" w:hAnsi="ZWAdobeF" w:cs="ZWAdobeF"/>
          <w:color w:val="auto"/>
          <w:sz w:val="2"/>
          <w:szCs w:val="2"/>
        </w:rPr>
        <w:t>43F</w:t>
      </w:r>
      <w:r w:rsidRPr="00114480">
        <w:rPr>
          <w:rStyle w:val="FootnoteReference"/>
        </w:rPr>
        <w:footnoteReference w:id="45"/>
      </w:r>
      <w:r w:rsidRPr="00114480">
        <w:t>. Of the top 10 attractions, St Kilda had the largest increase in both overall and domestic overnight visitation and was one of only two locations to have an increase in international overnight visitors</w:t>
      </w:r>
      <w:r w:rsidR="00542AB2">
        <w:rPr>
          <w:rFonts w:ascii="ZWAdobeF" w:hAnsi="ZWAdobeF" w:cs="ZWAdobeF"/>
          <w:color w:val="auto"/>
          <w:sz w:val="2"/>
          <w:szCs w:val="2"/>
        </w:rPr>
        <w:t>44F</w:t>
      </w:r>
      <w:r w:rsidR="008829F7" w:rsidRPr="00114480">
        <w:rPr>
          <w:rStyle w:val="FootnoteReference"/>
        </w:rPr>
        <w:footnoteReference w:id="46"/>
      </w:r>
      <w:r w:rsidRPr="00114480">
        <w:t>. As a top attraction, St Kilda is acknowledged for its tourism and events role, hosting local and international events.</w:t>
      </w:r>
      <w:r w:rsidR="00542AB2">
        <w:rPr>
          <w:rFonts w:ascii="ZWAdobeF" w:hAnsi="ZWAdobeF" w:cs="ZWAdobeF"/>
          <w:color w:val="auto"/>
          <w:sz w:val="2"/>
          <w:szCs w:val="2"/>
        </w:rPr>
        <w:t>45F</w:t>
      </w:r>
      <w:r w:rsidRPr="00114480">
        <w:rPr>
          <w:rStyle w:val="FootnoteReference"/>
        </w:rPr>
        <w:footnoteReference w:id="47"/>
      </w:r>
      <w:r w:rsidRPr="00114480">
        <w:t xml:space="preserve"> Some of these events gain global media coverage making an impression of St Kilda on people across the globe. </w:t>
      </w:r>
    </w:p>
    <w:p w14:paraId="3E00529C" w14:textId="77777777" w:rsidR="00DF0A70" w:rsidRDefault="00DF0A70" w:rsidP="00F824A1">
      <w:pPr>
        <w:pStyle w:val="Heading3"/>
      </w:pPr>
    </w:p>
    <w:p w14:paraId="71B57B7E" w14:textId="77777777" w:rsidR="00DF0A70" w:rsidRDefault="00DF0A70" w:rsidP="00F824A1">
      <w:pPr>
        <w:pStyle w:val="Heading3"/>
      </w:pPr>
    </w:p>
    <w:p w14:paraId="73452CF6" w14:textId="2D6E0B55" w:rsidR="00F824A1" w:rsidRPr="00114480" w:rsidRDefault="001F5B2C" w:rsidP="00F824A1">
      <w:pPr>
        <w:pStyle w:val="Heading3"/>
      </w:pPr>
      <w:bookmarkStart w:id="57" w:name="_Toc87946262"/>
      <w:r w:rsidRPr="00114480">
        <w:lastRenderedPageBreak/>
        <w:t>Challenges</w:t>
      </w:r>
      <w:bookmarkEnd w:id="57"/>
    </w:p>
    <w:p w14:paraId="3FDAC3EA" w14:textId="0D2D7C79" w:rsidR="00F824A1" w:rsidRPr="00114480" w:rsidRDefault="00F824A1" w:rsidP="00F824A1">
      <w:r w:rsidRPr="00114480">
        <w:t>The impacts of the C</w:t>
      </w:r>
      <w:r w:rsidR="00451E18" w:rsidRPr="00114480">
        <w:t>ovid</w:t>
      </w:r>
      <w:r w:rsidRPr="00114480">
        <w:t>-19 pandemic on all forms of visitation, particularly international, have been significant. Tourist numbers have dropped by 78 per cent from 2019 to 2020, with NVS Data showing that 1.06 million visited in 2019, compared to 229,000 in 2020</w:t>
      </w:r>
      <w:r w:rsidR="00542AB2">
        <w:rPr>
          <w:rFonts w:ascii="ZWAdobeF" w:hAnsi="ZWAdobeF" w:cs="ZWAdobeF"/>
          <w:color w:val="auto"/>
          <w:sz w:val="2"/>
          <w:szCs w:val="2"/>
        </w:rPr>
        <w:t>46F</w:t>
      </w:r>
      <w:r w:rsidRPr="00114480">
        <w:rPr>
          <w:rStyle w:val="FootnoteReference"/>
        </w:rPr>
        <w:footnoteReference w:id="48"/>
      </w:r>
      <w:r w:rsidRPr="00114480">
        <w:t>.</w:t>
      </w:r>
    </w:p>
    <w:p w14:paraId="469ACD3C" w14:textId="77777777" w:rsidR="00F824A1" w:rsidRPr="00114480" w:rsidRDefault="00F824A1" w:rsidP="00F824A1">
      <w:r w:rsidRPr="00114480">
        <w:t xml:space="preserve">It remains unclear how long international borders will remain closed bringing uncertainty to tourism reliant businesses. While local events continue and interstate travel may augment this, a gap will remain until international visitation returns to full capacity. </w:t>
      </w:r>
    </w:p>
    <w:p w14:paraId="3BC05FD9" w14:textId="77777777" w:rsidR="00F824A1" w:rsidRPr="00114480" w:rsidRDefault="00F824A1" w:rsidP="00F824A1">
      <w:pPr>
        <w:pStyle w:val="Heading3"/>
      </w:pPr>
      <w:bookmarkStart w:id="58" w:name="_Toc87946263"/>
      <w:r w:rsidRPr="00114480">
        <w:t>Opportunities</w:t>
      </w:r>
      <w:bookmarkEnd w:id="58"/>
      <w:r w:rsidRPr="00114480">
        <w:t xml:space="preserve"> </w:t>
      </w:r>
    </w:p>
    <w:p w14:paraId="5E29D4A2" w14:textId="77777777" w:rsidR="00F824A1" w:rsidRPr="00114480" w:rsidRDefault="00F824A1" w:rsidP="005C52C1">
      <w:pPr>
        <w:rPr>
          <w:b/>
          <w:bCs/>
        </w:rPr>
      </w:pPr>
      <w:r w:rsidRPr="00114480">
        <w:t xml:space="preserve">Reconsider the optimal mix of land uses, particularly around Fitzroy Street, to ensure that the local economy and industry is sustainable. </w:t>
      </w:r>
    </w:p>
    <w:p w14:paraId="05CF2BAA" w14:textId="2BDD544B" w:rsidR="00F824A1" w:rsidRPr="00114480" w:rsidRDefault="003F79B6" w:rsidP="00F824A1">
      <w:r w:rsidRPr="00114480">
        <w:t>S</w:t>
      </w:r>
      <w:r w:rsidR="00F824A1" w:rsidRPr="00114480">
        <w:t>upport the short term economic recovery in the study area</w:t>
      </w:r>
      <w:r w:rsidRPr="00114480">
        <w:t xml:space="preserve"> by</w:t>
      </w:r>
      <w:r w:rsidR="00F824A1" w:rsidRPr="00114480">
        <w:t xml:space="preserve">: </w:t>
      </w:r>
    </w:p>
    <w:p w14:paraId="04FD0467" w14:textId="666FC3FE" w:rsidR="007B69D0" w:rsidRPr="00114480" w:rsidRDefault="00F824A1" w:rsidP="00542AB2">
      <w:pPr>
        <w:pStyle w:val="ListParagraph"/>
        <w:numPr>
          <w:ilvl w:val="0"/>
          <w:numId w:val="18"/>
        </w:numPr>
      </w:pPr>
      <w:r w:rsidRPr="00114480">
        <w:t xml:space="preserve">Identifying and facilitating day-time events, initiatives and temporary businesses within activity centres to drive footfall in Fitzroy Street, especially from local residents. </w:t>
      </w:r>
    </w:p>
    <w:p w14:paraId="383280AE" w14:textId="68BECDD9" w:rsidR="00F824A1" w:rsidRPr="00114480" w:rsidRDefault="00F824A1" w:rsidP="00542AB2">
      <w:pPr>
        <w:pStyle w:val="ListParagraph"/>
        <w:numPr>
          <w:ilvl w:val="0"/>
          <w:numId w:val="18"/>
        </w:numPr>
      </w:pPr>
      <w:r w:rsidRPr="00114480">
        <w:t>Working with local live music businesses</w:t>
      </w:r>
      <w:r w:rsidR="00CB533E" w:rsidRPr="00114480">
        <w:t xml:space="preserve"> </w:t>
      </w:r>
      <w:r w:rsidRPr="00114480">
        <w:t xml:space="preserve">to identify the most relevant form of </w:t>
      </w:r>
      <w:r w:rsidR="0042560E" w:rsidRPr="00114480">
        <w:t>C</w:t>
      </w:r>
      <w:r w:rsidRPr="00114480">
        <w:t xml:space="preserve">ouncil support given the ongoing capacity restrictions that apply to indoor venues. </w:t>
      </w:r>
    </w:p>
    <w:p w14:paraId="5529B52C" w14:textId="77777777" w:rsidR="002137C3" w:rsidRPr="00114480" w:rsidRDefault="002137C3" w:rsidP="002137C3">
      <w:pPr>
        <w:spacing w:line="240" w:lineRule="auto"/>
        <w:rPr>
          <w:b/>
          <w:bCs/>
        </w:rPr>
      </w:pPr>
    </w:p>
    <w:p w14:paraId="047F5E11" w14:textId="47DF1B5E" w:rsidR="00F824A1" w:rsidRPr="00114480" w:rsidRDefault="00F824A1" w:rsidP="002137C3">
      <w:pPr>
        <w:spacing w:line="240" w:lineRule="auto"/>
        <w:rPr>
          <w:b/>
          <w:bCs/>
        </w:rPr>
      </w:pPr>
      <w:r w:rsidRPr="00114480">
        <w:rPr>
          <w:b/>
          <w:bCs/>
        </w:rPr>
        <w:t>St Kilda MAC sub-precinct</w:t>
      </w:r>
    </w:p>
    <w:p w14:paraId="25487743" w14:textId="77777777" w:rsidR="00F824A1" w:rsidRPr="00114480" w:rsidRDefault="00F824A1" w:rsidP="00F824A1">
      <w:pPr>
        <w:rPr>
          <w:i/>
          <w:iCs/>
        </w:rPr>
      </w:pPr>
      <w:r w:rsidRPr="00114480">
        <w:rPr>
          <w:i/>
          <w:iCs/>
        </w:rPr>
        <w:t xml:space="preserve">Fitzroy Street </w:t>
      </w:r>
    </w:p>
    <w:p w14:paraId="68140AF2" w14:textId="2CA2ED83" w:rsidR="00F824A1" w:rsidRPr="00114480" w:rsidRDefault="00F824A1" w:rsidP="00F824A1">
      <w:r w:rsidRPr="00114480">
        <w:t>Capitalise on the proximity of major tourism assts and recent hotel and higher quality apartment developments.</w:t>
      </w:r>
    </w:p>
    <w:p w14:paraId="34F5AFE6" w14:textId="2424F049" w:rsidR="005012E4" w:rsidRPr="00114480" w:rsidRDefault="00F824A1" w:rsidP="007608D3">
      <w:pPr>
        <w:pStyle w:val="Heading1"/>
      </w:pPr>
      <w:r w:rsidRPr="00114480">
        <w:br w:type="page"/>
      </w:r>
      <w:bookmarkStart w:id="59" w:name="_Toc87946264"/>
      <w:r w:rsidR="005012E4" w:rsidRPr="00114480">
        <w:lastRenderedPageBreak/>
        <w:t xml:space="preserve">Built </w:t>
      </w:r>
      <w:r w:rsidR="006D6108" w:rsidRPr="00114480">
        <w:t>e</w:t>
      </w:r>
      <w:r w:rsidR="005012E4" w:rsidRPr="00114480">
        <w:t>nvironment</w:t>
      </w:r>
      <w:bookmarkEnd w:id="47"/>
      <w:bookmarkEnd w:id="59"/>
      <w:r w:rsidR="005012E4" w:rsidRPr="00114480">
        <w:t xml:space="preserve">  </w:t>
      </w:r>
    </w:p>
    <w:p w14:paraId="5069D9D4" w14:textId="07FFE475" w:rsidR="005012E4" w:rsidRPr="00114480" w:rsidRDefault="005012E4" w:rsidP="00DE72C7">
      <w:pPr>
        <w:pStyle w:val="Heading2"/>
      </w:pPr>
      <w:bookmarkStart w:id="60" w:name="_Toc68847185"/>
      <w:bookmarkStart w:id="61" w:name="_Toc87946265"/>
      <w:r w:rsidRPr="00114480">
        <w:t xml:space="preserve">Built </w:t>
      </w:r>
      <w:r w:rsidR="006D6108" w:rsidRPr="00114480">
        <w:t>f</w:t>
      </w:r>
      <w:r w:rsidRPr="00114480">
        <w:t>orm</w:t>
      </w:r>
      <w:bookmarkEnd w:id="60"/>
      <w:bookmarkEnd w:id="61"/>
      <w:r w:rsidRPr="00114480">
        <w:t xml:space="preserve"> </w:t>
      </w:r>
    </w:p>
    <w:p w14:paraId="07D67A9A" w14:textId="12D9BD59" w:rsidR="005012E4" w:rsidRPr="00114480" w:rsidRDefault="005012E4" w:rsidP="000870D1">
      <w:pPr>
        <w:pStyle w:val="Heading3"/>
      </w:pPr>
      <w:bookmarkStart w:id="62" w:name="_Toc68847186"/>
      <w:bookmarkStart w:id="63" w:name="_Toc87946266"/>
      <w:r w:rsidRPr="00114480">
        <w:t>Context</w:t>
      </w:r>
      <w:bookmarkEnd w:id="62"/>
      <w:bookmarkEnd w:id="63"/>
      <w:r w:rsidRPr="00114480">
        <w:t xml:space="preserve"> </w:t>
      </w:r>
    </w:p>
    <w:p w14:paraId="4A2A1E97" w14:textId="7C2C0984" w:rsidR="005012E4" w:rsidRPr="00114480" w:rsidRDefault="005012E4" w:rsidP="00BD4800">
      <w:pPr>
        <w:pStyle w:val="Heading4"/>
      </w:pPr>
      <w:r w:rsidRPr="00114480">
        <w:t xml:space="preserve">St Kilda </w:t>
      </w:r>
      <w:r w:rsidR="338CBA3F" w:rsidRPr="00114480">
        <w:t xml:space="preserve">MAC </w:t>
      </w:r>
      <w:r w:rsidR="003C3A32" w:rsidRPr="00114480">
        <w:t xml:space="preserve">sub-precinct </w:t>
      </w:r>
    </w:p>
    <w:p w14:paraId="4CE46CFB" w14:textId="77777777" w:rsidR="005012E4" w:rsidRPr="00114480" w:rsidRDefault="005012E4" w:rsidP="005012E4">
      <w:pPr>
        <w:rPr>
          <w:rFonts w:eastAsia="Arial"/>
          <w:i/>
        </w:rPr>
      </w:pPr>
      <w:r w:rsidRPr="00114480">
        <w:rPr>
          <w:rFonts w:eastAsia="Arial"/>
          <w:i/>
        </w:rPr>
        <w:t>Fitzroy Street</w:t>
      </w:r>
    </w:p>
    <w:p w14:paraId="458BEA6E" w14:textId="3EDC2D89" w:rsidR="00492A17" w:rsidRPr="00114480" w:rsidRDefault="005012E4" w:rsidP="005012E4">
      <w:pPr>
        <w:rPr>
          <w:rFonts w:eastAsia="Arial"/>
        </w:rPr>
      </w:pPr>
      <w:r w:rsidRPr="00114480">
        <w:rPr>
          <w:rFonts w:eastAsia="Arial"/>
        </w:rPr>
        <w:t xml:space="preserve">Fitzroy Street </w:t>
      </w:r>
      <w:r w:rsidR="003746FD" w:rsidRPr="00114480">
        <w:rPr>
          <w:rFonts w:eastAsia="Arial"/>
        </w:rPr>
        <w:t>is a</w:t>
      </w:r>
      <w:r w:rsidRPr="00114480">
        <w:rPr>
          <w:rFonts w:eastAsia="Arial"/>
        </w:rPr>
        <w:t xml:space="preserve"> well-established</w:t>
      </w:r>
      <w:r w:rsidR="00AE5FCD" w:rsidRPr="00114480">
        <w:rPr>
          <w:rFonts w:eastAsia="Arial"/>
        </w:rPr>
        <w:t xml:space="preserve"> mixed residential,</w:t>
      </w:r>
      <w:r w:rsidRPr="00114480">
        <w:rPr>
          <w:rFonts w:eastAsia="Arial"/>
        </w:rPr>
        <w:t xml:space="preserve"> retail and commercial </w:t>
      </w:r>
      <w:r w:rsidR="00AE5FCD" w:rsidRPr="00114480">
        <w:rPr>
          <w:rFonts w:eastAsia="Arial"/>
        </w:rPr>
        <w:t>centre</w:t>
      </w:r>
      <w:r w:rsidRPr="00114480">
        <w:rPr>
          <w:rFonts w:eastAsia="Arial"/>
        </w:rPr>
        <w:t xml:space="preserve">. The built form character is </w:t>
      </w:r>
      <w:r w:rsidR="004D221D" w:rsidRPr="00114480">
        <w:rPr>
          <w:rFonts w:eastAsia="Arial"/>
        </w:rPr>
        <w:t xml:space="preserve">fine grain and </w:t>
      </w:r>
      <w:r w:rsidRPr="00114480">
        <w:rPr>
          <w:rFonts w:eastAsia="Arial"/>
        </w:rPr>
        <w:t>generally low to mid-rise</w:t>
      </w:r>
      <w:r w:rsidR="009A3FB1" w:rsidRPr="00114480">
        <w:rPr>
          <w:rFonts w:eastAsia="Arial"/>
        </w:rPr>
        <w:t xml:space="preserve"> with a defined street wall</w:t>
      </w:r>
      <w:r w:rsidRPr="00114480">
        <w:rPr>
          <w:rFonts w:eastAsia="Arial"/>
        </w:rPr>
        <w:t>,</w:t>
      </w:r>
      <w:r w:rsidR="009A3FB1" w:rsidRPr="00114480">
        <w:rPr>
          <w:rFonts w:eastAsia="Arial"/>
        </w:rPr>
        <w:t xml:space="preserve"> and comprises</w:t>
      </w:r>
      <w:r w:rsidRPr="00114480">
        <w:rPr>
          <w:rFonts w:eastAsia="Arial"/>
        </w:rPr>
        <w:t xml:space="preserve"> a mix of 19</w:t>
      </w:r>
      <w:r w:rsidRPr="00114480">
        <w:rPr>
          <w:rFonts w:eastAsia="Arial"/>
          <w:vertAlign w:val="superscript"/>
        </w:rPr>
        <w:t>th</w:t>
      </w:r>
      <w:r w:rsidRPr="00114480">
        <w:rPr>
          <w:rFonts w:eastAsia="Arial"/>
        </w:rPr>
        <w:t xml:space="preserve"> and 20</w:t>
      </w:r>
      <w:r w:rsidRPr="00114480">
        <w:rPr>
          <w:rFonts w:eastAsia="Arial"/>
          <w:vertAlign w:val="superscript"/>
        </w:rPr>
        <w:t>th</w:t>
      </w:r>
      <w:r w:rsidRPr="00114480">
        <w:rPr>
          <w:rFonts w:eastAsia="Arial"/>
        </w:rPr>
        <w:t xml:space="preserve"> century buildings and contemporary mixed-use apartment buildings with commercial or retail space at ground floor. </w:t>
      </w:r>
    </w:p>
    <w:p w14:paraId="04D0AE0C" w14:textId="77777777" w:rsidR="00941A73" w:rsidRPr="00114480" w:rsidRDefault="00941A73" w:rsidP="00941A73">
      <w:pPr>
        <w:rPr>
          <w:rFonts w:eastAsia="Arial"/>
        </w:rPr>
      </w:pPr>
      <w:r w:rsidRPr="00114480">
        <w:rPr>
          <w:rFonts w:eastAsia="Arial"/>
        </w:rPr>
        <w:t xml:space="preserve">Landmark heritage places include the Ritz Mansions, former Wesleyan Church, George Hotel, Seaview Ballroom, Prince of Wales Hotel and numerous other buildings  of individual or contributory heritage significance along Fitzroy Street. These buildings are complemented by the mature street trees and ornamental tramway poles, which impart a boulevard character. </w:t>
      </w:r>
    </w:p>
    <w:p w14:paraId="7235C920" w14:textId="7FCFA6C2" w:rsidR="005012E4" w:rsidRPr="00114480" w:rsidRDefault="00941A73" w:rsidP="00E72BA7">
      <w:pPr>
        <w:rPr>
          <w:rFonts w:eastAsia="Arial"/>
        </w:rPr>
      </w:pPr>
      <w:r w:rsidRPr="00114480">
        <w:rPr>
          <w:rFonts w:eastAsia="Arial"/>
        </w:rPr>
        <w:t xml:space="preserve">New development is </w:t>
      </w:r>
      <w:r w:rsidR="005012E4" w:rsidRPr="00114480">
        <w:rPr>
          <w:rFonts w:eastAsia="Arial"/>
        </w:rPr>
        <w:t>guided by</w:t>
      </w:r>
      <w:r w:rsidR="00492A17" w:rsidRPr="00114480">
        <w:rPr>
          <w:rFonts w:eastAsia="Arial"/>
        </w:rPr>
        <w:t xml:space="preserve"> Design and Development Overlay</w:t>
      </w:r>
      <w:r w:rsidR="00544F6E" w:rsidRPr="00114480">
        <w:rPr>
          <w:rFonts w:eastAsia="Arial"/>
        </w:rPr>
        <w:t xml:space="preserve"> - Schedule</w:t>
      </w:r>
      <w:r w:rsidR="00492A17" w:rsidRPr="00114480">
        <w:rPr>
          <w:rFonts w:eastAsia="Arial"/>
        </w:rPr>
        <w:t xml:space="preserve"> 6 (DDO6)</w:t>
      </w:r>
      <w:r w:rsidR="008D7C3E" w:rsidRPr="00114480">
        <w:rPr>
          <w:rFonts w:eastAsia="Arial"/>
        </w:rPr>
        <w:t xml:space="preserve"> (see </w:t>
      </w:r>
      <w:r w:rsidR="004E34AD" w:rsidRPr="00114480">
        <w:rPr>
          <w:rFonts w:eastAsia="Arial"/>
        </w:rPr>
        <w:t>F</w:t>
      </w:r>
      <w:r w:rsidR="008D7C3E" w:rsidRPr="00114480">
        <w:rPr>
          <w:rFonts w:eastAsia="Arial"/>
        </w:rPr>
        <w:t xml:space="preserve">igure </w:t>
      </w:r>
      <w:r w:rsidR="00D65828" w:rsidRPr="00114480">
        <w:rPr>
          <w:rFonts w:eastAsia="Arial"/>
        </w:rPr>
        <w:t>6</w:t>
      </w:r>
      <w:r w:rsidR="008D7C3E" w:rsidRPr="00114480">
        <w:rPr>
          <w:rFonts w:eastAsia="Arial"/>
        </w:rPr>
        <w:t>)</w:t>
      </w:r>
      <w:r w:rsidR="005012E4" w:rsidRPr="00114480">
        <w:rPr>
          <w:rFonts w:eastAsia="Arial"/>
        </w:rPr>
        <w:t xml:space="preserve"> which</w:t>
      </w:r>
      <w:r w:rsidR="008F18C9" w:rsidRPr="00114480">
        <w:rPr>
          <w:rFonts w:eastAsia="Arial"/>
        </w:rPr>
        <w:t xml:space="preserve"> includes sub-precinct</w:t>
      </w:r>
      <w:r w:rsidR="00B9486D" w:rsidRPr="00114480">
        <w:rPr>
          <w:rFonts w:eastAsia="Arial"/>
        </w:rPr>
        <w:t>s that specify the preferred character and design objectives for each area and amongst other things include</w:t>
      </w:r>
      <w:r w:rsidR="005012E4" w:rsidRPr="00114480">
        <w:rPr>
          <w:rFonts w:eastAsia="Arial"/>
        </w:rPr>
        <w:t xml:space="preserve"> mandatory height requirements</w:t>
      </w:r>
      <w:r w:rsidR="00B9486D" w:rsidRPr="00114480">
        <w:rPr>
          <w:rFonts w:eastAsia="Arial"/>
        </w:rPr>
        <w:t xml:space="preserve"> that aim to maintain the</w:t>
      </w:r>
      <w:r w:rsidR="005012E4" w:rsidRPr="00114480">
        <w:rPr>
          <w:rFonts w:eastAsia="Arial"/>
        </w:rPr>
        <w:t xml:space="preserve"> low to mid-rise </w:t>
      </w:r>
      <w:r w:rsidR="00B9486D" w:rsidRPr="00114480">
        <w:rPr>
          <w:rFonts w:eastAsia="Arial"/>
        </w:rPr>
        <w:t xml:space="preserve">scale </w:t>
      </w:r>
      <w:r w:rsidR="005012E4" w:rsidRPr="00114480">
        <w:rPr>
          <w:rFonts w:eastAsia="Arial"/>
        </w:rPr>
        <w:t>along Fitzroy Street. Site specific amendments supported by Council</w:t>
      </w:r>
      <w:r w:rsidR="00544F6E" w:rsidRPr="00114480">
        <w:rPr>
          <w:rFonts w:eastAsia="Arial"/>
        </w:rPr>
        <w:t xml:space="preserve"> and/ or </w:t>
      </w:r>
      <w:r w:rsidR="005012E4" w:rsidRPr="00114480">
        <w:rPr>
          <w:rFonts w:eastAsia="Arial"/>
        </w:rPr>
        <w:t>VCAT</w:t>
      </w:r>
      <w:r w:rsidR="2144C26E" w:rsidRPr="00114480">
        <w:rPr>
          <w:rFonts w:eastAsia="Arial"/>
        </w:rPr>
        <w:t xml:space="preserve"> or in some cases decided by the Minister for Planni</w:t>
      </w:r>
      <w:r w:rsidR="004D221D" w:rsidRPr="00114480">
        <w:rPr>
          <w:rFonts w:eastAsia="Arial"/>
        </w:rPr>
        <w:t>ng</w:t>
      </w:r>
      <w:r w:rsidR="005012E4" w:rsidRPr="00114480">
        <w:rPr>
          <w:rFonts w:eastAsia="Arial"/>
        </w:rPr>
        <w:t xml:space="preserve"> have allowed for built form outcomes that depart from the controls specified in the DDO (e.g. the Victorian Pride Centre</w:t>
      </w:r>
      <w:r w:rsidR="00825CDE" w:rsidRPr="00114480">
        <w:rPr>
          <w:rFonts w:eastAsia="Arial"/>
        </w:rPr>
        <w:t xml:space="preserve"> and the QT Hotel</w:t>
      </w:r>
      <w:r w:rsidR="005012E4" w:rsidRPr="00114480">
        <w:rPr>
          <w:rFonts w:eastAsia="Arial"/>
        </w:rPr>
        <w:t xml:space="preserve">). </w:t>
      </w:r>
    </w:p>
    <w:p w14:paraId="2DC2832A" w14:textId="76E64AF0" w:rsidR="005012E4" w:rsidRPr="00114480" w:rsidRDefault="002876FB" w:rsidP="005012E4">
      <w:r w:rsidRPr="00114480">
        <w:rPr>
          <w:rFonts w:eastAsia="Arial"/>
        </w:rPr>
        <w:t>Built form</w:t>
      </w:r>
      <w:r w:rsidR="005012E4" w:rsidRPr="00114480">
        <w:rPr>
          <w:rFonts w:eastAsia="Arial"/>
        </w:rPr>
        <w:t xml:space="preserve"> is also guided by </w:t>
      </w:r>
      <w:r w:rsidR="002903DE" w:rsidRPr="00114480">
        <w:rPr>
          <w:rFonts w:eastAsia="Arial"/>
        </w:rPr>
        <w:t xml:space="preserve">a </w:t>
      </w:r>
      <w:r w:rsidR="00544F6E" w:rsidRPr="00114480">
        <w:rPr>
          <w:rFonts w:eastAsia="Arial"/>
        </w:rPr>
        <w:t>Heritage Overlay (</w:t>
      </w:r>
      <w:r w:rsidR="002903DE" w:rsidRPr="00114480">
        <w:rPr>
          <w:rFonts w:eastAsia="Arial"/>
        </w:rPr>
        <w:t xml:space="preserve">through </w:t>
      </w:r>
      <w:r w:rsidR="005012E4" w:rsidRPr="00114480">
        <w:rPr>
          <w:rFonts w:eastAsia="Arial"/>
        </w:rPr>
        <w:t>HO5</w:t>
      </w:r>
      <w:r w:rsidR="13AE5E5D" w:rsidRPr="00114480">
        <w:rPr>
          <w:rFonts w:eastAsia="Arial"/>
        </w:rPr>
        <w:t xml:space="preserve"> St Kilda Hill</w:t>
      </w:r>
      <w:r w:rsidR="004D221D" w:rsidRPr="00114480">
        <w:rPr>
          <w:rFonts w:eastAsia="Arial"/>
        </w:rPr>
        <w:t xml:space="preserve"> precinct</w:t>
      </w:r>
      <w:r w:rsidR="00544F6E" w:rsidRPr="00114480">
        <w:rPr>
          <w:rFonts w:eastAsia="Arial"/>
        </w:rPr>
        <w:t>)</w:t>
      </w:r>
      <w:r w:rsidR="00190E8B" w:rsidRPr="00114480">
        <w:rPr>
          <w:rFonts w:eastAsia="Arial"/>
        </w:rPr>
        <w:t xml:space="preserve"> </w:t>
      </w:r>
      <w:r w:rsidR="002903DE" w:rsidRPr="00114480">
        <w:rPr>
          <w:rFonts w:eastAsia="Arial"/>
        </w:rPr>
        <w:t xml:space="preserve">and </w:t>
      </w:r>
      <w:r w:rsidR="00DD0120" w:rsidRPr="00114480">
        <w:rPr>
          <w:rFonts w:eastAsia="Arial"/>
        </w:rPr>
        <w:t xml:space="preserve">HO444 (Middle Park and St Kilda West Precinct) </w:t>
      </w:r>
      <w:r w:rsidR="005F6883" w:rsidRPr="00114480">
        <w:rPr>
          <w:rFonts w:eastAsia="Arial"/>
        </w:rPr>
        <w:t>(see Figure</w:t>
      </w:r>
      <w:r w:rsidR="00A56469" w:rsidRPr="00114480">
        <w:rPr>
          <w:rFonts w:eastAsia="Arial"/>
        </w:rPr>
        <w:t xml:space="preserve"> 8</w:t>
      </w:r>
      <w:r w:rsidR="005F6883" w:rsidRPr="00114480">
        <w:rPr>
          <w:rFonts w:eastAsia="Arial"/>
        </w:rPr>
        <w:t xml:space="preserve">). </w:t>
      </w:r>
    </w:p>
    <w:p w14:paraId="6B57F0D6" w14:textId="7BD5C887" w:rsidR="5472F4CB" w:rsidRPr="00114480" w:rsidRDefault="0030405F" w:rsidP="5472F4CB">
      <w:r w:rsidRPr="00114480">
        <w:rPr>
          <w:rFonts w:eastAsia="Arial"/>
        </w:rPr>
        <w:t>The heritage architecture</w:t>
      </w:r>
      <w:r w:rsidR="116FD4D9" w:rsidRPr="00114480">
        <w:rPr>
          <w:rFonts w:eastAsia="Arial"/>
        </w:rPr>
        <w:t>, the iconic buildings and large buildings with active frontages</w:t>
      </w:r>
      <w:r w:rsidRPr="00114480">
        <w:rPr>
          <w:rFonts w:eastAsia="Arial"/>
        </w:rPr>
        <w:t xml:space="preserve"> in Fitzroy Street were identified by </w:t>
      </w:r>
      <w:r w:rsidR="0D61A09E" w:rsidRPr="00114480">
        <w:rPr>
          <w:rFonts w:eastAsia="Arial"/>
        </w:rPr>
        <w:t>participants</w:t>
      </w:r>
      <w:r w:rsidRPr="00114480">
        <w:rPr>
          <w:rFonts w:eastAsia="Arial"/>
        </w:rPr>
        <w:t xml:space="preserve"> </w:t>
      </w:r>
      <w:r w:rsidR="33C6E414" w:rsidRPr="00114480">
        <w:rPr>
          <w:rFonts w:eastAsia="Arial"/>
        </w:rPr>
        <w:t>during targeted engagement</w:t>
      </w:r>
      <w:r w:rsidRPr="00114480">
        <w:rPr>
          <w:rFonts w:eastAsia="Arial"/>
        </w:rPr>
        <w:t xml:space="preserve"> as elements t</w:t>
      </w:r>
      <w:r w:rsidR="71714CDB" w:rsidRPr="00114480">
        <w:rPr>
          <w:rFonts w:eastAsia="Arial"/>
        </w:rPr>
        <w:t>hey liked</w:t>
      </w:r>
      <w:r w:rsidR="184533E7" w:rsidRPr="00114480">
        <w:rPr>
          <w:rFonts w:eastAsia="Arial"/>
        </w:rPr>
        <w:t xml:space="preserve"> </w:t>
      </w:r>
      <w:r w:rsidR="60703F71" w:rsidRPr="00114480">
        <w:rPr>
          <w:rFonts w:eastAsia="Arial"/>
        </w:rPr>
        <w:t>about</w:t>
      </w:r>
      <w:r w:rsidR="184533E7" w:rsidRPr="00114480">
        <w:rPr>
          <w:rFonts w:eastAsia="Arial"/>
        </w:rPr>
        <w:t xml:space="preserve"> </w:t>
      </w:r>
      <w:r w:rsidR="00840517" w:rsidRPr="00114480">
        <w:rPr>
          <w:rFonts w:eastAsia="Arial"/>
        </w:rPr>
        <w:t>the study area</w:t>
      </w:r>
      <w:r w:rsidR="184533E7" w:rsidRPr="00114480">
        <w:rPr>
          <w:rFonts w:eastAsia="Arial"/>
        </w:rPr>
        <w:t xml:space="preserve">’s built form. </w:t>
      </w:r>
      <w:r w:rsidR="71714CDB" w:rsidRPr="00114480">
        <w:rPr>
          <w:rFonts w:eastAsia="Arial"/>
        </w:rPr>
        <w:t xml:space="preserve"> </w:t>
      </w:r>
    </w:p>
    <w:p w14:paraId="0B12FDDD" w14:textId="77777777" w:rsidR="005012E4" w:rsidRPr="00114480" w:rsidRDefault="005012E4" w:rsidP="005012E4">
      <w:pPr>
        <w:rPr>
          <w:rFonts w:asciiTheme="minorHAnsi" w:eastAsiaTheme="minorEastAsia" w:hAnsiTheme="minorHAnsi" w:cstheme="minorBidi"/>
          <w:i/>
        </w:rPr>
      </w:pPr>
      <w:r w:rsidRPr="00114480">
        <w:rPr>
          <w:rFonts w:eastAsia="Arial"/>
          <w:i/>
        </w:rPr>
        <w:t>Acland Street</w:t>
      </w:r>
    </w:p>
    <w:p w14:paraId="72A1CD7D" w14:textId="77777777" w:rsidR="005012E4" w:rsidRPr="00114480" w:rsidRDefault="005012E4" w:rsidP="005012E4">
      <w:pPr>
        <w:rPr>
          <w:rFonts w:eastAsia="Arial"/>
        </w:rPr>
      </w:pPr>
      <w:r w:rsidRPr="00114480">
        <w:rPr>
          <w:rFonts w:eastAsia="Arial"/>
        </w:rPr>
        <w:t>Characterised by its village atmosphere and pedestrianised streetscape, Acland Street has a predominantly low rise, fine grain built form of up to two storeys at the street edge with a mix of mainly 20</w:t>
      </w:r>
      <w:r w:rsidRPr="00114480">
        <w:rPr>
          <w:rFonts w:eastAsia="Arial"/>
          <w:vertAlign w:val="superscript"/>
        </w:rPr>
        <w:t>th</w:t>
      </w:r>
      <w:r w:rsidRPr="00114480">
        <w:rPr>
          <w:rFonts w:eastAsia="Arial"/>
        </w:rPr>
        <w:t xml:space="preserve"> century buildings and contemporary shopfronts with upper level residential commercial uses. </w:t>
      </w:r>
    </w:p>
    <w:p w14:paraId="469190FE" w14:textId="2463C59D" w:rsidR="004D221D" w:rsidRPr="00114480" w:rsidRDefault="005012E4" w:rsidP="005012E4">
      <w:pPr>
        <w:rPr>
          <w:rFonts w:eastAsia="Arial"/>
        </w:rPr>
      </w:pPr>
      <w:r w:rsidRPr="00114480">
        <w:rPr>
          <w:rFonts w:eastAsia="Arial"/>
        </w:rPr>
        <w:t>Key landmark</w:t>
      </w:r>
      <w:r w:rsidR="00FC21EF" w:rsidRPr="00114480">
        <w:rPr>
          <w:rFonts w:eastAsia="Arial"/>
        </w:rPr>
        <w:t>s</w:t>
      </w:r>
      <w:r w:rsidRPr="00114480">
        <w:rPr>
          <w:rFonts w:eastAsia="Arial"/>
        </w:rPr>
        <w:t xml:space="preserve"> within Acland Street include</w:t>
      </w:r>
      <w:r w:rsidR="00CA31F9" w:rsidRPr="00114480">
        <w:rPr>
          <w:rFonts w:eastAsia="Arial"/>
        </w:rPr>
        <w:t xml:space="preserve"> the</w:t>
      </w:r>
      <w:r w:rsidRPr="00114480">
        <w:rPr>
          <w:rFonts w:eastAsia="Arial"/>
        </w:rPr>
        <w:t xml:space="preserve"> St Kilda RSL</w:t>
      </w:r>
      <w:r w:rsidR="00FC21EF" w:rsidRPr="00114480">
        <w:rPr>
          <w:rFonts w:eastAsia="Arial"/>
        </w:rPr>
        <w:t xml:space="preserve"> and the O’Donnell Gardens with the historic Viney</w:t>
      </w:r>
      <w:r w:rsidR="00CD10E6" w:rsidRPr="00114480">
        <w:rPr>
          <w:rFonts w:eastAsia="Arial"/>
        </w:rPr>
        <w:t>ard Restaurant and mature palm trees</w:t>
      </w:r>
      <w:r w:rsidRPr="00114480">
        <w:rPr>
          <w:rFonts w:eastAsia="Arial"/>
        </w:rPr>
        <w:t xml:space="preserve">. Acland Street also has views to key buildings and locations </w:t>
      </w:r>
      <w:r w:rsidR="006B0712" w:rsidRPr="00114480">
        <w:rPr>
          <w:rFonts w:eastAsia="Arial"/>
        </w:rPr>
        <w:t xml:space="preserve">within the study area, </w:t>
      </w:r>
      <w:r w:rsidRPr="00114480">
        <w:rPr>
          <w:rFonts w:eastAsia="Arial"/>
        </w:rPr>
        <w:t xml:space="preserve">including the Palais Theatre, Luna Park, the foreshore and Upper Esplanade. </w:t>
      </w:r>
    </w:p>
    <w:p w14:paraId="43748F25" w14:textId="5779A6A1" w:rsidR="005012E4" w:rsidRPr="00114480" w:rsidRDefault="00015E38" w:rsidP="005012E4">
      <w:pPr>
        <w:rPr>
          <w:rFonts w:eastAsiaTheme="minorEastAsia"/>
        </w:rPr>
      </w:pPr>
      <w:r w:rsidRPr="00114480">
        <w:rPr>
          <w:rFonts w:eastAsia="Arial"/>
        </w:rPr>
        <w:lastRenderedPageBreak/>
        <w:t xml:space="preserve">DDO6 Schedule 8 applies to Acland Street and parts are also included within either </w:t>
      </w:r>
      <w:r w:rsidR="33673120" w:rsidRPr="00114480">
        <w:rPr>
          <w:rFonts w:eastAsia="Arial"/>
        </w:rPr>
        <w:t>HO5</w:t>
      </w:r>
      <w:r w:rsidR="70436AFA" w:rsidRPr="00114480">
        <w:rPr>
          <w:rFonts w:eastAsia="Arial"/>
        </w:rPr>
        <w:t xml:space="preserve"> (</w:t>
      </w:r>
      <w:r w:rsidR="70436AFA" w:rsidRPr="00114480">
        <w:rPr>
          <w:rFonts w:eastAsia="Arial"/>
          <w:i/>
          <w:iCs/>
        </w:rPr>
        <w:t>St Kilda Hill</w:t>
      </w:r>
      <w:r w:rsidR="70436AFA" w:rsidRPr="00114480">
        <w:rPr>
          <w:rFonts w:eastAsia="Arial"/>
        </w:rPr>
        <w:t>)</w:t>
      </w:r>
      <w:r w:rsidR="33673120" w:rsidRPr="00114480">
        <w:rPr>
          <w:rFonts w:eastAsia="Arial"/>
        </w:rPr>
        <w:t xml:space="preserve"> </w:t>
      </w:r>
      <w:r w:rsidR="001D3594" w:rsidRPr="00114480">
        <w:rPr>
          <w:rFonts w:eastAsia="Arial"/>
        </w:rPr>
        <w:t xml:space="preserve">or </w:t>
      </w:r>
      <w:r w:rsidR="33673120" w:rsidRPr="00114480">
        <w:rPr>
          <w:rFonts w:eastAsia="Arial"/>
        </w:rPr>
        <w:t>HO7</w:t>
      </w:r>
      <w:r w:rsidR="67A3A0BD" w:rsidRPr="00114480">
        <w:rPr>
          <w:rFonts w:eastAsia="Arial"/>
        </w:rPr>
        <w:t xml:space="preserve"> (</w:t>
      </w:r>
      <w:r w:rsidR="67A3A0BD" w:rsidRPr="00114480">
        <w:rPr>
          <w:rFonts w:eastAsia="Arial"/>
          <w:i/>
          <w:iCs/>
        </w:rPr>
        <w:t>St Kilda, Elwood, Balaclava, Ripponlea</w:t>
      </w:r>
      <w:r w:rsidR="67A3A0BD" w:rsidRPr="00114480">
        <w:rPr>
          <w:rFonts w:eastAsia="Arial"/>
        </w:rPr>
        <w:t>)</w:t>
      </w:r>
      <w:r w:rsidR="005012E4" w:rsidRPr="00114480">
        <w:rPr>
          <w:rFonts w:eastAsia="Arial"/>
        </w:rPr>
        <w:t xml:space="preserve">. Similar to Fitzroy Street, </w:t>
      </w:r>
      <w:r w:rsidR="001D3594" w:rsidRPr="00114480">
        <w:rPr>
          <w:rFonts w:eastAsia="Arial"/>
        </w:rPr>
        <w:t xml:space="preserve">these </w:t>
      </w:r>
      <w:r w:rsidR="00230C4A" w:rsidRPr="00114480">
        <w:rPr>
          <w:rFonts w:eastAsia="Arial"/>
        </w:rPr>
        <w:t xml:space="preserve">controls encourage the form, scale and siting of new built form to be </w:t>
      </w:r>
      <w:r w:rsidR="005012E4" w:rsidRPr="00114480">
        <w:rPr>
          <w:rFonts w:eastAsia="Arial"/>
        </w:rPr>
        <w:t xml:space="preserve">respectful of the </w:t>
      </w:r>
      <w:r w:rsidR="00230C4A" w:rsidRPr="00114480">
        <w:rPr>
          <w:rFonts w:eastAsia="Arial"/>
        </w:rPr>
        <w:t xml:space="preserve">valued heritage character. </w:t>
      </w:r>
    </w:p>
    <w:p w14:paraId="322BD04E" w14:textId="3E785DE7" w:rsidR="00C27082" w:rsidRPr="00114480" w:rsidRDefault="00330E74" w:rsidP="00906B86">
      <w:pPr>
        <w:rPr>
          <w:rFonts w:eastAsia="Arial"/>
        </w:rPr>
      </w:pPr>
      <w:r w:rsidRPr="00114480">
        <w:rPr>
          <w:noProof/>
        </w:rPr>
        <w:drawing>
          <wp:anchor distT="0" distB="0" distL="114300" distR="114300" simplePos="0" relativeHeight="251595776" behindDoc="0" locked="0" layoutInCell="1" allowOverlap="1" wp14:anchorId="41E268A6" wp14:editId="4D0CC6AD">
            <wp:simplePos x="0" y="0"/>
            <wp:positionH relativeFrom="margin">
              <wp:align>left</wp:align>
            </wp:positionH>
            <wp:positionV relativeFrom="paragraph">
              <wp:posOffset>1151255</wp:posOffset>
            </wp:positionV>
            <wp:extent cx="3954780" cy="3841750"/>
            <wp:effectExtent l="0" t="0" r="7620" b="6350"/>
            <wp:wrapTopAndBottom/>
            <wp:docPr id="8" name="Picture 8" descr="Map showing Design and Development Overlay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5827846"/>
                    <pic:cNvPicPr/>
                  </pic:nvPicPr>
                  <pic:blipFill rotWithShape="1">
                    <a:blip r:embed="rId18" cstate="screen">
                      <a:extLst>
                        <a:ext uri="{28A0092B-C50C-407E-A947-70E740481C1C}">
                          <a14:useLocalDpi xmlns:a14="http://schemas.microsoft.com/office/drawing/2010/main"/>
                        </a:ext>
                      </a:extLst>
                    </a:blip>
                    <a:srcRect/>
                    <a:stretch/>
                  </pic:blipFill>
                  <pic:spPr bwMode="auto">
                    <a:xfrm>
                      <a:off x="0" y="0"/>
                      <a:ext cx="3954780" cy="384175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5012E4" w:rsidRPr="00114480">
        <w:rPr>
          <w:rFonts w:eastAsia="Arial"/>
        </w:rPr>
        <w:t xml:space="preserve">Other built form typologies in the St Kilda </w:t>
      </w:r>
      <w:r w:rsidR="008A3CE6" w:rsidRPr="00114480">
        <w:rPr>
          <w:rFonts w:eastAsia="Arial"/>
        </w:rPr>
        <w:t>MAC sub-</w:t>
      </w:r>
      <w:r w:rsidR="005012E4" w:rsidRPr="00114480">
        <w:rPr>
          <w:rFonts w:eastAsia="Arial"/>
        </w:rPr>
        <w:t xml:space="preserve">precinct include residential areas that range from Victorian </w:t>
      </w:r>
      <w:r w:rsidR="004E6659" w:rsidRPr="00114480">
        <w:rPr>
          <w:rFonts w:eastAsia="Arial"/>
        </w:rPr>
        <w:t xml:space="preserve">era mansions and </w:t>
      </w:r>
      <w:r w:rsidR="005012E4" w:rsidRPr="00114480">
        <w:rPr>
          <w:rFonts w:eastAsia="Arial"/>
        </w:rPr>
        <w:t xml:space="preserve">terrace houses to Edwardian and interwar </w:t>
      </w:r>
      <w:r w:rsidR="004E6659" w:rsidRPr="00114480">
        <w:rPr>
          <w:rFonts w:eastAsia="Arial"/>
        </w:rPr>
        <w:t xml:space="preserve">detached houses </w:t>
      </w:r>
      <w:r w:rsidR="005012E4" w:rsidRPr="00114480">
        <w:rPr>
          <w:rFonts w:eastAsia="Arial"/>
        </w:rPr>
        <w:t xml:space="preserve">and apartments to post-war and modern infill development. Built form in the residential </w:t>
      </w:r>
      <w:r w:rsidR="00134BDE" w:rsidRPr="00114480">
        <w:rPr>
          <w:rFonts w:eastAsia="Arial"/>
        </w:rPr>
        <w:t xml:space="preserve">area </w:t>
      </w:r>
      <w:r w:rsidR="005012E4" w:rsidRPr="00114480">
        <w:rPr>
          <w:rFonts w:eastAsia="Arial"/>
        </w:rPr>
        <w:t>generally consists of one to two storey detached houses or townhouses, or low-rise apartment buildings.</w:t>
      </w:r>
      <w:r w:rsidR="00B5534B" w:rsidRPr="00114480">
        <w:rPr>
          <w:rFonts w:eastAsia="Arial"/>
        </w:rPr>
        <w:t xml:space="preserve"> The exception is The Esplanade, which includes several mid to high rise apartment buildings.</w:t>
      </w:r>
    </w:p>
    <w:p w14:paraId="40FBE703" w14:textId="2AB73EA9" w:rsidR="00C27082" w:rsidRPr="00114480" w:rsidRDefault="00BD4800" w:rsidP="00906B86">
      <w:pPr>
        <w:rPr>
          <w:rFonts w:eastAsia="Arial"/>
        </w:rPr>
      </w:pPr>
      <w:r w:rsidRPr="00114480">
        <w:rPr>
          <w:rFonts w:eastAsia="Arial"/>
          <w:noProof/>
        </w:rPr>
        <mc:AlternateContent>
          <mc:Choice Requires="wps">
            <w:drawing>
              <wp:anchor distT="45720" distB="45720" distL="114300" distR="114300" simplePos="0" relativeHeight="251600896" behindDoc="0" locked="0" layoutInCell="1" allowOverlap="1" wp14:anchorId="0D14FFAB" wp14:editId="79834DD4">
                <wp:simplePos x="0" y="0"/>
                <wp:positionH relativeFrom="margin">
                  <wp:align>left</wp:align>
                </wp:positionH>
                <wp:positionV relativeFrom="paragraph">
                  <wp:posOffset>3997102</wp:posOffset>
                </wp:positionV>
                <wp:extent cx="4037330" cy="403225"/>
                <wp:effectExtent l="0" t="0" r="0" b="0"/>
                <wp:wrapSquare wrapText="bothSides"/>
                <wp:docPr id="11" name="Text Box 2" descr="P628TB4bA#y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037330" cy="403761"/>
                        </a:xfrm>
                        <a:prstGeom prst="rect">
                          <a:avLst/>
                        </a:prstGeom>
                        <a:noFill/>
                        <a:ln w="9525" cap="flat" cmpd="sng" algn="ctr">
                          <a:solidFill>
                            <a:prstClr val="black">
                              <a:alpha val="0"/>
                            </a:prstClr>
                          </a:solidFill>
                          <a:prstDash val="solid"/>
                          <a:miter lim="800000"/>
                          <a:headEnd type="none" w="med" len="med"/>
                          <a:tailEnd type="none" w="med" len="med"/>
                        </a:ln>
                      </wps:spPr>
                      <wps:txbx>
                        <w:txbxContent>
                          <w:p w14:paraId="6D89B290" w14:textId="626721E9" w:rsidR="00106683" w:rsidRDefault="00106683" w:rsidP="0051158B">
                            <w:pPr>
                              <w:rPr>
                                <w:rFonts w:eastAsia="Arial"/>
                              </w:rPr>
                            </w:pPr>
                            <w:r w:rsidRPr="00114480">
                              <w:rPr>
                                <w:i/>
                                <w:iCs/>
                                <w:color w:val="44546A" w:themeColor="text2"/>
                                <w:sz w:val="18"/>
                                <w:szCs w:val="18"/>
                              </w:rPr>
                              <w:t>Figure 6 St Kilda MAC sub-precinct, Design and Development Overlay 6 (DDO6)</w:t>
                            </w:r>
                          </w:p>
                          <w:p w14:paraId="3B4B8578" w14:textId="1D11BA54" w:rsidR="00106683" w:rsidRDefault="00106683"/>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D14FFAB" id="_x0000_s1029" type="#_x0000_t202" alt="P628TB4bA#y1" style="position:absolute;margin-left:0;margin-top:314.75pt;width:317.9pt;height:31.75pt;z-index:251600896;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X+7obwIAAMoEAAAOAAAAZHJzL2Uyb0RvYy54bWysVNtu2zAMfR+wfxC059W59WbUKdJ0HQZ0&#10;W4F2H0BLcixUt0lq7PTrR0lpF3QvwzA/CJIoHh4ekr64HLUiW+GDtKah06MJJcIwy6XZNPTHw83H&#10;M0pCBMNBWSMauhOBXi7fv7sYXC1mtreKC08QxIR6cA3tY3R1VQXWCw3hyDph0NhZryHi0W8q7mFA&#10;dK2q2WRyUg3Wc+ctEyHg7XUx0mXG7zrB4veuCyIS1VDkFvPq89qmtVpeQL3x4HrJ9jTgH1hokAaD&#10;vkJdQwTy5OUfUFoyb4Pt4hGzurJdJ5nIOWA208mbbO57cCLnguIE9ypT+H+w7Nv2zhPJsXZTSgxo&#10;rNGDGCO5siOZUcJFYCjX3cns7OFq0a4+7KZJs8GFGl3vHTrHEd+if84/uFvLHgMxdt2D2YiV93bo&#10;BXDknD2rA9eCExJIO3y1HGPDU7QZaOy8ToKiRATRsXa713olfgwvF5P56XyOJoa2dDgpIaB+8XY+&#10;xM/CapI2DfXYDxkdtrchYh4V1C9PUjBjb6RSuSeUIUNDz49nxwgP2Jmdgohb7VCrYDaUgNpgy7Po&#10;S+JWSZ68E07CXCtPtoBt1ypgjyWqcj2Uy9x5++j4MjMJbyGuIfTleTaVZtUy4sQoqRt6NklfuU4a&#10;fzKcxJ1DGQ0OG00JaMEpUQKJpl3OLIJUf/MS2SmDxFLBUo1KteLYjrlf5i990Fq+wwp6W4YLfwa4&#10;6a1/RgI4WKjWzyfwSEd9MdgF59PFIk1iPiyOT2d48IeW9tAChiFUQ1H6sl3HPL2lWivslk7mQiaW&#10;hcmeMg5MVnU/3GkiD8/51e9f0PIXAAAA//8DAFBLAwQUAAYACAAAACEADpktRtwAAAAIAQAADwAA&#10;AGRycy9kb3ducmV2LnhtbEyPTU/DMAyG70j8h8hI3FhKq1WsNJ0QEpyQYAPuaeN+bIlTNenW/XvM&#10;CW62Xuv185TbxVlxwikMnhTcrxIQSI03A3UKvj5f7h5AhKjJaOsJFVwwwLa6vip1YfyZdnjax05w&#10;CYVCK+hjHAspQ9Oj02HlRyTOWj85HXmdOmkmfeZyZ2WaJLl0eiD+0OsRn3tsjvvZKSB/Gers7fAx&#10;f+Pr+87WLaXYKnV7szw9goi4xL9j+MVndKiYqfYzmSCsAhaJCvJ0swbBcZ6t2aTmYZMlIKtS/heo&#10;fgAAAP//AwBQSwECLQAUAAYACAAAACEAtoM4kv4AAADhAQAAEwAAAAAAAAAAAAAAAAAAAAAAW0Nv&#10;bnRlbnRfVHlwZXNdLnhtbFBLAQItABQABgAIAAAAIQA4/SH/1gAAAJQBAAALAAAAAAAAAAAAAAAA&#10;AC8BAABfcmVscy8ucmVsc1BLAQItABQABgAIAAAAIQAFX+7obwIAAMoEAAAOAAAAAAAAAAAAAAAA&#10;AC4CAABkcnMvZTJvRG9jLnhtbFBLAQItABQABgAIAAAAIQAOmS1G3AAAAAgBAAAPAAAAAAAAAAAA&#10;AAAAAMkEAABkcnMvZG93bnJldi54bWxQSwUGAAAAAAQABADzAAAA0gUAAAAA&#10;" filled="f">
                <v:stroke opacity="0"/>
                <v:textbox>
                  <w:txbxContent>
                    <w:p w14:paraId="6D89B290" w14:textId="626721E9" w:rsidR="00106683" w:rsidRDefault="00106683" w:rsidP="0051158B">
                      <w:pPr>
                        <w:rPr>
                          <w:rFonts w:eastAsia="Arial"/>
                        </w:rPr>
                      </w:pPr>
                      <w:r w:rsidRPr="00114480">
                        <w:rPr>
                          <w:i/>
                          <w:iCs/>
                          <w:color w:val="44546A" w:themeColor="text2"/>
                          <w:sz w:val="18"/>
                          <w:szCs w:val="18"/>
                        </w:rPr>
                        <w:t>Figure 6 St Kilda MAC sub-precinct, Design and Development Overlay 6 (DDO6)</w:t>
                      </w:r>
                    </w:p>
                    <w:p w14:paraId="3B4B8578" w14:textId="1D11BA54" w:rsidR="00106683" w:rsidRDefault="00106683"/>
                  </w:txbxContent>
                </v:textbox>
                <w10:wrap type="square" anchorx="margin"/>
              </v:shape>
            </w:pict>
          </mc:Fallback>
        </mc:AlternateContent>
      </w:r>
    </w:p>
    <w:p w14:paraId="314F5931" w14:textId="77777777" w:rsidR="00BD4800" w:rsidRPr="00114480" w:rsidRDefault="00BD4800" w:rsidP="00BD4800">
      <w:pPr>
        <w:pStyle w:val="Heading4"/>
      </w:pPr>
    </w:p>
    <w:p w14:paraId="62EF5BE7" w14:textId="1819D00E" w:rsidR="005012E4" w:rsidRPr="00114480" w:rsidRDefault="005012E4" w:rsidP="00BD4800">
      <w:pPr>
        <w:pStyle w:val="Heading4"/>
      </w:pPr>
      <w:r w:rsidRPr="00114480">
        <w:t>Carlisle Street MAC</w:t>
      </w:r>
      <w:r w:rsidR="00426902" w:rsidRPr="00114480">
        <w:t xml:space="preserve"> sub-precinct </w:t>
      </w:r>
    </w:p>
    <w:p w14:paraId="466282A9" w14:textId="2C4F4CDC" w:rsidR="00397601" w:rsidRPr="00114480" w:rsidRDefault="00D9471D" w:rsidP="005012E4">
      <w:pPr>
        <w:rPr>
          <w:rFonts w:eastAsia="Arial"/>
        </w:rPr>
      </w:pPr>
      <w:r w:rsidRPr="00114480">
        <w:rPr>
          <w:rFonts w:eastAsia="Arial"/>
        </w:rPr>
        <w:t>This sub-precinct</w:t>
      </w:r>
      <w:r w:rsidR="005012E4" w:rsidRPr="00114480">
        <w:rPr>
          <w:rFonts w:eastAsia="Arial"/>
        </w:rPr>
        <w:t xml:space="preserve"> is characterised by its distinctive heritage and character</w:t>
      </w:r>
      <w:r w:rsidR="004D221D" w:rsidRPr="00114480">
        <w:rPr>
          <w:rFonts w:eastAsia="Arial"/>
        </w:rPr>
        <w:t xml:space="preserve">, </w:t>
      </w:r>
      <w:r w:rsidR="005012E4" w:rsidRPr="00114480">
        <w:rPr>
          <w:rFonts w:eastAsia="Arial"/>
        </w:rPr>
        <w:t xml:space="preserve">fine grain built form and </w:t>
      </w:r>
      <w:r w:rsidR="00E87D43" w:rsidRPr="00114480">
        <w:rPr>
          <w:rFonts w:eastAsia="Arial"/>
        </w:rPr>
        <w:t xml:space="preserve">commercial </w:t>
      </w:r>
      <w:r w:rsidR="00B5534B" w:rsidRPr="00114480">
        <w:rPr>
          <w:rFonts w:eastAsia="Arial"/>
        </w:rPr>
        <w:t xml:space="preserve">one to two </w:t>
      </w:r>
      <w:r w:rsidR="004D221D" w:rsidRPr="00114480">
        <w:rPr>
          <w:rFonts w:eastAsia="Arial"/>
        </w:rPr>
        <w:t xml:space="preserve">storey </w:t>
      </w:r>
      <w:r w:rsidR="00E87D43" w:rsidRPr="00114480">
        <w:rPr>
          <w:rFonts w:eastAsia="Arial"/>
        </w:rPr>
        <w:t>shop-front buildings</w:t>
      </w:r>
      <w:r w:rsidR="005012E4" w:rsidRPr="00114480">
        <w:rPr>
          <w:rFonts w:eastAsia="Arial"/>
        </w:rPr>
        <w:t xml:space="preserve"> with hard-edged alignment to the street. </w:t>
      </w:r>
    </w:p>
    <w:p w14:paraId="3AC21068" w14:textId="25E5BAD7" w:rsidR="00D80B18" w:rsidRPr="00114480" w:rsidRDefault="00B5534B" w:rsidP="005012E4">
      <w:pPr>
        <w:rPr>
          <w:rFonts w:eastAsia="Arial"/>
        </w:rPr>
      </w:pPr>
      <w:r w:rsidRPr="00114480">
        <w:rPr>
          <w:rFonts w:eastAsia="Arial"/>
        </w:rPr>
        <w:t>New development</w:t>
      </w:r>
      <w:r w:rsidR="005012E4" w:rsidRPr="00114480">
        <w:rPr>
          <w:rFonts w:eastAsia="Arial"/>
        </w:rPr>
        <w:t xml:space="preserve"> in this area are guided by </w:t>
      </w:r>
      <w:r w:rsidR="7B996AD4" w:rsidRPr="00114480">
        <w:rPr>
          <w:rFonts w:eastAsia="Arial"/>
        </w:rPr>
        <w:t>Design and Development Overlay – Schedule 21</w:t>
      </w:r>
      <w:r w:rsidR="33673120" w:rsidRPr="00114480">
        <w:rPr>
          <w:rFonts w:eastAsia="Arial"/>
        </w:rPr>
        <w:t xml:space="preserve"> </w:t>
      </w:r>
      <w:r w:rsidR="07CE0B70" w:rsidRPr="00114480">
        <w:rPr>
          <w:rFonts w:eastAsia="Arial"/>
        </w:rPr>
        <w:t>(DDO21)</w:t>
      </w:r>
      <w:r w:rsidR="005012E4" w:rsidRPr="00114480">
        <w:rPr>
          <w:rFonts w:eastAsia="Arial"/>
        </w:rPr>
        <w:t xml:space="preserve"> </w:t>
      </w:r>
      <w:r w:rsidR="006E3F07" w:rsidRPr="00114480">
        <w:rPr>
          <w:rFonts w:eastAsia="Arial"/>
        </w:rPr>
        <w:t xml:space="preserve">(see </w:t>
      </w:r>
      <w:r w:rsidRPr="00114480">
        <w:rPr>
          <w:rFonts w:eastAsia="Arial"/>
        </w:rPr>
        <w:t>F</w:t>
      </w:r>
      <w:r w:rsidR="006E3F07" w:rsidRPr="00114480">
        <w:rPr>
          <w:rFonts w:eastAsia="Arial"/>
        </w:rPr>
        <w:t xml:space="preserve">igure </w:t>
      </w:r>
      <w:r w:rsidR="005F2B85" w:rsidRPr="00114480">
        <w:rPr>
          <w:rFonts w:eastAsia="Arial"/>
        </w:rPr>
        <w:t>7</w:t>
      </w:r>
      <w:r w:rsidR="006E3F07" w:rsidRPr="00114480">
        <w:rPr>
          <w:rFonts w:eastAsia="Arial"/>
        </w:rPr>
        <w:t xml:space="preserve">) </w:t>
      </w:r>
      <w:r w:rsidR="005012E4" w:rsidRPr="00114480">
        <w:rPr>
          <w:rFonts w:eastAsia="Arial"/>
        </w:rPr>
        <w:t xml:space="preserve">which sets </w:t>
      </w:r>
      <w:r w:rsidR="004D221D" w:rsidRPr="00114480">
        <w:rPr>
          <w:rFonts w:eastAsia="Arial"/>
        </w:rPr>
        <w:t xml:space="preserve">a mix of mandatory and discretionary height and setback </w:t>
      </w:r>
      <w:r w:rsidR="00FE7023" w:rsidRPr="00114480">
        <w:rPr>
          <w:rFonts w:eastAsia="Arial"/>
        </w:rPr>
        <w:t>controls</w:t>
      </w:r>
      <w:r w:rsidR="004D221D" w:rsidRPr="00114480">
        <w:rPr>
          <w:rFonts w:eastAsia="Arial"/>
        </w:rPr>
        <w:t xml:space="preserve">. </w:t>
      </w:r>
      <w:r w:rsidR="00D80B18" w:rsidRPr="00114480">
        <w:rPr>
          <w:rFonts w:eastAsia="Arial"/>
        </w:rPr>
        <w:t xml:space="preserve">DDO21 includes additional sub-precinct areas that specify the preferred character and design objectives for each area. </w:t>
      </w:r>
    </w:p>
    <w:p w14:paraId="13A58B2E" w14:textId="793D8DB0" w:rsidR="005012E4" w:rsidRPr="00114480" w:rsidRDefault="005012E4" w:rsidP="005012E4">
      <w:pPr>
        <w:rPr>
          <w:rFonts w:eastAsia="Arial"/>
        </w:rPr>
      </w:pPr>
      <w:r w:rsidRPr="00114480">
        <w:rPr>
          <w:rFonts w:eastAsia="Arial"/>
        </w:rPr>
        <w:lastRenderedPageBreak/>
        <w:t xml:space="preserve">The </w:t>
      </w:r>
      <w:r w:rsidR="00FE7023" w:rsidRPr="00114480">
        <w:rPr>
          <w:rFonts w:eastAsia="Arial"/>
        </w:rPr>
        <w:t xml:space="preserve">sub-precinct </w:t>
      </w:r>
      <w:r w:rsidRPr="00114480">
        <w:rPr>
          <w:rFonts w:eastAsia="Arial"/>
        </w:rPr>
        <w:t>has some larger scale building footprints</w:t>
      </w:r>
      <w:r w:rsidR="004D221D" w:rsidRPr="00114480">
        <w:rPr>
          <w:rFonts w:eastAsia="Arial"/>
        </w:rPr>
        <w:t>.</w:t>
      </w:r>
      <w:r w:rsidRPr="00114480">
        <w:rPr>
          <w:rFonts w:eastAsia="Arial"/>
        </w:rPr>
        <w:t xml:space="preserve"> </w:t>
      </w:r>
    </w:p>
    <w:p w14:paraId="13936648" w14:textId="497192FF" w:rsidR="004D221D" w:rsidRPr="00114480" w:rsidRDefault="004D221D" w:rsidP="005012E4">
      <w:pPr>
        <w:rPr>
          <w:rFonts w:eastAsia="Arial"/>
        </w:rPr>
      </w:pPr>
      <w:r w:rsidRPr="00114480">
        <w:rPr>
          <w:rFonts w:eastAsia="Arial"/>
        </w:rPr>
        <w:t>S</w:t>
      </w:r>
      <w:r w:rsidR="005012E4" w:rsidRPr="00114480">
        <w:rPr>
          <w:rFonts w:eastAsia="Arial"/>
        </w:rPr>
        <w:t xml:space="preserve">urrounding </w:t>
      </w:r>
      <w:r w:rsidRPr="00114480">
        <w:rPr>
          <w:rFonts w:eastAsia="Arial"/>
        </w:rPr>
        <w:t>are</w:t>
      </w:r>
      <w:r w:rsidR="005012E4" w:rsidRPr="00114480">
        <w:rPr>
          <w:rFonts w:eastAsia="Arial"/>
        </w:rPr>
        <w:t xml:space="preserve"> well-established residential areas which reflect different waves of development including </w:t>
      </w:r>
      <w:r w:rsidR="00361089" w:rsidRPr="00114480">
        <w:rPr>
          <w:rFonts w:eastAsia="Arial"/>
        </w:rPr>
        <w:t xml:space="preserve">Victorian and Edwardian </w:t>
      </w:r>
      <w:r w:rsidR="005012E4" w:rsidRPr="00114480">
        <w:rPr>
          <w:rFonts w:eastAsia="Arial"/>
        </w:rPr>
        <w:t xml:space="preserve">cottages, </w:t>
      </w:r>
      <w:r w:rsidR="00361089" w:rsidRPr="00114480">
        <w:rPr>
          <w:rFonts w:eastAsia="Arial"/>
        </w:rPr>
        <w:t xml:space="preserve">interwar and post-war </w:t>
      </w:r>
      <w:r w:rsidR="005012E4" w:rsidRPr="00114480">
        <w:rPr>
          <w:rFonts w:eastAsia="Arial"/>
        </w:rPr>
        <w:t xml:space="preserve">walk-up flats and recent contemporary buildings. </w:t>
      </w:r>
    </w:p>
    <w:p w14:paraId="50D92A84" w14:textId="4D8A1291" w:rsidR="005012E4" w:rsidRPr="00114480" w:rsidRDefault="005012E4" w:rsidP="005012E4">
      <w:pPr>
        <w:rPr>
          <w:rFonts w:eastAsia="Arial"/>
        </w:rPr>
      </w:pPr>
      <w:r w:rsidRPr="00114480">
        <w:rPr>
          <w:rFonts w:eastAsia="Arial"/>
        </w:rPr>
        <w:t xml:space="preserve">St Kilda Town Hall at the corner of Brighton Road and Carlisle Street is a key landmark. New development </w:t>
      </w:r>
      <w:r w:rsidR="00DA304F" w:rsidRPr="00114480">
        <w:rPr>
          <w:rFonts w:eastAsia="Arial"/>
        </w:rPr>
        <w:t>close</w:t>
      </w:r>
      <w:r w:rsidRPr="00114480">
        <w:rPr>
          <w:rFonts w:eastAsia="Arial"/>
        </w:rPr>
        <w:t xml:space="preserve"> to the St Kilda Town</w:t>
      </w:r>
      <w:r w:rsidR="00DA304F" w:rsidRPr="00114480">
        <w:rPr>
          <w:rFonts w:eastAsia="Arial"/>
        </w:rPr>
        <w:t xml:space="preserve"> H</w:t>
      </w:r>
      <w:r w:rsidRPr="00114480">
        <w:rPr>
          <w:rFonts w:eastAsia="Arial"/>
        </w:rPr>
        <w:t xml:space="preserve">all (area between Brighton Road and Chapel Street) is guided by the DDO21 objective to ensure that the visual prominence of the key landmark is maintained. </w:t>
      </w:r>
    </w:p>
    <w:p w14:paraId="6BE70297" w14:textId="4184BF37" w:rsidR="00DD79DF" w:rsidRPr="00114480" w:rsidRDefault="00DD0369" w:rsidP="005012E4">
      <w:pPr>
        <w:rPr>
          <w:rFonts w:eastAsia="Arial"/>
        </w:rPr>
      </w:pPr>
      <w:r w:rsidRPr="00114480">
        <w:rPr>
          <w:rFonts w:eastAsia="Arial"/>
        </w:rPr>
        <w:t>This</w:t>
      </w:r>
      <w:r w:rsidR="00C124D8" w:rsidRPr="00114480">
        <w:rPr>
          <w:rFonts w:eastAsia="Arial"/>
        </w:rPr>
        <w:t xml:space="preserve"> sub-</w:t>
      </w:r>
      <w:r w:rsidR="33673120" w:rsidRPr="00114480">
        <w:rPr>
          <w:rFonts w:eastAsia="Arial"/>
        </w:rPr>
        <w:t xml:space="preserve">precinct falls within </w:t>
      </w:r>
      <w:r w:rsidR="573B7CA6" w:rsidRPr="00114480">
        <w:rPr>
          <w:rFonts w:eastAsia="Arial"/>
        </w:rPr>
        <w:t>Heritage Overlay – Schedule 7 (H</w:t>
      </w:r>
      <w:r w:rsidR="33673120" w:rsidRPr="00114480">
        <w:rPr>
          <w:rFonts w:eastAsia="Arial"/>
        </w:rPr>
        <w:t>O7</w:t>
      </w:r>
      <w:r w:rsidR="654EE27B" w:rsidRPr="00114480">
        <w:rPr>
          <w:rFonts w:eastAsia="Arial"/>
        </w:rPr>
        <w:t xml:space="preserve"> St </w:t>
      </w:r>
      <w:r w:rsidR="654EE27B" w:rsidRPr="00114480">
        <w:rPr>
          <w:rFonts w:eastAsia="Arial"/>
          <w:i/>
          <w:iCs/>
        </w:rPr>
        <w:t>Kilda, Elwood, Balaclava, Ripponlea)</w:t>
      </w:r>
      <w:r w:rsidR="00F02B47" w:rsidRPr="00114480">
        <w:rPr>
          <w:rFonts w:eastAsia="Arial"/>
        </w:rPr>
        <w:t xml:space="preserve"> (see </w:t>
      </w:r>
      <w:r w:rsidR="00DA304F" w:rsidRPr="00114480">
        <w:rPr>
          <w:rFonts w:eastAsia="Arial"/>
        </w:rPr>
        <w:t>F</w:t>
      </w:r>
      <w:r w:rsidR="00F02B47" w:rsidRPr="00114480">
        <w:rPr>
          <w:rFonts w:eastAsia="Arial"/>
        </w:rPr>
        <w:t xml:space="preserve">igure </w:t>
      </w:r>
      <w:r w:rsidR="005F2B85" w:rsidRPr="00114480">
        <w:rPr>
          <w:rFonts w:eastAsia="Arial"/>
        </w:rPr>
        <w:t>8</w:t>
      </w:r>
      <w:r w:rsidR="00F02B47" w:rsidRPr="00114480">
        <w:rPr>
          <w:rFonts w:eastAsia="Arial"/>
        </w:rPr>
        <w:t>)</w:t>
      </w:r>
      <w:r w:rsidR="33673120" w:rsidRPr="00114480">
        <w:rPr>
          <w:rFonts w:eastAsia="Arial"/>
        </w:rPr>
        <w:t>.</w:t>
      </w:r>
      <w:r w:rsidR="005012E4" w:rsidRPr="00114480">
        <w:rPr>
          <w:rFonts w:eastAsia="Arial"/>
        </w:rPr>
        <w:t xml:space="preserve"> As such, there is a significant emphasis on built form outcomes retaining and responding the existing heritage. Additionally, a key objective of DDO21 is to ensure that new development is of a scale and form which respects any adjoining or nearby heritage place. It also encourages the adaptive reuse of buildings which contribute to the heritage or built form character of a precinct.</w:t>
      </w:r>
      <w:r w:rsidR="5D5EACF9" w:rsidRPr="00114480">
        <w:rPr>
          <w:rFonts w:eastAsia="Arial"/>
        </w:rPr>
        <w:t xml:space="preserve"> </w:t>
      </w:r>
    </w:p>
    <w:p w14:paraId="18647115" w14:textId="07207498" w:rsidR="00DD79DF" w:rsidRPr="00114480" w:rsidRDefault="007A33DD" w:rsidP="005012E4">
      <w:pPr>
        <w:rPr>
          <w:rFonts w:eastAsia="Arial"/>
        </w:rPr>
      </w:pPr>
      <w:r w:rsidRPr="00114480">
        <w:rPr>
          <w:rFonts w:eastAsia="Arial"/>
        </w:rPr>
        <w:t>Similarly</w:t>
      </w:r>
      <w:r w:rsidR="00DA304F" w:rsidRPr="00114480">
        <w:rPr>
          <w:rFonts w:eastAsia="Arial"/>
        </w:rPr>
        <w:t>,</w:t>
      </w:r>
      <w:r w:rsidR="00AC0782" w:rsidRPr="00114480">
        <w:rPr>
          <w:rFonts w:eastAsia="Arial"/>
        </w:rPr>
        <w:t xml:space="preserve"> to Fitzroy Street, </w:t>
      </w:r>
      <w:r w:rsidR="00D7240B" w:rsidRPr="00114480">
        <w:rPr>
          <w:rFonts w:eastAsia="Arial"/>
        </w:rPr>
        <w:t>majority o</w:t>
      </w:r>
      <w:r w:rsidR="00AC0782" w:rsidRPr="00114480">
        <w:rPr>
          <w:rFonts w:eastAsia="Arial"/>
        </w:rPr>
        <w:t xml:space="preserve">f </w:t>
      </w:r>
      <w:r w:rsidRPr="00114480">
        <w:rPr>
          <w:rFonts w:eastAsia="Arial"/>
        </w:rPr>
        <w:t>respondents</w:t>
      </w:r>
      <w:r w:rsidR="00AC0782" w:rsidRPr="00114480">
        <w:rPr>
          <w:rFonts w:eastAsia="Arial"/>
        </w:rPr>
        <w:t xml:space="preserve"> to the engagement </w:t>
      </w:r>
      <w:r w:rsidRPr="00114480">
        <w:rPr>
          <w:rFonts w:eastAsia="Arial"/>
        </w:rPr>
        <w:t>survey</w:t>
      </w:r>
      <w:r w:rsidR="00AC0782" w:rsidRPr="00114480">
        <w:rPr>
          <w:rFonts w:eastAsia="Arial"/>
        </w:rPr>
        <w:t xml:space="preserve"> stated </w:t>
      </w:r>
      <w:r w:rsidR="00F26A52" w:rsidRPr="00114480">
        <w:rPr>
          <w:rFonts w:eastAsia="Arial"/>
        </w:rPr>
        <w:t xml:space="preserve">that </w:t>
      </w:r>
      <w:r w:rsidR="00AC0782" w:rsidRPr="00114480">
        <w:rPr>
          <w:rFonts w:eastAsia="Arial"/>
        </w:rPr>
        <w:t>they liked the old shops</w:t>
      </w:r>
      <w:r w:rsidRPr="00114480">
        <w:rPr>
          <w:rFonts w:eastAsia="Arial"/>
        </w:rPr>
        <w:t xml:space="preserve"> as they are indicative of the prosperity and diversity of St Kilda’s past. </w:t>
      </w:r>
    </w:p>
    <w:p w14:paraId="478144FE" w14:textId="4396F614" w:rsidR="00DD79DF" w:rsidRPr="00114480" w:rsidRDefault="35BE232E" w:rsidP="00DC02F0">
      <w:pPr>
        <w:rPr>
          <w:rFonts w:eastAsia="Arial"/>
        </w:rPr>
      </w:pPr>
      <w:r w:rsidRPr="00114480">
        <w:rPr>
          <w:rFonts w:eastAsia="Arial"/>
        </w:rPr>
        <w:t xml:space="preserve"> </w:t>
      </w:r>
      <w:bookmarkStart w:id="64" w:name="_Toc68847187"/>
    </w:p>
    <w:p w14:paraId="65855A63" w14:textId="1FF7E421" w:rsidR="00330E74" w:rsidRPr="00114480" w:rsidRDefault="002D4397">
      <w:pPr>
        <w:tabs>
          <w:tab w:val="clear" w:pos="-3060"/>
          <w:tab w:val="clear" w:pos="-2340"/>
          <w:tab w:val="clear" w:pos="6300"/>
        </w:tabs>
        <w:suppressAutoHyphens w:val="0"/>
        <w:spacing w:after="160" w:line="259" w:lineRule="auto"/>
        <w:rPr>
          <w:rFonts w:eastAsiaTheme="majorEastAsia"/>
          <w:color w:val="2F5496" w:themeColor="accent5" w:themeShade="BF"/>
          <w:sz w:val="24"/>
          <w:szCs w:val="24"/>
        </w:rPr>
      </w:pPr>
      <w:r w:rsidRPr="00114480">
        <w:rPr>
          <w:rFonts w:eastAsia="Arial"/>
          <w:noProof/>
        </w:rPr>
        <mc:AlternateContent>
          <mc:Choice Requires="wps">
            <w:drawing>
              <wp:anchor distT="45720" distB="45720" distL="114300" distR="114300" simplePos="0" relativeHeight="251604992" behindDoc="0" locked="0" layoutInCell="1" allowOverlap="1" wp14:anchorId="17225B4B" wp14:editId="5D0ED822">
                <wp:simplePos x="0" y="0"/>
                <wp:positionH relativeFrom="margin">
                  <wp:align>left</wp:align>
                </wp:positionH>
                <wp:positionV relativeFrom="paragraph">
                  <wp:posOffset>3493366</wp:posOffset>
                </wp:positionV>
                <wp:extent cx="3383915" cy="438785"/>
                <wp:effectExtent l="0" t="0" r="0" b="0"/>
                <wp:wrapSquare wrapText="bothSides"/>
                <wp:docPr id="14" name="Text Box 2" descr="P639TB5bA#y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384467" cy="439387"/>
                        </a:xfrm>
                        <a:prstGeom prst="rect">
                          <a:avLst/>
                        </a:prstGeom>
                        <a:noFill/>
                        <a:ln w="9525" cap="flat" cmpd="sng" algn="ctr">
                          <a:solidFill>
                            <a:prstClr val="black">
                              <a:alpha val="0"/>
                            </a:prstClr>
                          </a:solidFill>
                          <a:prstDash val="solid"/>
                          <a:miter lim="800000"/>
                          <a:headEnd type="none" w="med" len="med"/>
                          <a:tailEnd type="none" w="med" len="med"/>
                        </a:ln>
                      </wps:spPr>
                      <wps:txbx>
                        <w:txbxContent>
                          <w:p w14:paraId="52FCA707" w14:textId="3222FE6B" w:rsidR="00106683" w:rsidRDefault="00106683" w:rsidP="006E3F07">
                            <w:pPr>
                              <w:rPr>
                                <w:rFonts w:eastAsia="Arial"/>
                              </w:rPr>
                            </w:pPr>
                            <w:r w:rsidRPr="00114480">
                              <w:rPr>
                                <w:i/>
                                <w:iCs/>
                                <w:color w:val="44546A" w:themeColor="text2"/>
                                <w:sz w:val="18"/>
                                <w:szCs w:val="18"/>
                              </w:rPr>
                              <w:t xml:space="preserve">Figure </w:t>
                            </w:r>
                            <w:r w:rsidR="005F2B85" w:rsidRPr="00114480">
                              <w:rPr>
                                <w:i/>
                                <w:iCs/>
                                <w:color w:val="44546A" w:themeColor="text2"/>
                                <w:sz w:val="18"/>
                                <w:szCs w:val="18"/>
                              </w:rPr>
                              <w:t xml:space="preserve">7 </w:t>
                            </w:r>
                            <w:r w:rsidRPr="00114480">
                              <w:rPr>
                                <w:i/>
                                <w:iCs/>
                                <w:color w:val="44546A" w:themeColor="text2"/>
                                <w:sz w:val="18"/>
                                <w:szCs w:val="18"/>
                              </w:rPr>
                              <w:t>Carlisle Street MAC sub-precinct, Design and Development Overlay 21 (DDO21)</w:t>
                            </w:r>
                          </w:p>
                          <w:p w14:paraId="41A0A65D" w14:textId="77777777" w:rsidR="00106683" w:rsidRDefault="00106683" w:rsidP="006E3F07"/>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7225B4B" id="_x0000_s1030" type="#_x0000_t202" alt="P639TB5bA#y1" style="position:absolute;margin-left:0;margin-top:275.05pt;width:266.45pt;height:34.55pt;z-index:251604992;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evL2cQIAAMoEAAAOAAAAZHJzL2Uyb0RvYy54bWysVNtu2zAMfR+wfxC059W5OM0FdYo0XYcB&#10;3Vag3QfQkhwL1W2SGjv7+lFy2gbdyzDMD4IkkkeHh6QvLnutyF74IK2p6PhsRIkwzHJpdhX98XDz&#10;cUFJiGA4KGtERQ8i0Mv1+3cXnVuJiW2t4sITBDFh1bmKtjG6VVEE1goN4cw6YdDYWK8h4tHvCu6h&#10;Q3StislodF501nPnLRMh4O31YKTrjN80gsXvTRNEJKqiyC3m1ee1TmuxvoDVzoNrJTvSgH9goUEa&#10;fPQF6hoikCcv/4DSknkbbBPPmNWFbRrJRM4BsxmP3mRz34ITORcUJ7gXmcL/g2Xf9neeSI61Kykx&#10;oLFGD6KP5Mr2ZEIJF4GhXHfn0+XD1azefDiMk2adCysMvXcYHHv0xficf3C3lj0GYuy2BbMTG+9t&#10;1wrgyDlHFiehA05IIHX31XJ8G56izUB943USFCUiiI61O7zUK/FjeDmdLsryfE4JQ1s5XU4X80Su&#10;gNVztPMhfhZWk7SpqMd+yOiwvw1xcH12SY8ZeyOVyj2hDOkqupxNZggP2JmNgohb7VCrYHaUgNph&#10;y7Poh8StkjxFJ5yEuVWe7AHbrlbAHodXlWthuMydh0SPnpl0eAtxDaEd3LNpaFYtI06Mkrqii1H6&#10;huuk8SfDSTw4lNHgsNGUgBacEiWQaNrlzCJI9TeeyE4ZJJYKlmo0VCv2dZ/7pUxoyVZbfsAKejsM&#10;F/4McNNa/wsJ4GChWj+fwCMd9cVgFyzHZZkmMR/K2XyCB39qqU8tYBhCVRSlH7bbmKd3qNYGu6WR&#10;uZCvTI6UcWCyqsfhThN5es5er7+g9W8AAAD//wMAUEsDBBQABgAIAAAAIQA5Lk3s3AAAAAgBAAAP&#10;AAAAZHJzL2Rvd25yZXYueG1sTI/NTsMwEITvSLyDtUjcqJNUqWjIpkJIcEKCFrg78eYH7HUUO236&#10;9pgTPY5mNPNNuVusEUea/OAYIV0lIIgbpwfuED4/nu/uQfigWCvjmBDO5GFXXV+VqtDuxHs6HkIn&#10;Ygn7QiH0IYyFlL7pySq/ciNx9Fo3WRWinDqpJ3WK5dbILEk20qqB40KvRnrqqfk5zBaB3Xmo16/f&#10;7/MXvbztTd1yRi3i7c3y+AAi0BL+w/CHH9Ghiky1m1l7YRDikYCQ50kKItr5OtuCqBE26TYDWZXy&#10;8kD1CwAA//8DAFBLAQItABQABgAIAAAAIQC2gziS/gAAAOEBAAATAAAAAAAAAAAAAAAAAAAAAABb&#10;Q29udGVudF9UeXBlc10ueG1sUEsBAi0AFAAGAAgAAAAhADj9If/WAAAAlAEAAAsAAAAAAAAAAAAA&#10;AAAALwEAAF9yZWxzLy5yZWxzUEsBAi0AFAAGAAgAAAAhALJ68vZxAgAAygQAAA4AAAAAAAAAAAAA&#10;AAAALgIAAGRycy9lMm9Eb2MueG1sUEsBAi0AFAAGAAgAAAAhADkuTezcAAAACAEAAA8AAAAAAAAA&#10;AAAAAAAAywQAAGRycy9kb3ducmV2LnhtbFBLBQYAAAAABAAEAPMAAADUBQAAAAA=&#10;" filled="f">
                <v:stroke opacity="0"/>
                <v:textbox>
                  <w:txbxContent>
                    <w:p w14:paraId="52FCA707" w14:textId="3222FE6B" w:rsidR="00106683" w:rsidRDefault="00106683" w:rsidP="006E3F07">
                      <w:pPr>
                        <w:rPr>
                          <w:rFonts w:eastAsia="Arial"/>
                        </w:rPr>
                      </w:pPr>
                      <w:r w:rsidRPr="00114480">
                        <w:rPr>
                          <w:i/>
                          <w:iCs/>
                          <w:color w:val="44546A" w:themeColor="text2"/>
                          <w:sz w:val="18"/>
                          <w:szCs w:val="18"/>
                        </w:rPr>
                        <w:t xml:space="preserve">Figure </w:t>
                      </w:r>
                      <w:r w:rsidR="005F2B85" w:rsidRPr="00114480">
                        <w:rPr>
                          <w:i/>
                          <w:iCs/>
                          <w:color w:val="44546A" w:themeColor="text2"/>
                          <w:sz w:val="18"/>
                          <w:szCs w:val="18"/>
                        </w:rPr>
                        <w:t xml:space="preserve">7 </w:t>
                      </w:r>
                      <w:r w:rsidRPr="00114480">
                        <w:rPr>
                          <w:i/>
                          <w:iCs/>
                          <w:color w:val="44546A" w:themeColor="text2"/>
                          <w:sz w:val="18"/>
                          <w:szCs w:val="18"/>
                        </w:rPr>
                        <w:t>Carlisle Street MAC sub-precinct, Design and Development Overlay 21 (DDO21)</w:t>
                      </w:r>
                    </w:p>
                    <w:p w14:paraId="41A0A65D" w14:textId="77777777" w:rsidR="00106683" w:rsidRDefault="00106683" w:rsidP="006E3F07"/>
                  </w:txbxContent>
                </v:textbox>
                <w10:wrap type="square" anchorx="margin"/>
              </v:shape>
            </w:pict>
          </mc:Fallback>
        </mc:AlternateContent>
      </w:r>
      <w:r w:rsidRPr="00114480">
        <w:rPr>
          <w:noProof/>
        </w:rPr>
        <w:drawing>
          <wp:anchor distT="0" distB="0" distL="114300" distR="114300" simplePos="0" relativeHeight="251619328" behindDoc="0" locked="0" layoutInCell="1" allowOverlap="1" wp14:anchorId="5B07C8B3" wp14:editId="0F7A6D3E">
            <wp:simplePos x="0" y="0"/>
            <wp:positionH relativeFrom="margin">
              <wp:align>left</wp:align>
            </wp:positionH>
            <wp:positionV relativeFrom="paragraph">
              <wp:posOffset>8890</wp:posOffset>
            </wp:positionV>
            <wp:extent cx="4018915" cy="3399155"/>
            <wp:effectExtent l="0" t="0" r="635" b="0"/>
            <wp:wrapSquare wrapText="bothSides"/>
            <wp:docPr id="10" name="Picture 10" descr="Map showing Design and Development Overlay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50876892"/>
                    <pic:cNvPicPr/>
                  </pic:nvPicPr>
                  <pic:blipFill>
                    <a:blip r:embed="rId19" cstate="screen">
                      <a:extLst>
                        <a:ext uri="{28A0092B-C50C-407E-A947-70E740481C1C}">
                          <a14:useLocalDpi xmlns:a14="http://schemas.microsoft.com/office/drawing/2010/main"/>
                        </a:ext>
                      </a:extLst>
                    </a:blip>
                    <a:stretch>
                      <a:fillRect/>
                    </a:stretch>
                  </pic:blipFill>
                  <pic:spPr>
                    <a:xfrm>
                      <a:off x="0" y="0"/>
                      <a:ext cx="4018915" cy="3399155"/>
                    </a:xfrm>
                    <a:prstGeom prst="rect">
                      <a:avLst/>
                    </a:prstGeom>
                  </pic:spPr>
                </pic:pic>
              </a:graphicData>
            </a:graphic>
            <wp14:sizeRelH relativeFrom="page">
              <wp14:pctWidth>0</wp14:pctWidth>
            </wp14:sizeRelH>
            <wp14:sizeRelV relativeFrom="page">
              <wp14:pctHeight>0</wp14:pctHeight>
            </wp14:sizeRelV>
          </wp:anchor>
        </w:drawing>
      </w:r>
      <w:r w:rsidR="00330E74" w:rsidRPr="00114480">
        <w:br w:type="page"/>
      </w:r>
    </w:p>
    <w:p w14:paraId="6E4BCAE8" w14:textId="03259987" w:rsidR="005012E4" w:rsidRPr="00114480" w:rsidRDefault="001F5B2C">
      <w:pPr>
        <w:pStyle w:val="Heading3"/>
      </w:pPr>
      <w:bookmarkStart w:id="65" w:name="_Toc87946267"/>
      <w:bookmarkEnd w:id="64"/>
      <w:r w:rsidRPr="00114480">
        <w:lastRenderedPageBreak/>
        <w:t>Challenges</w:t>
      </w:r>
      <w:bookmarkEnd w:id="65"/>
    </w:p>
    <w:p w14:paraId="27EAB595" w14:textId="1E0DA9A3" w:rsidR="004D221D" w:rsidRPr="00114480" w:rsidRDefault="00577035" w:rsidP="007117CD">
      <w:r w:rsidRPr="00114480">
        <w:t xml:space="preserve">Lack of built form direction outside of the DDO </w:t>
      </w:r>
      <w:r w:rsidR="004D221D" w:rsidRPr="00114480">
        <w:t xml:space="preserve">and heritage </w:t>
      </w:r>
      <w:r w:rsidRPr="00114480">
        <w:t>areas</w:t>
      </w:r>
      <w:r w:rsidR="008C40AA" w:rsidRPr="00114480">
        <w:t xml:space="preserve">. </w:t>
      </w:r>
      <w:r w:rsidR="00834BA6" w:rsidRPr="00114480">
        <w:t>This includes areas experiencing development pressure including the William Street industrial precinct and Inkerman Street between Barkly Street/St Kilda Road and sections of Barkly Street north and south of Inkerman Street.</w:t>
      </w:r>
    </w:p>
    <w:p w14:paraId="5543BFA8" w14:textId="1171C031" w:rsidR="005012E4" w:rsidRPr="00114480" w:rsidRDefault="004D221D" w:rsidP="007117CD">
      <w:r w:rsidRPr="00114480">
        <w:t>Some existing b</w:t>
      </w:r>
      <w:r w:rsidR="008C40AA" w:rsidRPr="00114480">
        <w:t>uilt form controls</w:t>
      </w:r>
      <w:r w:rsidRPr="00114480">
        <w:t xml:space="preserve"> that contain mandatory requirements</w:t>
      </w:r>
      <w:r w:rsidR="008C40AA" w:rsidRPr="00114480">
        <w:t xml:space="preserve"> </w:t>
      </w:r>
      <w:r w:rsidRPr="00114480">
        <w:t xml:space="preserve">are </w:t>
      </w:r>
      <w:r w:rsidR="00A627DF" w:rsidRPr="00114480">
        <w:t xml:space="preserve">perceived as being prohibitive and restricting </w:t>
      </w:r>
      <w:r w:rsidR="0057326F" w:rsidRPr="00114480">
        <w:t>development and</w:t>
      </w:r>
      <w:r w:rsidR="0002264C" w:rsidRPr="00114480">
        <w:t xml:space="preserve"> have not been </w:t>
      </w:r>
      <w:r w:rsidR="006823FB" w:rsidRPr="00114480">
        <w:t>reviewed for a number of years</w:t>
      </w:r>
      <w:r w:rsidR="008C40AA" w:rsidRPr="00114480">
        <w:t xml:space="preserve">. The number of </w:t>
      </w:r>
      <w:r w:rsidRPr="00114480">
        <w:t xml:space="preserve">recent </w:t>
      </w:r>
      <w:r w:rsidR="008C40AA" w:rsidRPr="00114480">
        <w:t xml:space="preserve">site-specific amendments </w:t>
      </w:r>
      <w:r w:rsidRPr="00114480">
        <w:t xml:space="preserve">around the </w:t>
      </w:r>
      <w:r w:rsidR="00997355" w:rsidRPr="00114480">
        <w:t>St Kilda MAC</w:t>
      </w:r>
      <w:r w:rsidRPr="00114480">
        <w:t xml:space="preserve"> sub-precinct is </w:t>
      </w:r>
      <w:r w:rsidR="008C40AA" w:rsidRPr="00114480">
        <w:t>suggest</w:t>
      </w:r>
      <w:r w:rsidRPr="00114480">
        <w:t>ive of</w:t>
      </w:r>
      <w:r w:rsidR="008C40AA" w:rsidRPr="00114480">
        <w:t xml:space="preserve"> this</w:t>
      </w:r>
      <w:r w:rsidRPr="00114480">
        <w:t>.</w:t>
      </w:r>
      <w:r w:rsidR="00A94EFD" w:rsidRPr="00114480">
        <w:t xml:space="preserve"> </w:t>
      </w:r>
    </w:p>
    <w:p w14:paraId="1535D4C1" w14:textId="7B3F64D6" w:rsidR="005012E4" w:rsidRPr="00114480" w:rsidRDefault="4E6CCC58" w:rsidP="007117CD">
      <w:pPr>
        <w:rPr>
          <w:rFonts w:asciiTheme="minorHAnsi" w:eastAsiaTheme="minorEastAsia" w:hAnsiTheme="minorHAnsi" w:cstheme="minorBidi"/>
        </w:rPr>
      </w:pPr>
      <w:r w:rsidRPr="00114480">
        <w:rPr>
          <w:rFonts w:eastAsia="Arial"/>
        </w:rPr>
        <w:t>M</w:t>
      </w:r>
      <w:r w:rsidR="075C2410" w:rsidRPr="00114480">
        <w:rPr>
          <w:rFonts w:eastAsia="Arial"/>
        </w:rPr>
        <w:t>andatory</w:t>
      </w:r>
      <w:r w:rsidR="00620458" w:rsidRPr="00114480">
        <w:rPr>
          <w:rFonts w:eastAsia="Arial"/>
        </w:rPr>
        <w:t xml:space="preserve"> controls within the MACs require review and must be </w:t>
      </w:r>
      <w:r w:rsidR="00F97BE5" w:rsidRPr="00114480">
        <w:rPr>
          <w:rFonts w:eastAsia="Arial"/>
        </w:rPr>
        <w:t xml:space="preserve">strategically justified having regard to the </w:t>
      </w:r>
      <w:r w:rsidR="005012E4" w:rsidRPr="00114480">
        <w:rPr>
          <w:rFonts w:eastAsia="Arial"/>
        </w:rPr>
        <w:t>Activity Centre Pilot Program and Planning Practice Note</w:t>
      </w:r>
      <w:r w:rsidR="002850E2" w:rsidRPr="00114480">
        <w:rPr>
          <w:rFonts w:eastAsia="Arial"/>
        </w:rPr>
        <w:t>s</w:t>
      </w:r>
      <w:r w:rsidR="00FA6F46" w:rsidRPr="00114480">
        <w:rPr>
          <w:rFonts w:eastAsia="Arial"/>
        </w:rPr>
        <w:t xml:space="preserve"> 59 and</w:t>
      </w:r>
      <w:r w:rsidR="005012E4" w:rsidRPr="00114480">
        <w:rPr>
          <w:rFonts w:eastAsia="Arial"/>
        </w:rPr>
        <w:t xml:space="preserve"> 60</w:t>
      </w:r>
      <w:r w:rsidR="00542AB2">
        <w:rPr>
          <w:rFonts w:ascii="ZWAdobeF" w:eastAsia="Arial" w:hAnsi="ZWAdobeF" w:cs="ZWAdobeF"/>
          <w:color w:val="auto"/>
          <w:sz w:val="2"/>
          <w:szCs w:val="2"/>
        </w:rPr>
        <w:t>47F</w:t>
      </w:r>
      <w:r w:rsidR="00F14239" w:rsidRPr="00114480">
        <w:rPr>
          <w:rStyle w:val="FootnoteReference"/>
          <w:rFonts w:eastAsia="Arial"/>
        </w:rPr>
        <w:footnoteReference w:id="49"/>
      </w:r>
      <w:r w:rsidR="00A549E7" w:rsidRPr="00114480">
        <w:rPr>
          <w:rFonts w:eastAsia="Arial"/>
        </w:rPr>
        <w:t>.</w:t>
      </w:r>
      <w:r w:rsidR="00471E61" w:rsidRPr="00114480">
        <w:rPr>
          <w:rFonts w:eastAsia="Arial"/>
        </w:rPr>
        <w:t xml:space="preserve"> For example, </w:t>
      </w:r>
      <w:r w:rsidR="00471E61" w:rsidRPr="00114480">
        <w:t xml:space="preserve">internal review of the recent development proposals has found that the mandatory heritage sightline control on Carlisle Street under DDO21 </w:t>
      </w:r>
      <w:r w:rsidR="00471E61" w:rsidRPr="00114480">
        <w:rPr>
          <w:rFonts w:eastAsia="Arial"/>
        </w:rPr>
        <w:t>has limited development, compromising opportunities for high quality, sustainable outcomes.</w:t>
      </w:r>
      <w:r w:rsidR="002027CB" w:rsidRPr="00114480">
        <w:rPr>
          <w:rFonts w:eastAsia="Arial"/>
        </w:rPr>
        <w:t xml:space="preserve"> Furthermore, f</w:t>
      </w:r>
      <w:r w:rsidR="00471E61" w:rsidRPr="00114480">
        <w:rPr>
          <w:rFonts w:eastAsia="Arial"/>
        </w:rPr>
        <w:t>ull concealment of new development within MACs with heritage controls does not reflect current practice in activity centres.</w:t>
      </w:r>
      <w:r w:rsidR="00542AB2">
        <w:rPr>
          <w:rFonts w:ascii="ZWAdobeF" w:eastAsia="Arial" w:hAnsi="ZWAdobeF" w:cs="ZWAdobeF"/>
          <w:color w:val="auto"/>
          <w:sz w:val="2"/>
          <w:szCs w:val="2"/>
        </w:rPr>
        <w:t>48F</w:t>
      </w:r>
      <w:r w:rsidR="00471E61" w:rsidRPr="00114480">
        <w:rPr>
          <w:rStyle w:val="FootnoteReference"/>
          <w:rFonts w:eastAsia="Arial"/>
        </w:rPr>
        <w:footnoteReference w:id="50"/>
      </w:r>
    </w:p>
    <w:p w14:paraId="7C1CF2EF" w14:textId="7928DEC1" w:rsidR="00FEA5B1" w:rsidRPr="00114480" w:rsidRDefault="008059A1" w:rsidP="007117CD">
      <w:r w:rsidRPr="00114480">
        <w:t>Maintaining active frontages</w:t>
      </w:r>
      <w:r w:rsidRPr="00114480">
        <w:rPr>
          <w:rFonts w:eastAsia="Arial"/>
        </w:rPr>
        <w:t xml:space="preserve"> is </w:t>
      </w:r>
      <w:r w:rsidR="7E7A374F" w:rsidRPr="00114480">
        <w:t>becoming more difficult as retail vacancies continue to rise</w:t>
      </w:r>
      <w:r w:rsidR="3C41DD78" w:rsidRPr="00114480">
        <w:t xml:space="preserve">. </w:t>
      </w:r>
      <w:r w:rsidR="004D221D" w:rsidRPr="00114480">
        <w:t>This</w:t>
      </w:r>
      <w:r w:rsidR="3C41DD78" w:rsidRPr="00114480">
        <w:t xml:space="preserve"> impacts pedestrian amenity, safety and comfort along the key shopping strips. </w:t>
      </w:r>
    </w:p>
    <w:p w14:paraId="78E161CB" w14:textId="77777777" w:rsidR="001F44DF" w:rsidRPr="00114480" w:rsidRDefault="001F44DF" w:rsidP="00BD4800">
      <w:pPr>
        <w:pStyle w:val="Heading4"/>
      </w:pPr>
      <w:r w:rsidRPr="00114480">
        <w:t>St Kilda MAC sub-precinct</w:t>
      </w:r>
    </w:p>
    <w:p w14:paraId="04826785" w14:textId="4A0C61C0" w:rsidR="004D221D" w:rsidRPr="00114480" w:rsidRDefault="001F44DF" w:rsidP="00615CB0">
      <w:r w:rsidRPr="00114480">
        <w:t>DDO6 requires a review ‘to ensure the built form requirements are achieving intended outcomes’.</w:t>
      </w:r>
      <w:r w:rsidR="00542AB2">
        <w:rPr>
          <w:rFonts w:ascii="ZWAdobeF" w:hAnsi="ZWAdobeF" w:cs="ZWAdobeF"/>
          <w:color w:val="auto"/>
          <w:sz w:val="2"/>
          <w:szCs w:val="2"/>
        </w:rPr>
        <w:t>49F</w:t>
      </w:r>
      <w:r w:rsidRPr="00114480">
        <w:rPr>
          <w:rStyle w:val="FootnoteReference"/>
        </w:rPr>
        <w:footnoteReference w:id="51"/>
      </w:r>
    </w:p>
    <w:p w14:paraId="571A3B1C" w14:textId="77777777" w:rsidR="00B505F6" w:rsidRPr="00114480" w:rsidRDefault="00B505F6" w:rsidP="00B505F6">
      <w:r w:rsidRPr="00114480">
        <w:t xml:space="preserve">The documents that informed much of the review of DDO6, </w:t>
      </w:r>
      <w:r w:rsidRPr="00114480">
        <w:rPr>
          <w:i/>
          <w:iCs/>
        </w:rPr>
        <w:t>St Kilda Foreshore Urban Design Framework</w:t>
      </w:r>
      <w:r w:rsidRPr="00114480">
        <w:t xml:space="preserve"> (2002) and the </w:t>
      </w:r>
      <w:r w:rsidRPr="00114480">
        <w:rPr>
          <w:i/>
          <w:iCs/>
        </w:rPr>
        <w:t xml:space="preserve">Issues in the control of built form, Background paper to DDO6 Review </w:t>
      </w:r>
      <w:r w:rsidRPr="00114480">
        <w:t>(2004), are dated.</w:t>
      </w:r>
    </w:p>
    <w:p w14:paraId="17AB3C58" w14:textId="33E03B6F" w:rsidR="001A6CD6" w:rsidRPr="00114480" w:rsidRDefault="007009DE" w:rsidP="00906B86">
      <w:pPr>
        <w:pStyle w:val="Heading3"/>
      </w:pPr>
      <w:bookmarkStart w:id="66" w:name="_Toc87946268"/>
      <w:r w:rsidRPr="00114480">
        <w:t>Opportunities</w:t>
      </w:r>
      <w:bookmarkEnd w:id="66"/>
      <w:r w:rsidRPr="00114480">
        <w:t xml:space="preserve"> </w:t>
      </w:r>
    </w:p>
    <w:p w14:paraId="562A4CD2" w14:textId="69A98845" w:rsidR="006D4507" w:rsidRPr="00114480" w:rsidRDefault="006D4507" w:rsidP="006D4507">
      <w:pPr>
        <w:rPr>
          <w:rFonts w:asciiTheme="minorHAnsi" w:eastAsiaTheme="minorEastAsia" w:hAnsiTheme="minorHAnsi" w:cstheme="minorBidi"/>
        </w:rPr>
      </w:pPr>
      <w:r w:rsidRPr="00114480">
        <w:rPr>
          <w:rFonts w:eastAsia="Arial"/>
          <w:b/>
          <w:bCs/>
        </w:rPr>
        <w:t>Study area</w:t>
      </w:r>
    </w:p>
    <w:p w14:paraId="1EAFB7C9" w14:textId="531F4DFC" w:rsidR="006D4507" w:rsidRPr="00114480" w:rsidRDefault="006D4507" w:rsidP="006D4507">
      <w:pPr>
        <w:rPr>
          <w:rFonts w:eastAsia="Arial"/>
        </w:rPr>
      </w:pPr>
      <w:r w:rsidRPr="00114480">
        <w:rPr>
          <w:rFonts w:eastAsia="Arial"/>
        </w:rPr>
        <w:t xml:space="preserve">Undertake a built form review for Inkerman Street between Barkly Street and St Kilda Road, to inform planning controls, such as a DDO. </w:t>
      </w:r>
    </w:p>
    <w:p w14:paraId="66A838AC" w14:textId="04AA9200" w:rsidR="000870DB" w:rsidRPr="00114480" w:rsidRDefault="000870DB" w:rsidP="00BD4800">
      <w:pPr>
        <w:pStyle w:val="Heading4"/>
      </w:pPr>
      <w:r w:rsidRPr="00114480">
        <w:lastRenderedPageBreak/>
        <w:t>St Kilda MAC</w:t>
      </w:r>
      <w:r w:rsidR="0011141B" w:rsidRPr="00114480">
        <w:t xml:space="preserve"> sub-precinct</w:t>
      </w:r>
    </w:p>
    <w:p w14:paraId="30846469" w14:textId="68E9C9E0" w:rsidR="00F361F3" w:rsidRPr="00114480" w:rsidRDefault="00834BA6" w:rsidP="00F361F3">
      <w:r w:rsidRPr="00114480">
        <w:rPr>
          <w:rFonts w:eastAsia="Arial"/>
        </w:rPr>
        <w:t>P</w:t>
      </w:r>
      <w:r w:rsidR="00F81947" w:rsidRPr="00114480">
        <w:rPr>
          <w:rFonts w:eastAsia="Arial"/>
        </w:rPr>
        <w:t>repar</w:t>
      </w:r>
      <w:r w:rsidR="00921952" w:rsidRPr="00114480">
        <w:rPr>
          <w:rFonts w:eastAsia="Arial"/>
        </w:rPr>
        <w:t>e</w:t>
      </w:r>
      <w:r w:rsidRPr="00114480">
        <w:rPr>
          <w:rFonts w:eastAsia="Arial"/>
        </w:rPr>
        <w:t xml:space="preserve"> an</w:t>
      </w:r>
      <w:r w:rsidR="00F81947" w:rsidRPr="00114480">
        <w:rPr>
          <w:rFonts w:eastAsia="Arial"/>
        </w:rPr>
        <w:t xml:space="preserve"> Urban Design Framework (UDF) </w:t>
      </w:r>
      <w:r w:rsidRPr="00114480">
        <w:rPr>
          <w:rFonts w:eastAsia="Arial"/>
        </w:rPr>
        <w:t>as part of a Structure Plan to address the dual problems of both absence of built form direction and out-of-date built form controls, by</w:t>
      </w:r>
      <w:r w:rsidR="00F81947" w:rsidRPr="00114480">
        <w:t>:</w:t>
      </w:r>
    </w:p>
    <w:p w14:paraId="243D3C74" w14:textId="55E212A6" w:rsidR="00F81947" w:rsidRPr="00114480" w:rsidRDefault="00F81947" w:rsidP="00542AB2">
      <w:pPr>
        <w:pStyle w:val="ListParagraph"/>
        <w:numPr>
          <w:ilvl w:val="0"/>
          <w:numId w:val="19"/>
        </w:numPr>
        <w:rPr>
          <w:rFonts w:asciiTheme="minorHAnsi" w:eastAsiaTheme="minorEastAsia" w:hAnsiTheme="minorHAnsi" w:cstheme="minorBidi"/>
        </w:rPr>
      </w:pPr>
      <w:r w:rsidRPr="00114480">
        <w:rPr>
          <w:rFonts w:eastAsia="Arial"/>
        </w:rPr>
        <w:t>Establish</w:t>
      </w:r>
      <w:r w:rsidR="00834BA6" w:rsidRPr="00114480">
        <w:rPr>
          <w:rFonts w:eastAsia="Arial"/>
        </w:rPr>
        <w:t>ing</w:t>
      </w:r>
      <w:r w:rsidRPr="00114480">
        <w:rPr>
          <w:rFonts w:eastAsia="Arial"/>
        </w:rPr>
        <w:t xml:space="preserve"> a built form vision for each individual </w:t>
      </w:r>
      <w:r w:rsidR="00DD5D5F" w:rsidRPr="00114480">
        <w:rPr>
          <w:rFonts w:eastAsia="Arial"/>
        </w:rPr>
        <w:t xml:space="preserve">activity centre </w:t>
      </w:r>
      <w:r w:rsidR="009A59A4" w:rsidRPr="00114480">
        <w:rPr>
          <w:rFonts w:eastAsia="Arial"/>
        </w:rPr>
        <w:t xml:space="preserve">(Fitzroy Street and </w:t>
      </w:r>
      <w:r w:rsidR="00DD5D5F" w:rsidRPr="00114480">
        <w:rPr>
          <w:rFonts w:eastAsia="Arial"/>
        </w:rPr>
        <w:t>Acland Street</w:t>
      </w:r>
      <w:r w:rsidRPr="00114480">
        <w:rPr>
          <w:rFonts w:eastAsia="Arial"/>
        </w:rPr>
        <w:t>) that supports 20-minute neighbourhoods and employment areas that are adapting and resilient to climate change</w:t>
      </w:r>
    </w:p>
    <w:p w14:paraId="59EF17CD" w14:textId="65F1422A" w:rsidR="00F81947" w:rsidRPr="00114480" w:rsidRDefault="00F81947" w:rsidP="00542AB2">
      <w:pPr>
        <w:pStyle w:val="ListParagraph"/>
        <w:numPr>
          <w:ilvl w:val="0"/>
          <w:numId w:val="19"/>
        </w:numPr>
        <w:rPr>
          <w:rFonts w:asciiTheme="minorHAnsi" w:eastAsiaTheme="minorEastAsia" w:hAnsiTheme="minorHAnsi" w:cstheme="minorBidi"/>
        </w:rPr>
      </w:pPr>
      <w:r w:rsidRPr="00114480">
        <w:rPr>
          <w:rFonts w:eastAsia="Arial"/>
        </w:rPr>
        <w:t>Establish</w:t>
      </w:r>
      <w:r w:rsidR="00834BA6" w:rsidRPr="00114480">
        <w:rPr>
          <w:rFonts w:eastAsia="Arial"/>
        </w:rPr>
        <w:t>ing</w:t>
      </w:r>
      <w:r w:rsidRPr="00114480">
        <w:rPr>
          <w:rFonts w:eastAsia="Arial"/>
        </w:rPr>
        <w:t xml:space="preserve"> a strategic basis for introducing or updating design and development controls into the </w:t>
      </w:r>
      <w:r w:rsidR="00834BA6" w:rsidRPr="00114480">
        <w:rPr>
          <w:rFonts w:eastAsia="Arial"/>
        </w:rPr>
        <w:t>p</w:t>
      </w:r>
      <w:r w:rsidRPr="00114480">
        <w:rPr>
          <w:rFonts w:eastAsia="Arial"/>
        </w:rPr>
        <w:t xml:space="preserve">lanning </w:t>
      </w:r>
      <w:r w:rsidR="00834BA6" w:rsidRPr="00114480">
        <w:rPr>
          <w:rFonts w:eastAsia="Arial"/>
        </w:rPr>
        <w:t>s</w:t>
      </w:r>
      <w:r w:rsidRPr="00114480">
        <w:rPr>
          <w:rFonts w:eastAsia="Arial"/>
        </w:rPr>
        <w:t>cheme to replace the existing DDO</w:t>
      </w:r>
      <w:r w:rsidR="009A59A4" w:rsidRPr="00114480">
        <w:rPr>
          <w:rFonts w:eastAsia="Arial"/>
        </w:rPr>
        <w:t xml:space="preserve">6. </w:t>
      </w:r>
    </w:p>
    <w:p w14:paraId="4470FE52" w14:textId="0A44116F" w:rsidR="00F81947" w:rsidRPr="00114480" w:rsidRDefault="00F81947" w:rsidP="00542AB2">
      <w:pPr>
        <w:pStyle w:val="ListParagraph"/>
        <w:numPr>
          <w:ilvl w:val="0"/>
          <w:numId w:val="19"/>
        </w:numPr>
        <w:rPr>
          <w:rFonts w:asciiTheme="minorHAnsi" w:eastAsiaTheme="minorEastAsia" w:hAnsiTheme="minorHAnsi" w:cstheme="minorBidi"/>
        </w:rPr>
      </w:pPr>
      <w:r w:rsidRPr="00114480">
        <w:rPr>
          <w:rFonts w:eastAsia="Arial"/>
        </w:rPr>
        <w:t>Identify opportunities for public realm linkages and improvements that will enhance connectivity, liveability, identity, legibility, pedestrian amenity and function of the place</w:t>
      </w:r>
      <w:r w:rsidR="009A59A4" w:rsidRPr="00114480">
        <w:rPr>
          <w:rFonts w:eastAsia="Arial"/>
        </w:rPr>
        <w:t xml:space="preserve">. </w:t>
      </w:r>
    </w:p>
    <w:p w14:paraId="3DD96A61" w14:textId="77777777" w:rsidR="00F81947" w:rsidRPr="00114480" w:rsidRDefault="00F81947" w:rsidP="00542AB2">
      <w:pPr>
        <w:pStyle w:val="ListParagraph"/>
        <w:numPr>
          <w:ilvl w:val="0"/>
          <w:numId w:val="19"/>
        </w:numPr>
        <w:rPr>
          <w:rFonts w:eastAsia="Arial"/>
        </w:rPr>
      </w:pPr>
      <w:r w:rsidRPr="00114480">
        <w:rPr>
          <w:rFonts w:eastAsia="Arial"/>
        </w:rPr>
        <w:t>Facilitate high quality built form and public realm outcomes.</w:t>
      </w:r>
    </w:p>
    <w:p w14:paraId="69DAAF36" w14:textId="7384392B" w:rsidR="00DB112B" w:rsidRPr="00114480" w:rsidRDefault="00590FBB" w:rsidP="00BD4800">
      <w:pPr>
        <w:pStyle w:val="Heading4"/>
        <w:rPr>
          <w:rFonts w:eastAsia="Arial"/>
        </w:rPr>
      </w:pPr>
      <w:r w:rsidRPr="00114480">
        <w:t>Carlisle Street MAC</w:t>
      </w:r>
      <w:r w:rsidR="00D94F69" w:rsidRPr="00114480">
        <w:t xml:space="preserve"> sub-precinct </w:t>
      </w:r>
    </w:p>
    <w:p w14:paraId="34419944" w14:textId="431CAEFF" w:rsidR="00834BA6" w:rsidRPr="00114480" w:rsidRDefault="00834BA6" w:rsidP="006C629C">
      <w:pPr>
        <w:rPr>
          <w:rFonts w:eastAsia="Arial"/>
        </w:rPr>
      </w:pPr>
      <w:r w:rsidRPr="00114480">
        <w:rPr>
          <w:rFonts w:eastAsia="Arial"/>
        </w:rPr>
        <w:t>U</w:t>
      </w:r>
      <w:r w:rsidR="00FC5F27" w:rsidRPr="00114480">
        <w:rPr>
          <w:rFonts w:eastAsia="Arial"/>
        </w:rPr>
        <w:t xml:space="preserve">ndertake a built form </w:t>
      </w:r>
      <w:r w:rsidR="00860B1F" w:rsidRPr="00114480">
        <w:rPr>
          <w:rFonts w:eastAsia="Arial"/>
        </w:rPr>
        <w:t>review for t</w:t>
      </w:r>
      <w:r w:rsidR="00FE7C63" w:rsidRPr="00114480">
        <w:rPr>
          <w:rFonts w:eastAsia="Arial"/>
        </w:rPr>
        <w:t>he Carlisle Street MAC</w:t>
      </w:r>
      <w:r w:rsidR="00D05FE4" w:rsidRPr="00114480">
        <w:rPr>
          <w:rFonts w:eastAsia="Arial"/>
        </w:rPr>
        <w:t xml:space="preserve"> sub-precinct</w:t>
      </w:r>
      <w:r w:rsidR="00FE7C63" w:rsidRPr="00114480">
        <w:rPr>
          <w:rFonts w:eastAsia="Arial"/>
        </w:rPr>
        <w:t xml:space="preserve"> t</w:t>
      </w:r>
      <w:r w:rsidR="00F4263B" w:rsidRPr="00114480">
        <w:rPr>
          <w:rFonts w:eastAsia="Arial"/>
        </w:rPr>
        <w:t xml:space="preserve">o </w:t>
      </w:r>
      <w:r w:rsidR="00E00F8D" w:rsidRPr="00114480">
        <w:rPr>
          <w:rFonts w:eastAsia="Arial"/>
        </w:rPr>
        <w:t>review the existing built form</w:t>
      </w:r>
      <w:r w:rsidR="00E651E5" w:rsidRPr="00114480">
        <w:rPr>
          <w:rFonts w:eastAsia="Arial"/>
        </w:rPr>
        <w:t xml:space="preserve"> controls</w:t>
      </w:r>
      <w:r w:rsidR="00E00F8D" w:rsidRPr="00114480">
        <w:rPr>
          <w:rFonts w:eastAsia="Arial"/>
        </w:rPr>
        <w:t xml:space="preserve"> and </w:t>
      </w:r>
      <w:r w:rsidRPr="00114480">
        <w:rPr>
          <w:rFonts w:eastAsia="Arial"/>
        </w:rPr>
        <w:t>identify those that are outdated</w:t>
      </w:r>
      <w:r w:rsidR="00656B25" w:rsidRPr="00114480">
        <w:rPr>
          <w:rFonts w:eastAsia="Arial"/>
        </w:rPr>
        <w:t>.</w:t>
      </w:r>
      <w:r w:rsidRPr="00114480">
        <w:rPr>
          <w:rFonts w:eastAsia="Arial"/>
        </w:rPr>
        <w:t xml:space="preserve"> This would inform the amendment of the existing DDO21. </w:t>
      </w:r>
    </w:p>
    <w:p w14:paraId="7913F9B4" w14:textId="14259BB4" w:rsidR="00834BA6" w:rsidRPr="00114480" w:rsidRDefault="00834BA6" w:rsidP="006C629C">
      <w:pPr>
        <w:rPr>
          <w:rFonts w:eastAsia="Arial"/>
        </w:rPr>
      </w:pPr>
      <w:r w:rsidRPr="00114480">
        <w:rPr>
          <w:rFonts w:eastAsia="Arial"/>
        </w:rPr>
        <w:t xml:space="preserve">As part of the William Street </w:t>
      </w:r>
      <w:r w:rsidR="004609B3" w:rsidRPr="00114480">
        <w:rPr>
          <w:rFonts w:eastAsia="Arial"/>
        </w:rPr>
        <w:t xml:space="preserve">precinct </w:t>
      </w:r>
      <w:r w:rsidRPr="00114480">
        <w:rPr>
          <w:rFonts w:eastAsia="Arial"/>
        </w:rPr>
        <w:t xml:space="preserve">review, </w:t>
      </w:r>
      <w:r w:rsidR="001F0E06" w:rsidRPr="00114480">
        <w:rPr>
          <w:rFonts w:eastAsia="Arial"/>
        </w:rPr>
        <w:t xml:space="preserve">investigate the need for a </w:t>
      </w:r>
      <w:r w:rsidRPr="00114480">
        <w:rPr>
          <w:rFonts w:eastAsia="Arial"/>
        </w:rPr>
        <w:t xml:space="preserve">built form review to inform planning controls, such as a DDO. </w:t>
      </w:r>
    </w:p>
    <w:p w14:paraId="29276A1A" w14:textId="580ECDE7" w:rsidR="004304AB" w:rsidRPr="00114480" w:rsidRDefault="00EB3A2D" w:rsidP="00906B86">
      <w:pPr>
        <w:rPr>
          <w:rFonts w:asciiTheme="minorHAnsi" w:eastAsiaTheme="minorEastAsia" w:hAnsiTheme="minorHAnsi" w:cstheme="minorBidi"/>
        </w:rPr>
      </w:pPr>
      <w:r w:rsidRPr="00114480">
        <w:rPr>
          <w:rFonts w:eastAsia="Arial"/>
        </w:rPr>
        <w:t>R</w:t>
      </w:r>
      <w:r w:rsidR="004304AB" w:rsidRPr="00114480">
        <w:rPr>
          <w:rFonts w:eastAsia="Arial"/>
        </w:rPr>
        <w:t xml:space="preserve">eview and </w:t>
      </w:r>
      <w:r w:rsidR="005F0643" w:rsidRPr="00114480">
        <w:rPr>
          <w:rFonts w:eastAsia="Arial"/>
        </w:rPr>
        <w:t xml:space="preserve">investigate </w:t>
      </w:r>
      <w:r w:rsidR="009F6D5F" w:rsidRPr="00114480">
        <w:rPr>
          <w:rFonts w:eastAsia="Arial"/>
        </w:rPr>
        <w:t>the feasibility of completing the outstanding key</w:t>
      </w:r>
      <w:r w:rsidR="000044CC" w:rsidRPr="00114480">
        <w:rPr>
          <w:rFonts w:eastAsia="Arial"/>
        </w:rPr>
        <w:t xml:space="preserve"> Balaclava Walk Master Plan</w:t>
      </w:r>
      <w:r w:rsidR="009F6D5F" w:rsidRPr="00114480">
        <w:rPr>
          <w:rFonts w:eastAsia="Arial"/>
        </w:rPr>
        <w:t xml:space="preserve"> projects</w:t>
      </w:r>
      <w:r w:rsidR="000044CC" w:rsidRPr="00114480">
        <w:rPr>
          <w:rFonts w:eastAsia="Arial"/>
        </w:rPr>
        <w:t>, noting that the Mas</w:t>
      </w:r>
      <w:r w:rsidR="00C60E51" w:rsidRPr="00114480">
        <w:rPr>
          <w:rFonts w:eastAsia="Arial"/>
        </w:rPr>
        <w:t>t</w:t>
      </w:r>
      <w:r w:rsidR="000044CC" w:rsidRPr="00114480">
        <w:rPr>
          <w:rFonts w:eastAsia="Arial"/>
        </w:rPr>
        <w:t>er Plan has been largely completed</w:t>
      </w:r>
      <w:r w:rsidR="00542AB2">
        <w:rPr>
          <w:rFonts w:ascii="ZWAdobeF" w:eastAsia="Arial" w:hAnsi="ZWAdobeF" w:cs="ZWAdobeF"/>
          <w:color w:val="auto"/>
          <w:sz w:val="2"/>
          <w:szCs w:val="2"/>
        </w:rPr>
        <w:t>50F</w:t>
      </w:r>
      <w:r w:rsidR="002D53B1" w:rsidRPr="00114480">
        <w:rPr>
          <w:rStyle w:val="FootnoteReference"/>
          <w:rFonts w:eastAsia="Arial"/>
        </w:rPr>
        <w:footnoteReference w:id="52"/>
      </w:r>
      <w:r w:rsidR="000044CC" w:rsidRPr="00114480">
        <w:rPr>
          <w:rFonts w:eastAsia="Arial"/>
        </w:rPr>
        <w:t xml:space="preserve">. </w:t>
      </w:r>
      <w:r w:rsidR="009F6D5F" w:rsidRPr="00114480">
        <w:rPr>
          <w:rFonts w:eastAsia="Arial"/>
        </w:rPr>
        <w:t xml:space="preserve"> </w:t>
      </w:r>
    </w:p>
    <w:p w14:paraId="6830D986" w14:textId="77AF0581" w:rsidR="002E4DCF" w:rsidRPr="00114480" w:rsidRDefault="002E4DCF" w:rsidP="00DE72C7">
      <w:pPr>
        <w:pStyle w:val="Heading2"/>
      </w:pPr>
      <w:bookmarkStart w:id="67" w:name="_Toc87946269"/>
      <w:r w:rsidRPr="00114480">
        <w:t>Heritage and character</w:t>
      </w:r>
      <w:bookmarkEnd w:id="67"/>
      <w:r w:rsidRPr="00114480">
        <w:t xml:space="preserve"> </w:t>
      </w:r>
    </w:p>
    <w:p w14:paraId="3515E131" w14:textId="584A180B" w:rsidR="002E4DCF" w:rsidRPr="00114480" w:rsidRDefault="002E4DCF" w:rsidP="002E4DCF">
      <w:pPr>
        <w:pStyle w:val="Heading3"/>
      </w:pPr>
      <w:bookmarkStart w:id="68" w:name="_Toc87946270"/>
      <w:r w:rsidRPr="00114480">
        <w:t>Context</w:t>
      </w:r>
      <w:bookmarkEnd w:id="68"/>
      <w:r w:rsidRPr="00114480">
        <w:t xml:space="preserve"> </w:t>
      </w:r>
    </w:p>
    <w:p w14:paraId="066351BD" w14:textId="77777777" w:rsidR="007C0550" w:rsidRPr="00114480" w:rsidRDefault="007C0550" w:rsidP="0057326F">
      <w:pPr>
        <w:rPr>
          <w:rFonts w:ascii="Calibri" w:hAnsi="Calibri" w:cs="Calibri"/>
          <w:color w:val="auto"/>
        </w:rPr>
      </w:pPr>
      <w:r w:rsidRPr="00114480">
        <w:t xml:space="preserve">The area now known as St Kilda has long been a traditional gathering place for Indigenous people. Albert Park Reserve was once a rich </w:t>
      </w:r>
      <w:proofErr w:type="spellStart"/>
      <w:r w:rsidRPr="00114480">
        <w:t>willam</w:t>
      </w:r>
      <w:proofErr w:type="spellEnd"/>
      <w:r w:rsidRPr="00114480">
        <w:t xml:space="preserve"> or camp for the </w:t>
      </w:r>
      <w:proofErr w:type="spellStart"/>
      <w:r w:rsidRPr="00114480">
        <w:t>Yalukut</w:t>
      </w:r>
      <w:proofErr w:type="spellEnd"/>
      <w:r w:rsidRPr="00114480">
        <w:t xml:space="preserve"> Weelam, with </w:t>
      </w:r>
      <w:proofErr w:type="spellStart"/>
      <w:r w:rsidRPr="00114480">
        <w:t>miams</w:t>
      </w:r>
      <w:proofErr w:type="spellEnd"/>
      <w:r w:rsidRPr="00114480">
        <w:t xml:space="preserve"> (huts) built alongside today’s Albert Park Lake. The </w:t>
      </w:r>
      <w:proofErr w:type="spellStart"/>
      <w:r w:rsidRPr="00114480">
        <w:t>Ngargee</w:t>
      </w:r>
      <w:proofErr w:type="spellEnd"/>
      <w:r w:rsidRPr="00114480">
        <w:t xml:space="preserve"> (Corroboree) Tree located in the south-east corner of Albert Park is one of the oldest living things in Melbourne, and also the site of the ceremonial dance circle and </w:t>
      </w:r>
      <w:proofErr w:type="spellStart"/>
      <w:r w:rsidRPr="00114480">
        <w:t>Ngargee</w:t>
      </w:r>
      <w:proofErr w:type="spellEnd"/>
      <w:r w:rsidRPr="00114480">
        <w:t xml:space="preserve"> grasslands that are a current day focus for cultural and reconciliation activities. </w:t>
      </w:r>
    </w:p>
    <w:p w14:paraId="6215BC69" w14:textId="4AFDF7E0" w:rsidR="00A32BB5" w:rsidRPr="00114480" w:rsidRDefault="00A32BB5" w:rsidP="00A32BB5">
      <w:r w:rsidRPr="00114480">
        <w:t xml:space="preserve">The study area includes St Kilda Hill, which is one of the earliest post-contact settlement sites in Melbourne. Consequently, the study area has a rich array of heritage places dating from the 1840s </w:t>
      </w:r>
      <w:r w:rsidRPr="00114480">
        <w:lastRenderedPageBreak/>
        <w:t>to the late twentieth century meaning that a large part of the study area is included within heritage overlays</w:t>
      </w:r>
      <w:r w:rsidR="00542AB2">
        <w:rPr>
          <w:rFonts w:ascii="ZWAdobeF" w:hAnsi="ZWAdobeF" w:cs="ZWAdobeF"/>
          <w:color w:val="auto"/>
          <w:sz w:val="2"/>
          <w:szCs w:val="2"/>
        </w:rPr>
        <w:t>51F</w:t>
      </w:r>
      <w:r w:rsidRPr="00114480">
        <w:rPr>
          <w:rStyle w:val="FootnoteReference"/>
        </w:rPr>
        <w:footnoteReference w:id="53"/>
      </w:r>
      <w:r w:rsidRPr="00114480">
        <w:t xml:space="preserve"> and comprises a number of heritage precincts (see Figure </w:t>
      </w:r>
      <w:r w:rsidR="005F2B85" w:rsidRPr="00114480">
        <w:t>8</w:t>
      </w:r>
      <w:r w:rsidRPr="00114480">
        <w:t>):</w:t>
      </w:r>
    </w:p>
    <w:p w14:paraId="236B0E01" w14:textId="138F181D" w:rsidR="002E4DCF" w:rsidRPr="00114480" w:rsidRDefault="002E4DCF" w:rsidP="00E72BA7">
      <w:r w:rsidRPr="00114480">
        <w:t>European</w:t>
      </w:r>
      <w:r w:rsidR="00F97F1B" w:rsidRPr="00114480">
        <w:t xml:space="preserve"> settlement and</w:t>
      </w:r>
      <w:r w:rsidRPr="00114480">
        <w:t xml:space="preserve"> development </w:t>
      </w:r>
      <w:r w:rsidR="00F97F1B" w:rsidRPr="00114480">
        <w:t>was encouraged</w:t>
      </w:r>
      <w:r w:rsidRPr="00114480">
        <w:t xml:space="preserve"> by the opening of the railway line</w:t>
      </w:r>
      <w:r w:rsidR="00F97F1B" w:rsidRPr="00114480">
        <w:t xml:space="preserve"> in 1854 and St Kilda became a seaside resort as well as a desirable residential area favoured by Melbourne’s elite</w:t>
      </w:r>
      <w:r w:rsidRPr="00114480">
        <w:t xml:space="preserve">. </w:t>
      </w:r>
      <w:r w:rsidR="00A16604" w:rsidRPr="00114480">
        <w:t xml:space="preserve">In the early twentieth century the character of the area began to change as St Kilda became a popular </w:t>
      </w:r>
      <w:r w:rsidR="00BA05A8" w:rsidRPr="00114480">
        <w:t xml:space="preserve">location for flats and this spurred significant development during the interwar period, and again </w:t>
      </w:r>
      <w:r w:rsidR="00B75D7F" w:rsidRPr="00114480">
        <w:t xml:space="preserve">during </w:t>
      </w:r>
      <w:r w:rsidRPr="00114480">
        <w:t>the 1950s and 1960s,</w:t>
      </w:r>
      <w:r w:rsidR="00B75D7F" w:rsidRPr="00114480">
        <w:t xml:space="preserve">when some of the first high rise flats in Melbourne were constructed. </w:t>
      </w:r>
    </w:p>
    <w:p w14:paraId="24B09767" w14:textId="77777777" w:rsidR="002E4DCF" w:rsidRPr="00114480" w:rsidRDefault="002E4DCF" w:rsidP="002E4DCF">
      <w:pPr>
        <w:pStyle w:val="ListParagraph"/>
        <w:ind w:left="0"/>
      </w:pPr>
      <w:r w:rsidRPr="00114480">
        <w:rPr>
          <w:b/>
          <w:bCs/>
        </w:rPr>
        <w:t xml:space="preserve">St Kilda MAC </w:t>
      </w:r>
      <w:r w:rsidRPr="00114480">
        <w:rPr>
          <w:b/>
        </w:rPr>
        <w:t xml:space="preserve">sub-precinct </w:t>
      </w:r>
    </w:p>
    <w:p w14:paraId="25AD2216" w14:textId="77777777" w:rsidR="002E4DCF" w:rsidRPr="00114480" w:rsidRDefault="002E4DCF" w:rsidP="00542AB2">
      <w:pPr>
        <w:pStyle w:val="ListParagraph"/>
        <w:numPr>
          <w:ilvl w:val="0"/>
          <w:numId w:val="25"/>
        </w:numPr>
        <w:spacing w:line="276" w:lineRule="auto"/>
      </w:pPr>
      <w:r w:rsidRPr="00114480">
        <w:t xml:space="preserve">Heritage Overlay 5 (HO5) St Kilda Hill precinct </w:t>
      </w:r>
    </w:p>
    <w:p w14:paraId="7E016D65" w14:textId="77777777" w:rsidR="002E4DCF" w:rsidRPr="00114480" w:rsidRDefault="002E4DCF" w:rsidP="00542AB2">
      <w:pPr>
        <w:pStyle w:val="ListParagraph"/>
        <w:numPr>
          <w:ilvl w:val="0"/>
          <w:numId w:val="25"/>
        </w:numPr>
        <w:spacing w:line="276" w:lineRule="auto"/>
      </w:pPr>
      <w:r w:rsidRPr="00114480">
        <w:t>Heritage Overlay 444 (HO444) Middle Park and St Kilda West precinct</w:t>
      </w:r>
    </w:p>
    <w:p w14:paraId="17CEBFDE" w14:textId="77777777" w:rsidR="002E4DCF" w:rsidRPr="00114480" w:rsidRDefault="002E4DCF" w:rsidP="00542AB2">
      <w:pPr>
        <w:pStyle w:val="ListParagraph"/>
        <w:numPr>
          <w:ilvl w:val="0"/>
          <w:numId w:val="25"/>
        </w:numPr>
        <w:spacing w:line="276" w:lineRule="auto"/>
      </w:pPr>
      <w:r w:rsidRPr="00114480">
        <w:t xml:space="preserve">Heritage Overlay 446 (HO446) Albert Park precinct </w:t>
      </w:r>
    </w:p>
    <w:p w14:paraId="71A36B02" w14:textId="77777777" w:rsidR="002E4DCF" w:rsidRPr="00114480" w:rsidRDefault="002E4DCF" w:rsidP="002E4DCF">
      <w:pPr>
        <w:pStyle w:val="ListParagraph"/>
        <w:ind w:left="0"/>
        <w:rPr>
          <w:b/>
          <w:bCs/>
        </w:rPr>
      </w:pPr>
    </w:p>
    <w:p w14:paraId="254D10E2" w14:textId="77777777" w:rsidR="002E4DCF" w:rsidRPr="00114480" w:rsidRDefault="002E4DCF" w:rsidP="002E4DCF">
      <w:pPr>
        <w:pStyle w:val="ListParagraph"/>
        <w:ind w:left="0"/>
        <w:rPr>
          <w:b/>
          <w:bCs/>
        </w:rPr>
      </w:pPr>
      <w:r w:rsidRPr="00114480">
        <w:rPr>
          <w:b/>
          <w:bCs/>
        </w:rPr>
        <w:t xml:space="preserve">Carlisle Street MAC sub-precinct </w:t>
      </w:r>
    </w:p>
    <w:p w14:paraId="188D69F9" w14:textId="77777777" w:rsidR="002E4DCF" w:rsidRPr="00114480" w:rsidRDefault="002E4DCF" w:rsidP="00542AB2">
      <w:pPr>
        <w:pStyle w:val="ListParagraph"/>
        <w:numPr>
          <w:ilvl w:val="0"/>
          <w:numId w:val="25"/>
        </w:numPr>
      </w:pPr>
      <w:r w:rsidRPr="00114480">
        <w:t>Heritage Overlay 6 (HO6) St Kilda East precinct</w:t>
      </w:r>
    </w:p>
    <w:p w14:paraId="04272DF5" w14:textId="77777777" w:rsidR="002E4DCF" w:rsidRPr="00114480" w:rsidRDefault="002E4DCF" w:rsidP="00542AB2">
      <w:pPr>
        <w:pStyle w:val="ListParagraph"/>
        <w:numPr>
          <w:ilvl w:val="0"/>
          <w:numId w:val="25"/>
        </w:numPr>
      </w:pPr>
      <w:r w:rsidRPr="00114480">
        <w:t>Heritage Overlay 7 (HO7) Elwood St Kilda Balaclava Ripponlea precinct</w:t>
      </w:r>
    </w:p>
    <w:p w14:paraId="6E1AC1D4" w14:textId="0175B7BC" w:rsidR="002E4DCF" w:rsidRPr="00114480" w:rsidRDefault="002E4DCF" w:rsidP="00542AB2">
      <w:pPr>
        <w:pStyle w:val="ListParagraph"/>
        <w:numPr>
          <w:ilvl w:val="0"/>
          <w:numId w:val="25"/>
        </w:numPr>
      </w:pPr>
      <w:r w:rsidRPr="00114480">
        <w:t>Heritage Overlay 439 (HO439) Nightingale precinct.</w:t>
      </w:r>
    </w:p>
    <w:p w14:paraId="1C165C59" w14:textId="77777777" w:rsidR="00335699" w:rsidRPr="00114480" w:rsidRDefault="00335699" w:rsidP="004C3DFE">
      <w:pPr>
        <w:pStyle w:val="ListParagraph"/>
      </w:pPr>
    </w:p>
    <w:p w14:paraId="138ADA34" w14:textId="20265FC0" w:rsidR="002E4DCF" w:rsidRPr="00114480" w:rsidRDefault="002E4DCF" w:rsidP="002E4DCF">
      <w:pPr>
        <w:pStyle w:val="Caption"/>
      </w:pPr>
      <w:r w:rsidRPr="00114480">
        <w:lastRenderedPageBreak/>
        <w:t xml:space="preserve">Figure </w:t>
      </w:r>
      <w:r w:rsidR="005F2B85" w:rsidRPr="00114480">
        <w:t>8</w:t>
      </w:r>
      <w:r w:rsidRPr="00114480">
        <w:t xml:space="preserve"> Map of existing Heritage Overlays in the study area</w:t>
      </w:r>
      <w:r w:rsidRPr="00114480">
        <w:rPr>
          <w:noProof/>
        </w:rPr>
        <w:drawing>
          <wp:inline distT="0" distB="0" distL="0" distR="0" wp14:anchorId="04973AFF" wp14:editId="1E41F9A3">
            <wp:extent cx="5898242" cy="4476997"/>
            <wp:effectExtent l="0" t="0" r="7620" b="0"/>
            <wp:docPr id="3" name="Picture 3" descr="Map showing heritage overlays in the study are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pic:nvPicPr>
                  <pic:blipFill>
                    <a:blip r:embed="rId20" cstate="screen">
                      <a:extLst>
                        <a:ext uri="{28A0092B-C50C-407E-A947-70E740481C1C}">
                          <a14:useLocalDpi xmlns:a14="http://schemas.microsoft.com/office/drawing/2010/main"/>
                        </a:ext>
                      </a:extLst>
                    </a:blip>
                    <a:stretch>
                      <a:fillRect/>
                    </a:stretch>
                  </pic:blipFill>
                  <pic:spPr>
                    <a:xfrm>
                      <a:off x="0" y="0"/>
                      <a:ext cx="5898242" cy="4476997"/>
                    </a:xfrm>
                    <a:prstGeom prst="rect">
                      <a:avLst/>
                    </a:prstGeom>
                  </pic:spPr>
                </pic:pic>
              </a:graphicData>
            </a:graphic>
          </wp:inline>
        </w:drawing>
      </w:r>
    </w:p>
    <w:p w14:paraId="50E1BDDA" w14:textId="77777777" w:rsidR="002E4DCF" w:rsidRPr="00114480" w:rsidRDefault="002E4DCF" w:rsidP="002E4DCF"/>
    <w:p w14:paraId="7F3D408A" w14:textId="1FCF8A56" w:rsidR="002E4DCF" w:rsidRPr="00114480" w:rsidRDefault="002E4DCF" w:rsidP="002E4DCF">
      <w:r w:rsidRPr="00114480">
        <w:t xml:space="preserve">There are also numerous places of individual heritage significance including several on the Victorian Heritage Register (VHR). Most of these are contained within the broader precinct areas listed above. These include the cluster of VHR places along the foreshore area </w:t>
      </w:r>
      <w:r w:rsidR="00471365" w:rsidRPr="00114480">
        <w:t>with</w:t>
      </w:r>
      <w:r w:rsidRPr="00114480">
        <w:t xml:space="preserve"> icons such as Luna Park, the Palais Theatre and Catani Gardens. Other notable individual heritage places include the historic group of civic and community buildings comprising the St Kilda Town Hall and Library, Wesleyan Church complex, St Kilda Primary School and the Holy Trinity Anglican Church complex.</w:t>
      </w:r>
    </w:p>
    <w:p w14:paraId="6BE1E0FF" w14:textId="0A26B548" w:rsidR="002E4DCF" w:rsidRPr="00114480" w:rsidRDefault="002E4DCF" w:rsidP="002E4DCF">
      <w:r w:rsidRPr="00114480">
        <w:t xml:space="preserve">Through the engagement, heritage buildings and architecture were identified by the survey respondents as one of the key elements they liked in both St Kilda MAC and Carlisle Street MAC sub-precincts. </w:t>
      </w:r>
    </w:p>
    <w:p w14:paraId="53818202" w14:textId="0C1B27DE" w:rsidR="002E4DCF" w:rsidRPr="00114480" w:rsidRDefault="002E4DCF" w:rsidP="00E72BA7">
      <w:r w:rsidRPr="00114480">
        <w:t xml:space="preserve">In 2018 Council established a Heritage Program to deliver various heritage projects including a systematic review of out-of-date heritage precincts. The HO6 heritage precinct was reviewed in 2018 and subsequently implemented into the planning scheme by Amendment C142 (gazetted in 2020). A review of the HO7 heritage precinct is currently underway and will be finalised later in the year and subsequently implemented into the planning scheme through an amendment. It includes the review and updating of existing PPHR citations for individual places </w:t>
      </w:r>
      <w:r w:rsidR="00556151" w:rsidRPr="00114480">
        <w:t>and new he</w:t>
      </w:r>
      <w:r w:rsidR="002B635F" w:rsidRPr="00114480">
        <w:t xml:space="preserve">ritage citations </w:t>
      </w:r>
      <w:r w:rsidR="002B635F" w:rsidRPr="00114480">
        <w:lastRenderedPageBreak/>
        <w:t>for the Acland Street (Village Belle) commercial centre, and the Carlisle Street commercial centre</w:t>
      </w:r>
      <w:r w:rsidRPr="00114480">
        <w:t>.</w:t>
      </w:r>
      <w:r w:rsidR="00542AB2">
        <w:rPr>
          <w:rFonts w:ascii="ZWAdobeF" w:hAnsi="ZWAdobeF" w:cs="ZWAdobeF"/>
          <w:color w:val="auto"/>
          <w:sz w:val="2"/>
          <w:szCs w:val="2"/>
        </w:rPr>
        <w:t>52F</w:t>
      </w:r>
      <w:r w:rsidRPr="00114480">
        <w:rPr>
          <w:rStyle w:val="FootnoteReference"/>
        </w:rPr>
        <w:footnoteReference w:id="54"/>
      </w:r>
      <w:r w:rsidRPr="00114480">
        <w:t xml:space="preserve"> </w:t>
      </w:r>
    </w:p>
    <w:p w14:paraId="2A656BCE" w14:textId="04B3F060" w:rsidR="002E4DCF" w:rsidRPr="00114480" w:rsidRDefault="001F5B2C" w:rsidP="002E4DCF">
      <w:pPr>
        <w:pStyle w:val="Heading3"/>
      </w:pPr>
      <w:bookmarkStart w:id="69" w:name="_Toc87946271"/>
      <w:r w:rsidRPr="00114480">
        <w:t>Challenges</w:t>
      </w:r>
      <w:bookmarkEnd w:id="69"/>
    </w:p>
    <w:p w14:paraId="0FE598F4" w14:textId="727242A6" w:rsidR="002E4DCF" w:rsidRPr="00114480" w:rsidRDefault="002E4DCF" w:rsidP="002E4DCF">
      <w:r w:rsidRPr="00114480">
        <w:t xml:space="preserve">The heritage place and precinct citations prepared by the 1998 PPHR are now more than 20 years old (some that were transferred from previous heritage studies are older still, dating from as early as 1982). More recently, State government requirements for heritage documents and provisions in the planning scheme have changed, including when </w:t>
      </w:r>
      <w:r w:rsidRPr="00114480">
        <w:rPr>
          <w:i/>
          <w:iCs/>
        </w:rPr>
        <w:t>Planning Practice Note 1: Applying the Heritage Overlay</w:t>
      </w:r>
      <w:r w:rsidR="00542AB2">
        <w:rPr>
          <w:rFonts w:ascii="ZWAdobeF" w:hAnsi="ZWAdobeF" w:cs="ZWAdobeF"/>
          <w:iCs/>
          <w:color w:val="auto"/>
          <w:sz w:val="2"/>
          <w:szCs w:val="2"/>
        </w:rPr>
        <w:t>53F</w:t>
      </w:r>
      <w:r w:rsidRPr="00114480">
        <w:rPr>
          <w:rStyle w:val="FootnoteReference"/>
          <w:i/>
          <w:iCs/>
        </w:rPr>
        <w:footnoteReference w:id="55"/>
      </w:r>
      <w:r w:rsidRPr="00114480">
        <w:rPr>
          <w:i/>
          <w:iCs/>
        </w:rPr>
        <w:t xml:space="preserve"> </w:t>
      </w:r>
      <w:r w:rsidRPr="00114480">
        <w:t>was updated in 2018. This means that Council will have to systematically review all citations (and potentially other associated heritage documents), potentially as shortened ‘fix-up’ amendments.</w:t>
      </w:r>
      <w:r w:rsidR="00542AB2">
        <w:rPr>
          <w:rFonts w:ascii="ZWAdobeF" w:hAnsi="ZWAdobeF" w:cs="ZWAdobeF"/>
          <w:color w:val="auto"/>
          <w:sz w:val="2"/>
          <w:szCs w:val="2"/>
        </w:rPr>
        <w:t>54F</w:t>
      </w:r>
      <w:r w:rsidRPr="00114480">
        <w:rPr>
          <w:rStyle w:val="FootnoteReference"/>
        </w:rPr>
        <w:footnoteReference w:id="56"/>
      </w:r>
    </w:p>
    <w:p w14:paraId="76297751" w14:textId="77777777" w:rsidR="002E4DCF" w:rsidRPr="00114480" w:rsidRDefault="002E4DCF" w:rsidP="002E4DCF">
      <w:r w:rsidRPr="00114480">
        <w:t xml:space="preserve">The present HO444 and HO446 precincts were created following the 2008 review of the former HO3 heritage precinct. A new precinct citation was created for HO444, but the places with individual PPHR citations within it were not reviewed. </w:t>
      </w:r>
    </w:p>
    <w:p w14:paraId="2FD364D9" w14:textId="2473D723" w:rsidR="002E4DCF" w:rsidRPr="00114480" w:rsidRDefault="002E4DCF" w:rsidP="002E4DCF">
      <w:r w:rsidRPr="00114480">
        <w:t>The HO5 St Kilda Hill precinct requires review</w:t>
      </w:r>
      <w:r w:rsidR="005F311E" w:rsidRPr="00114480">
        <w:t xml:space="preserve"> to ensure heritage controls are robust and</w:t>
      </w:r>
      <w:r w:rsidR="00844A8B" w:rsidRPr="00114480">
        <w:t xml:space="preserve"> up-to-date</w:t>
      </w:r>
      <w:r w:rsidRPr="00114480">
        <w:t>.</w:t>
      </w:r>
      <w:r w:rsidR="00542AB2">
        <w:rPr>
          <w:rFonts w:ascii="ZWAdobeF" w:hAnsi="ZWAdobeF" w:cs="ZWAdobeF"/>
          <w:color w:val="auto"/>
          <w:sz w:val="2"/>
          <w:szCs w:val="2"/>
        </w:rPr>
        <w:t>55F</w:t>
      </w:r>
      <w:r w:rsidRPr="00114480">
        <w:rPr>
          <w:rStyle w:val="FootnoteReference"/>
        </w:rPr>
        <w:footnoteReference w:id="57"/>
      </w:r>
      <w:r w:rsidRPr="00114480">
        <w:t xml:space="preserve"> A preliminary review by Council’s heritage advisor identified some key </w:t>
      </w:r>
      <w:r w:rsidR="005A209F" w:rsidRPr="00114480">
        <w:t>c</w:t>
      </w:r>
      <w:r w:rsidR="001F5B2C" w:rsidRPr="00114480">
        <w:t>hallenges</w:t>
      </w:r>
      <w:r w:rsidRPr="00114480">
        <w:t xml:space="preserve"> including:</w:t>
      </w:r>
    </w:p>
    <w:p w14:paraId="5BD0AD93" w14:textId="77777777" w:rsidR="002E4DCF" w:rsidRPr="00114480" w:rsidRDefault="002E4DCF" w:rsidP="00542AB2">
      <w:pPr>
        <w:pStyle w:val="ListParagraph"/>
        <w:numPr>
          <w:ilvl w:val="0"/>
          <w:numId w:val="9"/>
        </w:numPr>
      </w:pPr>
      <w:r w:rsidRPr="00114480">
        <w:t>Incomplete or out of date information (including very brief or inadequate statements of significance) in both the HO5 precinct and individual place citations.</w:t>
      </w:r>
    </w:p>
    <w:p w14:paraId="6F9FCAF3" w14:textId="77777777" w:rsidR="002E4DCF" w:rsidRPr="00114480" w:rsidRDefault="002E4DCF" w:rsidP="00542AB2">
      <w:pPr>
        <w:pStyle w:val="ListParagraph"/>
        <w:numPr>
          <w:ilvl w:val="0"/>
          <w:numId w:val="9"/>
        </w:numPr>
      </w:pPr>
      <w:r w:rsidRPr="00114480">
        <w:t>the HO5 precinct boundaries require review, including some small extensions at the edges, and two potential sub-precincts (or separate precincts), one applying to the Fitzroy Street mixed use/commercial strip, and other to the foreshore area extending from Catani to O’Donnell Gardens including the Esplanade Slopes.</w:t>
      </w:r>
    </w:p>
    <w:p w14:paraId="6039B15B" w14:textId="28BE5514" w:rsidR="002E4DCF" w:rsidRPr="00114480" w:rsidRDefault="002E4DCF" w:rsidP="002E4DCF">
      <w:pPr>
        <w:pStyle w:val="Heading3"/>
      </w:pPr>
      <w:bookmarkStart w:id="70" w:name="_Toc87946272"/>
      <w:r w:rsidRPr="00114480">
        <w:t>Opportunities</w:t>
      </w:r>
      <w:bookmarkEnd w:id="70"/>
      <w:r w:rsidRPr="00114480">
        <w:t xml:space="preserve"> </w:t>
      </w:r>
    </w:p>
    <w:p w14:paraId="2055CB40" w14:textId="77777777" w:rsidR="002E4DCF" w:rsidRPr="00114480" w:rsidRDefault="002E4DCF" w:rsidP="00E72BA7">
      <w:pPr>
        <w:rPr>
          <w:rFonts w:eastAsia="Calibri"/>
        </w:rPr>
      </w:pPr>
      <w:r w:rsidRPr="00114480">
        <w:rPr>
          <w:rFonts w:eastAsia="Calibri"/>
        </w:rPr>
        <w:t>The implementation of the HO7 heritage review into the planning scheme will ensure that there is up to date information about heritage precincts and places within these areas.</w:t>
      </w:r>
    </w:p>
    <w:p w14:paraId="16630BE7" w14:textId="50905BFB" w:rsidR="002E4DCF" w:rsidRPr="00114480" w:rsidRDefault="002E4DCF" w:rsidP="00E72BA7">
      <w:pPr>
        <w:rPr>
          <w:rFonts w:eastAsia="Calibri"/>
        </w:rPr>
      </w:pPr>
      <w:r w:rsidRPr="00114480">
        <w:rPr>
          <w:rFonts w:eastAsia="Calibri"/>
        </w:rPr>
        <w:lastRenderedPageBreak/>
        <w:t xml:space="preserve">Undertake the HO5 precinct and surrounds review, preferably prior to </w:t>
      </w:r>
      <w:r w:rsidR="001F41E5" w:rsidRPr="00114480">
        <w:rPr>
          <w:rFonts w:eastAsia="Calibri"/>
        </w:rPr>
        <w:t xml:space="preserve">or in conjunction with </w:t>
      </w:r>
      <w:r w:rsidRPr="00114480">
        <w:rPr>
          <w:rFonts w:eastAsia="Calibri"/>
        </w:rPr>
        <w:t>any nearby built form reviews.</w:t>
      </w:r>
      <w:r w:rsidRPr="00114480">
        <w:t xml:space="preserve"> </w:t>
      </w:r>
    </w:p>
    <w:p w14:paraId="70CC527D" w14:textId="760DBFBB" w:rsidR="002E4DCF" w:rsidRPr="00114480" w:rsidRDefault="00471365" w:rsidP="00E72BA7">
      <w:r w:rsidRPr="00114480">
        <w:rPr>
          <w:rFonts w:eastAsia="Calibri"/>
        </w:rPr>
        <w:t>F</w:t>
      </w:r>
      <w:r w:rsidR="002E4DCF" w:rsidRPr="00114480">
        <w:rPr>
          <w:rFonts w:eastAsia="Calibri"/>
        </w:rPr>
        <w:t xml:space="preserve">unding from the Victorian Government to undertake gathering place research which will centre on St Kilda, the traditional gathering place for Indigenous people in Port Phillip. Through this process, a greater understanding of traditional gathering places in St Kilda will be gained, and therefore appropriate actions taken to preserve and protect these places. This also presents the opportunity to involve the </w:t>
      </w:r>
      <w:r w:rsidR="00001012" w:rsidRPr="00114480">
        <w:rPr>
          <w:rFonts w:eastAsia="Calibri"/>
        </w:rPr>
        <w:t>traditional owners</w:t>
      </w:r>
      <w:r w:rsidR="002E4DCF" w:rsidRPr="00114480">
        <w:rPr>
          <w:rFonts w:eastAsia="Calibri"/>
        </w:rPr>
        <w:t xml:space="preserve"> in the design and management of public spaces more generally. </w:t>
      </w:r>
    </w:p>
    <w:p w14:paraId="698580BD" w14:textId="77777777" w:rsidR="002E4DCF" w:rsidRPr="00114480" w:rsidRDefault="002E4DCF" w:rsidP="00E72BA7">
      <w:pPr>
        <w:rPr>
          <w:rFonts w:eastAsia="Arial"/>
        </w:rPr>
      </w:pPr>
      <w:r w:rsidRPr="00114480">
        <w:rPr>
          <w:rFonts w:eastAsia="Arial"/>
        </w:rPr>
        <w:t>Activate the sports pavilion within the Peanut Farm Reserve, used to host barbeques for the indigenous community, as a shared space for Indigenous people when not being used after hours by sporting clubs.</w:t>
      </w:r>
    </w:p>
    <w:p w14:paraId="41A8D243" w14:textId="5F48AA4E" w:rsidR="002E4DCF" w:rsidRPr="00114480" w:rsidRDefault="00D84E50" w:rsidP="00E72BA7">
      <w:r w:rsidRPr="00114480">
        <w:rPr>
          <w:rFonts w:eastAsia="Calibri"/>
        </w:rPr>
        <w:t>Protect t</w:t>
      </w:r>
      <w:r w:rsidR="002E4DCF" w:rsidRPr="00114480">
        <w:rPr>
          <w:rFonts w:eastAsia="Calibri"/>
        </w:rPr>
        <w:t xml:space="preserve">he Cork Oak trees that are located at the St Kilda Railway </w:t>
      </w:r>
      <w:r w:rsidRPr="00114480">
        <w:rPr>
          <w:rFonts w:eastAsia="Calibri"/>
        </w:rPr>
        <w:t>Station, which</w:t>
      </w:r>
      <w:r w:rsidR="002E4DCF" w:rsidRPr="00114480">
        <w:rPr>
          <w:rFonts w:eastAsia="Calibri"/>
        </w:rPr>
        <w:t xml:space="preserve"> are of local significance</w:t>
      </w:r>
      <w:r w:rsidRPr="00114480">
        <w:rPr>
          <w:rFonts w:eastAsia="Calibri"/>
        </w:rPr>
        <w:t>, b</w:t>
      </w:r>
      <w:r w:rsidR="002E4DCF" w:rsidRPr="00114480">
        <w:rPr>
          <w:rFonts w:eastAsia="Calibri"/>
        </w:rPr>
        <w:t xml:space="preserve">y preparing a statement of significance. </w:t>
      </w:r>
    </w:p>
    <w:p w14:paraId="634300A3" w14:textId="77777777" w:rsidR="00FF45CB" w:rsidRPr="00114480" w:rsidRDefault="00FF45CB" w:rsidP="00906B86">
      <w:pPr>
        <w:rPr>
          <w:rFonts w:asciiTheme="minorHAnsi" w:eastAsiaTheme="minorEastAsia" w:hAnsiTheme="minorHAnsi" w:cstheme="minorBidi"/>
        </w:rPr>
      </w:pPr>
    </w:p>
    <w:p w14:paraId="7130B8A1" w14:textId="7B24291C" w:rsidR="00FF45CB" w:rsidRPr="00114480" w:rsidRDefault="00FF45CB">
      <w:pPr>
        <w:tabs>
          <w:tab w:val="clear" w:pos="-3060"/>
          <w:tab w:val="clear" w:pos="-2340"/>
          <w:tab w:val="clear" w:pos="6300"/>
        </w:tabs>
        <w:suppressAutoHyphens w:val="0"/>
        <w:spacing w:after="160" w:line="259" w:lineRule="auto"/>
        <w:rPr>
          <w:rFonts w:asciiTheme="minorHAnsi" w:eastAsiaTheme="minorEastAsia" w:hAnsiTheme="minorHAnsi" w:cstheme="minorBidi"/>
        </w:rPr>
      </w:pPr>
      <w:r w:rsidRPr="00114480">
        <w:rPr>
          <w:rFonts w:asciiTheme="minorHAnsi" w:eastAsiaTheme="minorEastAsia" w:hAnsiTheme="minorHAnsi" w:cstheme="minorBidi"/>
        </w:rPr>
        <w:br w:type="page"/>
      </w:r>
    </w:p>
    <w:p w14:paraId="23054BB9" w14:textId="352FE116" w:rsidR="00FF45CB" w:rsidRPr="00114480" w:rsidRDefault="00FF45CB" w:rsidP="007608D3">
      <w:pPr>
        <w:pStyle w:val="Heading1"/>
      </w:pPr>
      <w:bookmarkStart w:id="71" w:name="_Toc87946273"/>
      <w:r w:rsidRPr="00114480">
        <w:rPr>
          <w:rStyle w:val="Heading1Char"/>
          <w:b/>
        </w:rPr>
        <w:lastRenderedPageBreak/>
        <w:t>Development</w:t>
      </w:r>
      <w:bookmarkEnd w:id="71"/>
    </w:p>
    <w:p w14:paraId="1D36B2E1" w14:textId="3C9A956D" w:rsidR="00FF45CB" w:rsidRPr="00114480" w:rsidRDefault="00FF45CB" w:rsidP="00FF45CB">
      <w:pPr>
        <w:pStyle w:val="Heading3"/>
      </w:pPr>
      <w:bookmarkStart w:id="72" w:name="_Toc87946274"/>
      <w:r w:rsidRPr="00114480">
        <w:t>Context</w:t>
      </w:r>
      <w:bookmarkEnd w:id="72"/>
      <w:r w:rsidRPr="00114480">
        <w:t xml:space="preserve"> </w:t>
      </w:r>
    </w:p>
    <w:p w14:paraId="7484F39D" w14:textId="16745B47" w:rsidR="007676B5" w:rsidRPr="00114480" w:rsidRDefault="00FF45CB" w:rsidP="00FF45CB">
      <w:pPr>
        <w:rPr>
          <w:rFonts w:eastAsia="Arial"/>
        </w:rPr>
      </w:pPr>
      <w:r w:rsidRPr="00114480">
        <w:rPr>
          <w:rFonts w:eastAsia="Arial"/>
        </w:rPr>
        <w:t>As the resident and worker population of this precinct continues to grow and change, so too does the type and location of developments the area. Over the past few years, the study area has seen a number of key developments constructed, approved, or discussed with officers through a pre-application process</w:t>
      </w:r>
      <w:r w:rsidR="007C3ABA" w:rsidRPr="00114480">
        <w:rPr>
          <w:rFonts w:eastAsia="Arial"/>
        </w:rPr>
        <w:t xml:space="preserve"> (see Figure </w:t>
      </w:r>
      <w:r w:rsidR="008D1156" w:rsidRPr="00114480">
        <w:rPr>
          <w:rFonts w:eastAsia="Arial"/>
        </w:rPr>
        <w:t>9</w:t>
      </w:r>
      <w:r w:rsidR="007C3ABA" w:rsidRPr="00114480">
        <w:rPr>
          <w:rFonts w:eastAsia="Arial"/>
        </w:rPr>
        <w:t xml:space="preserve">) </w:t>
      </w:r>
      <w:r w:rsidRPr="00114480">
        <w:rPr>
          <w:rFonts w:eastAsia="Arial"/>
        </w:rPr>
        <w:t xml:space="preserve">. </w:t>
      </w:r>
      <w:r w:rsidR="007676B5" w:rsidRPr="00114480">
        <w:rPr>
          <w:rFonts w:eastAsia="Arial"/>
        </w:rPr>
        <w:t xml:space="preserve">A snapshot of the recent key development sites is included below in Table </w:t>
      </w:r>
      <w:r w:rsidR="00604499" w:rsidRPr="00114480">
        <w:rPr>
          <w:rFonts w:eastAsia="Arial"/>
        </w:rPr>
        <w:t>4</w:t>
      </w:r>
      <w:r w:rsidR="007676B5" w:rsidRPr="00114480">
        <w:rPr>
          <w:rFonts w:eastAsia="Arial"/>
        </w:rPr>
        <w:t xml:space="preserve"> and Table </w:t>
      </w:r>
      <w:r w:rsidR="00604499" w:rsidRPr="00114480">
        <w:rPr>
          <w:rFonts w:eastAsia="Arial"/>
        </w:rPr>
        <w:t>5</w:t>
      </w:r>
      <w:r w:rsidR="007676B5" w:rsidRPr="00114480">
        <w:rPr>
          <w:rFonts w:eastAsia="Arial"/>
        </w:rPr>
        <w:t>.</w:t>
      </w:r>
      <w:r w:rsidR="007676B5" w:rsidRPr="00114480" w:rsidDel="00EF0F46">
        <w:rPr>
          <w:rFonts w:eastAsia="Arial"/>
        </w:rPr>
        <w:t xml:space="preserve"> </w:t>
      </w:r>
    </w:p>
    <w:p w14:paraId="713D8B34" w14:textId="2A87164E" w:rsidR="00157364" w:rsidRPr="00114480" w:rsidRDefault="00EF0F46" w:rsidP="00FF45CB">
      <w:pPr>
        <w:rPr>
          <w:rFonts w:eastAsia="Arial"/>
          <w:i/>
          <w:iCs/>
          <w:color w:val="44546A" w:themeColor="text2"/>
          <w:sz w:val="18"/>
          <w:szCs w:val="18"/>
        </w:rPr>
      </w:pPr>
      <w:r w:rsidRPr="00114480">
        <w:rPr>
          <w:rFonts w:eastAsia="Arial"/>
        </w:rPr>
        <w:t xml:space="preserve">Subdivision data </w:t>
      </w:r>
      <w:r w:rsidR="007B58EC" w:rsidRPr="00114480">
        <w:rPr>
          <w:rFonts w:eastAsia="Arial"/>
        </w:rPr>
        <w:t xml:space="preserve">shows medium to large scale developments </w:t>
      </w:r>
      <w:r w:rsidR="00AC2A4D" w:rsidRPr="00114480">
        <w:rPr>
          <w:rFonts w:eastAsia="Arial"/>
        </w:rPr>
        <w:t xml:space="preserve">mostly </w:t>
      </w:r>
      <w:r w:rsidR="007B58EC" w:rsidRPr="00114480">
        <w:rPr>
          <w:rFonts w:eastAsia="Arial"/>
        </w:rPr>
        <w:t>occurring</w:t>
      </w:r>
      <w:r w:rsidR="00AC2A4D" w:rsidRPr="00114480">
        <w:rPr>
          <w:rFonts w:eastAsia="Arial"/>
        </w:rPr>
        <w:t xml:space="preserve"> in </w:t>
      </w:r>
      <w:r w:rsidR="00D23936" w:rsidRPr="00114480">
        <w:rPr>
          <w:rFonts w:eastAsia="Arial"/>
        </w:rPr>
        <w:t>or at close proximity to the</w:t>
      </w:r>
      <w:r w:rsidR="00AC2A4D" w:rsidRPr="00114480">
        <w:rPr>
          <w:rFonts w:eastAsia="Arial"/>
        </w:rPr>
        <w:t xml:space="preserve"> sub-precinct</w:t>
      </w:r>
      <w:r w:rsidR="00087DB6" w:rsidRPr="00114480">
        <w:rPr>
          <w:rFonts w:eastAsia="Arial"/>
        </w:rPr>
        <w:t xml:space="preserve">s, with some of the </w:t>
      </w:r>
      <w:r w:rsidR="008845D2" w:rsidRPr="00114480">
        <w:rPr>
          <w:rFonts w:eastAsia="Arial"/>
        </w:rPr>
        <w:t>more larger scale developments occurring in the St Kilda MAC sub-precinct</w:t>
      </w:r>
      <w:r w:rsidR="00E249EA" w:rsidRPr="00114480">
        <w:rPr>
          <w:rFonts w:eastAsia="Arial"/>
        </w:rPr>
        <w:t xml:space="preserve"> (see Figure 1</w:t>
      </w:r>
      <w:r w:rsidR="008D1156" w:rsidRPr="00114480">
        <w:rPr>
          <w:rFonts w:eastAsia="Arial"/>
        </w:rPr>
        <w:t>0</w:t>
      </w:r>
      <w:r w:rsidR="00E249EA" w:rsidRPr="00114480">
        <w:rPr>
          <w:rFonts w:eastAsia="Arial"/>
        </w:rPr>
        <w:t>)</w:t>
      </w:r>
      <w:r w:rsidR="007B58EC" w:rsidRPr="00114480">
        <w:rPr>
          <w:rFonts w:eastAsia="Arial"/>
          <w:i/>
          <w:iCs/>
        </w:rPr>
        <w:t xml:space="preserve"> </w:t>
      </w:r>
      <w:r w:rsidR="00FF45CB" w:rsidRPr="00114480">
        <w:rPr>
          <w:rFonts w:eastAsia="Arial"/>
          <w:i/>
          <w:iCs/>
        </w:rPr>
        <w:t>.</w:t>
      </w:r>
      <w:r w:rsidR="00F61A86" w:rsidRPr="00114480">
        <w:rPr>
          <w:rFonts w:eastAsia="Arial"/>
        </w:rPr>
        <w:t>Within the residen</w:t>
      </w:r>
      <w:r w:rsidR="001A1AF9" w:rsidRPr="00114480">
        <w:rPr>
          <w:rFonts w:eastAsia="Arial"/>
        </w:rPr>
        <w:t xml:space="preserve">tial areas, the development occurring are </w:t>
      </w:r>
      <w:r w:rsidR="00891691" w:rsidRPr="00114480">
        <w:rPr>
          <w:rFonts w:eastAsia="Arial"/>
        </w:rPr>
        <w:t>largely of</w:t>
      </w:r>
      <w:r w:rsidR="001A1AF9" w:rsidRPr="00114480">
        <w:rPr>
          <w:rFonts w:eastAsia="Arial"/>
        </w:rPr>
        <w:t xml:space="preserve"> a smaller scale (2-20 lots</w:t>
      </w:r>
      <w:r w:rsidR="00891691" w:rsidRPr="00114480">
        <w:rPr>
          <w:rFonts w:eastAsia="Arial"/>
        </w:rPr>
        <w:t>)</w:t>
      </w:r>
      <w:r w:rsidR="00891691" w:rsidRPr="00114480">
        <w:rPr>
          <w:rFonts w:eastAsia="Arial"/>
          <w:i/>
          <w:iCs/>
        </w:rPr>
        <w:t>.</w:t>
      </w:r>
      <w:r w:rsidR="00487921" w:rsidRPr="00114480" w:rsidDel="00F03428">
        <w:rPr>
          <w:rFonts w:eastAsia="Arial"/>
          <w:i/>
          <w:iCs/>
        </w:rPr>
        <w:t xml:space="preserve"> </w:t>
      </w:r>
      <w:r w:rsidR="00F03428" w:rsidRPr="00114480">
        <w:rPr>
          <w:rFonts w:eastAsia="Arial"/>
        </w:rPr>
        <w:t>Over</w:t>
      </w:r>
      <w:r w:rsidR="001B5E8C" w:rsidRPr="00114480">
        <w:rPr>
          <w:rFonts w:eastAsia="Arial"/>
        </w:rPr>
        <w:t xml:space="preserve"> the past </w:t>
      </w:r>
      <w:r w:rsidR="006C1A8D" w:rsidRPr="00114480">
        <w:rPr>
          <w:rFonts w:eastAsia="Arial"/>
        </w:rPr>
        <w:t xml:space="preserve">decade, </w:t>
      </w:r>
      <w:r w:rsidR="001D1C5F" w:rsidRPr="00114480">
        <w:rPr>
          <w:rFonts w:eastAsia="Arial"/>
        </w:rPr>
        <w:t>the largest amount of subdivision application</w:t>
      </w:r>
      <w:r w:rsidR="0025162B" w:rsidRPr="00114480">
        <w:rPr>
          <w:rFonts w:eastAsia="Arial"/>
        </w:rPr>
        <w:t xml:space="preserve">s </w:t>
      </w:r>
      <w:r w:rsidR="00D14B02" w:rsidRPr="00114480">
        <w:rPr>
          <w:rFonts w:eastAsia="Arial"/>
        </w:rPr>
        <w:t>was</w:t>
      </w:r>
      <w:r w:rsidR="0025162B" w:rsidRPr="00114480">
        <w:rPr>
          <w:rFonts w:eastAsia="Arial"/>
        </w:rPr>
        <w:t xml:space="preserve"> received by Council in </w:t>
      </w:r>
      <w:r w:rsidR="00D14B02" w:rsidRPr="00114480">
        <w:rPr>
          <w:rFonts w:eastAsia="Arial"/>
        </w:rPr>
        <w:t xml:space="preserve">2014 </w:t>
      </w:r>
      <w:r w:rsidR="0032300B" w:rsidRPr="00114480">
        <w:rPr>
          <w:rFonts w:eastAsia="Arial"/>
        </w:rPr>
        <w:t xml:space="preserve">(30 applications) </w:t>
      </w:r>
      <w:r w:rsidR="00D14B02" w:rsidRPr="00114480">
        <w:rPr>
          <w:rFonts w:eastAsia="Arial"/>
        </w:rPr>
        <w:t xml:space="preserve">and 2015 </w:t>
      </w:r>
      <w:r w:rsidR="0032300B" w:rsidRPr="00114480">
        <w:rPr>
          <w:rFonts w:eastAsia="Arial"/>
        </w:rPr>
        <w:t xml:space="preserve">(44 applications). </w:t>
      </w:r>
      <w:r w:rsidR="00C33857" w:rsidRPr="00114480">
        <w:rPr>
          <w:rFonts w:eastAsia="Arial"/>
        </w:rPr>
        <w:t>In the years since, the number of applications received has</w:t>
      </w:r>
      <w:r w:rsidR="00996DB2" w:rsidRPr="00114480">
        <w:rPr>
          <w:rFonts w:eastAsia="Arial"/>
        </w:rPr>
        <w:t xml:space="preserve"> decreased but has</w:t>
      </w:r>
      <w:r w:rsidR="00C33857" w:rsidRPr="00114480">
        <w:rPr>
          <w:rFonts w:eastAsia="Arial"/>
        </w:rPr>
        <w:t xml:space="preserve"> remained generally consistent</w:t>
      </w:r>
      <w:r w:rsidR="00996DB2" w:rsidRPr="00114480">
        <w:rPr>
          <w:rFonts w:eastAsia="Arial"/>
        </w:rPr>
        <w:t>.</w:t>
      </w:r>
      <w:r w:rsidR="00BD70A1" w:rsidRPr="00114480">
        <w:rPr>
          <w:rFonts w:eastAsia="Arial"/>
        </w:rPr>
        <w:t xml:space="preserve"> Council</w:t>
      </w:r>
      <w:r w:rsidR="00C34597" w:rsidRPr="00114480">
        <w:rPr>
          <w:rFonts w:eastAsia="Arial"/>
        </w:rPr>
        <w:t>’s</w:t>
      </w:r>
      <w:r w:rsidR="00BD70A1" w:rsidRPr="00114480">
        <w:rPr>
          <w:rFonts w:eastAsia="Arial"/>
        </w:rPr>
        <w:t xml:space="preserve"> </w:t>
      </w:r>
      <w:r w:rsidR="00474875" w:rsidRPr="00114480">
        <w:rPr>
          <w:rFonts w:eastAsia="Arial"/>
        </w:rPr>
        <w:t>subdivision</w:t>
      </w:r>
      <w:r w:rsidR="00BD70A1" w:rsidRPr="00114480">
        <w:rPr>
          <w:rFonts w:eastAsia="Arial"/>
        </w:rPr>
        <w:t xml:space="preserve"> data shows that </w:t>
      </w:r>
      <w:r w:rsidR="0095127E" w:rsidRPr="00114480">
        <w:rPr>
          <w:rFonts w:eastAsia="Arial"/>
        </w:rPr>
        <w:t>the Covid-19 pandemic in 2020 did not impact the number of applications received</w:t>
      </w:r>
      <w:r w:rsidR="005E491E" w:rsidRPr="00114480">
        <w:rPr>
          <w:rFonts w:eastAsia="Arial"/>
        </w:rPr>
        <w:t xml:space="preserve"> </w:t>
      </w:r>
      <w:r w:rsidR="00932E38" w:rsidRPr="00114480">
        <w:rPr>
          <w:rFonts w:eastAsia="Arial"/>
        </w:rPr>
        <w:t>within</w:t>
      </w:r>
      <w:r w:rsidR="005E491E" w:rsidRPr="00114480">
        <w:rPr>
          <w:rFonts w:eastAsia="Arial"/>
        </w:rPr>
        <w:t xml:space="preserve"> the study area</w:t>
      </w:r>
      <w:r w:rsidR="0006083A" w:rsidRPr="00114480">
        <w:rPr>
          <w:rFonts w:eastAsia="Arial"/>
        </w:rPr>
        <w:t xml:space="preserve"> (21 applications compared to </w:t>
      </w:r>
      <w:r w:rsidR="002D683E" w:rsidRPr="00114480">
        <w:rPr>
          <w:rFonts w:eastAsia="Arial"/>
        </w:rPr>
        <w:t>11 in 2019)</w:t>
      </w:r>
      <w:r w:rsidR="0095127E" w:rsidRPr="00114480">
        <w:rPr>
          <w:rFonts w:eastAsia="Arial"/>
        </w:rPr>
        <w:t xml:space="preserve">, however, as of </w:t>
      </w:r>
      <w:r w:rsidR="005E491E" w:rsidRPr="00114480">
        <w:rPr>
          <w:rFonts w:eastAsia="Arial"/>
        </w:rPr>
        <w:t xml:space="preserve">28 June 2021 Council </w:t>
      </w:r>
      <w:r w:rsidR="00962884" w:rsidRPr="00114480">
        <w:rPr>
          <w:rFonts w:eastAsia="Arial"/>
        </w:rPr>
        <w:t xml:space="preserve">has only </w:t>
      </w:r>
      <w:r w:rsidR="00474875" w:rsidRPr="00114480">
        <w:rPr>
          <w:rFonts w:eastAsia="Arial"/>
        </w:rPr>
        <w:t>received</w:t>
      </w:r>
      <w:r w:rsidR="00962884" w:rsidRPr="00114480">
        <w:rPr>
          <w:rFonts w:eastAsia="Arial"/>
        </w:rPr>
        <w:t xml:space="preserve"> one application </w:t>
      </w:r>
      <w:r w:rsidR="00611211" w:rsidRPr="00114480">
        <w:rPr>
          <w:rFonts w:eastAsia="Arial"/>
        </w:rPr>
        <w:t>for the year</w:t>
      </w:r>
      <w:r w:rsidR="00962884" w:rsidRPr="00114480">
        <w:rPr>
          <w:rFonts w:eastAsia="Arial"/>
        </w:rPr>
        <w:t xml:space="preserve"> </w:t>
      </w:r>
      <w:r w:rsidR="00474875" w:rsidRPr="00114480">
        <w:rPr>
          <w:rFonts w:eastAsia="Arial"/>
        </w:rPr>
        <w:t>2021</w:t>
      </w:r>
      <w:r w:rsidR="00611211" w:rsidRPr="00114480">
        <w:rPr>
          <w:rFonts w:eastAsia="Arial"/>
        </w:rPr>
        <w:t xml:space="preserve"> (see Figure 1</w:t>
      </w:r>
      <w:r w:rsidR="008D1156" w:rsidRPr="00114480">
        <w:rPr>
          <w:rFonts w:eastAsia="Arial"/>
        </w:rPr>
        <w:t>1</w:t>
      </w:r>
      <w:r w:rsidR="00611211" w:rsidRPr="00114480">
        <w:rPr>
          <w:rFonts w:eastAsia="Arial"/>
        </w:rPr>
        <w:t>)</w:t>
      </w:r>
      <w:r w:rsidR="00474875" w:rsidRPr="00114480">
        <w:rPr>
          <w:rFonts w:eastAsia="Arial"/>
        </w:rPr>
        <w:t xml:space="preserve">. </w:t>
      </w:r>
    </w:p>
    <w:p w14:paraId="113C1FE3" w14:textId="04A8E4CB" w:rsidR="00157364" w:rsidRPr="00114480" w:rsidRDefault="00DF0A70" w:rsidP="00FF45CB">
      <w:pPr>
        <w:rPr>
          <w:rFonts w:eastAsia="Arial"/>
          <w:i/>
          <w:iCs/>
          <w:color w:val="44546A" w:themeColor="text2"/>
          <w:sz w:val="18"/>
          <w:szCs w:val="18"/>
        </w:rPr>
      </w:pPr>
      <w:r w:rsidRPr="00114480">
        <w:rPr>
          <w:noProof/>
        </w:rPr>
        <w:drawing>
          <wp:anchor distT="0" distB="0" distL="114300" distR="114300" simplePos="0" relativeHeight="251689984" behindDoc="0" locked="0" layoutInCell="1" allowOverlap="1" wp14:anchorId="3304A1AC" wp14:editId="0EC90B53">
            <wp:simplePos x="0" y="0"/>
            <wp:positionH relativeFrom="margin">
              <wp:posOffset>225425</wp:posOffset>
            </wp:positionH>
            <wp:positionV relativeFrom="paragraph">
              <wp:posOffset>297815</wp:posOffset>
            </wp:positionV>
            <wp:extent cx="5435600" cy="4126230"/>
            <wp:effectExtent l="0" t="0" r="0" b="7620"/>
            <wp:wrapSquare wrapText="bothSides"/>
            <wp:docPr id="7" name="Picture 7" descr="Map showing key development sites within the study are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0847356"/>
                    <pic:cNvPicPr/>
                  </pic:nvPicPr>
                  <pic:blipFill>
                    <a:blip r:embed="rId21" cstate="screen">
                      <a:extLst>
                        <a:ext uri="{28A0092B-C50C-407E-A947-70E740481C1C}">
                          <a14:useLocalDpi xmlns:a14="http://schemas.microsoft.com/office/drawing/2010/main"/>
                        </a:ext>
                      </a:extLst>
                    </a:blip>
                    <a:stretch>
                      <a:fillRect/>
                    </a:stretch>
                  </pic:blipFill>
                  <pic:spPr>
                    <a:xfrm>
                      <a:off x="0" y="0"/>
                      <a:ext cx="5435600" cy="4126230"/>
                    </a:xfrm>
                    <a:prstGeom prst="rect">
                      <a:avLst/>
                    </a:prstGeom>
                  </pic:spPr>
                </pic:pic>
              </a:graphicData>
            </a:graphic>
            <wp14:sizeRelH relativeFrom="page">
              <wp14:pctWidth>0</wp14:pctWidth>
            </wp14:sizeRelH>
            <wp14:sizeRelV relativeFrom="page">
              <wp14:pctHeight>0</wp14:pctHeight>
            </wp14:sizeRelV>
          </wp:anchor>
        </w:drawing>
      </w:r>
      <w:r w:rsidR="00D14B02" w:rsidRPr="00114480">
        <w:rPr>
          <w:rFonts w:eastAsia="Arial"/>
          <w:noProof/>
        </w:rPr>
        <mc:AlternateContent>
          <mc:Choice Requires="wps">
            <w:drawing>
              <wp:anchor distT="45720" distB="45720" distL="114300" distR="114300" simplePos="0" relativeHeight="251632640" behindDoc="0" locked="0" layoutInCell="1" allowOverlap="1" wp14:anchorId="3AABF80E" wp14:editId="1175A972">
                <wp:simplePos x="0" y="0"/>
                <wp:positionH relativeFrom="margin">
                  <wp:posOffset>57150</wp:posOffset>
                </wp:positionH>
                <wp:positionV relativeFrom="paragraph">
                  <wp:posOffset>18415</wp:posOffset>
                </wp:positionV>
                <wp:extent cx="4019550" cy="238125"/>
                <wp:effectExtent l="0" t="0" r="0" b="0"/>
                <wp:wrapSquare wrapText="bothSides"/>
                <wp:docPr id="27" name="Text Box 2" descr="P699TB13bA#y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019550" cy="238125"/>
                        </a:xfrm>
                        <a:prstGeom prst="rect">
                          <a:avLst/>
                        </a:prstGeom>
                        <a:noFill/>
                        <a:ln w="9525" cap="flat" cmpd="sng" algn="ctr">
                          <a:solidFill>
                            <a:prstClr val="black">
                              <a:alpha val="0"/>
                            </a:prstClr>
                          </a:solidFill>
                          <a:prstDash val="solid"/>
                          <a:miter lim="800000"/>
                          <a:headEnd type="none" w="med" len="med"/>
                          <a:tailEnd type="none" w="med" len="med"/>
                        </a:ln>
                      </wps:spPr>
                      <wps:txbx>
                        <w:txbxContent>
                          <w:p w14:paraId="09265B30" w14:textId="592B3E09" w:rsidR="00106683" w:rsidRDefault="00106683" w:rsidP="00FF45CB">
                            <w:pPr>
                              <w:rPr>
                                <w:rFonts w:eastAsia="Arial"/>
                              </w:rPr>
                            </w:pPr>
                            <w:r w:rsidRPr="00114480">
                              <w:rPr>
                                <w:i/>
                                <w:iCs/>
                                <w:color w:val="44546A" w:themeColor="text2"/>
                                <w:sz w:val="18"/>
                                <w:szCs w:val="18"/>
                              </w:rPr>
                              <w:t xml:space="preserve">Figure </w:t>
                            </w:r>
                            <w:r w:rsidR="008D1156" w:rsidRPr="00114480">
                              <w:rPr>
                                <w:i/>
                                <w:iCs/>
                                <w:color w:val="44546A" w:themeColor="text2"/>
                                <w:sz w:val="18"/>
                                <w:szCs w:val="18"/>
                              </w:rPr>
                              <w:t>9</w:t>
                            </w:r>
                            <w:r w:rsidRPr="00114480">
                              <w:rPr>
                                <w:i/>
                                <w:color w:val="44546A" w:themeColor="text2"/>
                                <w:sz w:val="18"/>
                                <w:szCs w:val="18"/>
                              </w:rPr>
                              <w:t xml:space="preserve"> </w:t>
                            </w:r>
                            <w:r w:rsidRPr="00114480">
                              <w:rPr>
                                <w:i/>
                                <w:iCs/>
                                <w:color w:val="44546A" w:themeColor="text2"/>
                                <w:sz w:val="18"/>
                                <w:szCs w:val="18"/>
                              </w:rPr>
                              <w:t xml:space="preserve">St Kilda study area – Key development sites  </w:t>
                            </w:r>
                          </w:p>
                          <w:p w14:paraId="1F850706" w14:textId="77777777" w:rsidR="00106683" w:rsidRDefault="00106683" w:rsidP="00FF45CB"/>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AABF80E" id="_x0000_s1031" type="#_x0000_t202" alt="P699TB13bA#y1" style="position:absolute;margin-left:4.5pt;margin-top:1.45pt;width:316.5pt;height:18.75pt;z-index:251632640;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6uQAcQIAAMsEAAAOAAAAZHJzL2Uyb0RvYy54bWysVNtu2zAMfR+wfxC059Wxm7RJUKdI03UY&#10;0G0F2n0ALcmxUN0mqbGzrx8lp23QvQzD/CBIInl0eEj64nLQiuyED9KampYnE0qEYZZLs63pj4eb&#10;j3NKQgTDQVkjaroXgV6u3r+76N1SVLazigtPEMSEZe9q2sXolkURWCc0hBPrhEFja72GiEe/LbiH&#10;HtG1KqrJ5KzorefOWyZCwNvr0UhXGb9tBYvf2zaISFRNkVvMq89rk9ZidQHLrQfXSXagAf/AQoM0&#10;+OgL1DVEIE9e/gGlJfM22DaeMKsL27aSiZwDZlNO3mRz34ETORcUJ7gXmcL/g2XfdneeSF7T6pwS&#10;Axpr9CCGSK7sQCpKuAgM5bo7WywersrTZv1hXybReheWGHvvMDoO6IzFzwIEd2vZYyDGbjowW7H2&#10;3vadAI6kc2RxFDrihATS9F8tx8fhKdoMNLReJ0VRI4LoWLz9S8ESQYaX00m5mM3QxNBWnc7LapbI&#10;FbB8jnY+xM/CapI2NfXYEBkddrchjq7PLukxY2+kUrkplCF9TRczhCQMsDVbBRG32qFYwWwpAbXF&#10;nmfRj4lbJXmKTjgJc6M82QH2XaOAPY6vKtfBeJlbD4kePDPp8BbiGkI3umfT2K1aRhwZJXVN55P0&#10;jddJ40+Gk7h3KKPBaaMpAS04JUog0bTLmUWQ6m88kZ0ySCwVLNVorFYcmiE3TJY62RrL91hBb8fp&#10;wr8BbjrrfyEBnCxU6+cTeKSjvhjsgkU5naZRzIfp7LzCgz+2NMcWMAyhaorSj9tNzOM7VmuN3dLK&#10;XMhXJgfKODFZ1cN0p5E8Pmev13/Q6jcAAAD//wMAUEsDBBQABgAIAAAAIQDq/pWx2gAAAAYBAAAP&#10;AAAAZHJzL2Rvd25yZXYueG1sTI/NTsMwEITvSLyDtUjcqEOIKhqyqRASnJCgBe5OvPmBeB3FTpu+&#10;PcuJHkczmvmm2C5uUAeaQu8Z4XaVgCKuve25Rfj8eL65BxWiYWsGz4RwogDb8vKiMLn1R97RYR9b&#10;JSUccoPQxTjmWoe6I2fCyo/E4jV+ciaKnFptJ3OUcjfoNEnW2pmeZaEzIz11VP/sZ4fA/tRXd6/f&#10;7/MXvbzthqrhlBrE66vl8QFUpCX+h+EPX9ChFKbKz2yDGhA28iQipBtQ4q6zVHSFkCUZ6LLQ5/jl&#10;LwAAAP//AwBQSwECLQAUAAYACAAAACEAtoM4kv4AAADhAQAAEwAAAAAAAAAAAAAAAAAAAAAAW0Nv&#10;bnRlbnRfVHlwZXNdLnhtbFBLAQItABQABgAIAAAAIQA4/SH/1gAAAJQBAAALAAAAAAAAAAAAAAAA&#10;AC8BAABfcmVscy8ucmVsc1BLAQItABQABgAIAAAAIQBB6uQAcQIAAMsEAAAOAAAAAAAAAAAAAAAA&#10;AC4CAABkcnMvZTJvRG9jLnhtbFBLAQItABQABgAIAAAAIQDq/pWx2gAAAAYBAAAPAAAAAAAAAAAA&#10;AAAAAMsEAABkcnMvZG93bnJldi54bWxQSwUGAAAAAAQABADzAAAA0gUAAAAA&#10;" filled="f">
                <v:stroke opacity="0"/>
                <v:textbox>
                  <w:txbxContent>
                    <w:p w14:paraId="09265B30" w14:textId="592B3E09" w:rsidR="00106683" w:rsidRDefault="00106683" w:rsidP="00FF45CB">
                      <w:pPr>
                        <w:rPr>
                          <w:rFonts w:eastAsia="Arial"/>
                        </w:rPr>
                      </w:pPr>
                      <w:r w:rsidRPr="00114480">
                        <w:rPr>
                          <w:i/>
                          <w:iCs/>
                          <w:color w:val="44546A" w:themeColor="text2"/>
                          <w:sz w:val="18"/>
                          <w:szCs w:val="18"/>
                        </w:rPr>
                        <w:t xml:space="preserve">Figure </w:t>
                      </w:r>
                      <w:r w:rsidR="008D1156" w:rsidRPr="00114480">
                        <w:rPr>
                          <w:i/>
                          <w:iCs/>
                          <w:color w:val="44546A" w:themeColor="text2"/>
                          <w:sz w:val="18"/>
                          <w:szCs w:val="18"/>
                        </w:rPr>
                        <w:t>9</w:t>
                      </w:r>
                      <w:r w:rsidRPr="00114480">
                        <w:rPr>
                          <w:i/>
                          <w:color w:val="44546A" w:themeColor="text2"/>
                          <w:sz w:val="18"/>
                          <w:szCs w:val="18"/>
                        </w:rPr>
                        <w:t xml:space="preserve"> </w:t>
                      </w:r>
                      <w:r w:rsidRPr="00114480">
                        <w:rPr>
                          <w:i/>
                          <w:iCs/>
                          <w:color w:val="44546A" w:themeColor="text2"/>
                          <w:sz w:val="18"/>
                          <w:szCs w:val="18"/>
                        </w:rPr>
                        <w:t xml:space="preserve">St Kilda study area – Key development sites  </w:t>
                      </w:r>
                    </w:p>
                    <w:p w14:paraId="1F850706" w14:textId="77777777" w:rsidR="00106683" w:rsidRDefault="00106683" w:rsidP="00FF45CB"/>
                  </w:txbxContent>
                </v:textbox>
                <w10:wrap type="square" anchorx="margin"/>
              </v:shape>
            </w:pict>
          </mc:Fallback>
        </mc:AlternateContent>
      </w:r>
    </w:p>
    <w:p w14:paraId="103A617D" w14:textId="39DA3ED3" w:rsidR="00FF45CB" w:rsidRPr="00114480" w:rsidRDefault="00FF45CB" w:rsidP="00FF45CB">
      <w:pPr>
        <w:rPr>
          <w:rFonts w:eastAsia="Arial"/>
          <w:i/>
          <w:iCs/>
          <w:color w:val="44546A" w:themeColor="text2"/>
          <w:sz w:val="18"/>
          <w:szCs w:val="18"/>
        </w:rPr>
      </w:pPr>
      <w:r w:rsidRPr="00114480">
        <w:rPr>
          <w:rFonts w:eastAsia="Arial"/>
          <w:i/>
          <w:iCs/>
          <w:color w:val="44546A" w:themeColor="text2"/>
          <w:sz w:val="18"/>
          <w:szCs w:val="18"/>
        </w:rPr>
        <w:lastRenderedPageBreak/>
        <w:t xml:space="preserve">Figure </w:t>
      </w:r>
      <w:r w:rsidR="00E249EA" w:rsidRPr="00114480">
        <w:rPr>
          <w:rFonts w:eastAsia="Arial"/>
          <w:i/>
          <w:iCs/>
          <w:color w:val="44546A" w:themeColor="text2"/>
          <w:sz w:val="18"/>
          <w:szCs w:val="18"/>
        </w:rPr>
        <w:t>1</w:t>
      </w:r>
      <w:r w:rsidR="008D1156" w:rsidRPr="00114480">
        <w:rPr>
          <w:rFonts w:eastAsia="Arial"/>
          <w:i/>
          <w:iCs/>
          <w:color w:val="44546A" w:themeColor="text2"/>
          <w:sz w:val="18"/>
          <w:szCs w:val="18"/>
        </w:rPr>
        <w:t>0</w:t>
      </w:r>
      <w:r w:rsidR="00E249EA" w:rsidRPr="00114480">
        <w:rPr>
          <w:rFonts w:eastAsia="Arial"/>
          <w:i/>
          <w:iCs/>
          <w:color w:val="44546A" w:themeColor="text2"/>
          <w:sz w:val="18"/>
          <w:szCs w:val="18"/>
        </w:rPr>
        <w:t xml:space="preserve"> </w:t>
      </w:r>
      <w:r w:rsidRPr="00114480">
        <w:rPr>
          <w:rFonts w:eastAsia="Arial"/>
          <w:i/>
          <w:iCs/>
          <w:color w:val="44546A" w:themeColor="text2"/>
          <w:sz w:val="18"/>
          <w:szCs w:val="18"/>
        </w:rPr>
        <w:t>Heatmap showing development patterns in the study area</w:t>
      </w:r>
    </w:p>
    <w:p w14:paraId="36EFC493" w14:textId="02EF3B9B" w:rsidR="004D4B8D" w:rsidRPr="00114480" w:rsidRDefault="004D4B8D" w:rsidP="00FF45CB">
      <w:pPr>
        <w:rPr>
          <w:noProof/>
        </w:rPr>
      </w:pPr>
      <w:r w:rsidRPr="00114480">
        <w:rPr>
          <w:noProof/>
        </w:rPr>
        <w:drawing>
          <wp:inline distT="0" distB="0" distL="0" distR="0" wp14:anchorId="255FB16E" wp14:editId="3CC4DB44">
            <wp:extent cx="6136344" cy="4657725"/>
            <wp:effectExtent l="0" t="0" r="0" b="0"/>
            <wp:docPr id="4" name="Picture 4" descr="Map showing development patterns in the study are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St Kilda Subdivision Residential Development Heat Map.jpg"/>
                    <pic:cNvPicPr/>
                  </pic:nvPicPr>
                  <pic:blipFill>
                    <a:blip r:embed="rId22" cstate="screen">
                      <a:extLst>
                        <a:ext uri="{28A0092B-C50C-407E-A947-70E740481C1C}">
                          <a14:useLocalDpi xmlns:a14="http://schemas.microsoft.com/office/drawing/2010/main"/>
                        </a:ext>
                      </a:extLst>
                    </a:blip>
                    <a:stretch>
                      <a:fillRect/>
                    </a:stretch>
                  </pic:blipFill>
                  <pic:spPr>
                    <a:xfrm>
                      <a:off x="0" y="0"/>
                      <a:ext cx="6136344" cy="4657725"/>
                    </a:xfrm>
                    <a:prstGeom prst="rect">
                      <a:avLst/>
                    </a:prstGeom>
                  </pic:spPr>
                </pic:pic>
              </a:graphicData>
            </a:graphic>
          </wp:inline>
        </w:drawing>
      </w:r>
    </w:p>
    <w:p w14:paraId="2ECE6674" w14:textId="3F3D2C03" w:rsidR="003134D3" w:rsidRPr="00114480" w:rsidRDefault="003134D3" w:rsidP="003134D3"/>
    <w:p w14:paraId="28CE3E97" w14:textId="014C1C48" w:rsidR="003134D3" w:rsidRPr="00114480" w:rsidRDefault="003134D3" w:rsidP="003134D3">
      <w:pPr>
        <w:rPr>
          <w:noProof/>
        </w:rPr>
      </w:pPr>
    </w:p>
    <w:p w14:paraId="4FCE7F30" w14:textId="181070B4" w:rsidR="009B61FE" w:rsidRPr="00114480" w:rsidRDefault="00322023" w:rsidP="00BD4800">
      <w:pPr>
        <w:pStyle w:val="Heading4"/>
      </w:pPr>
      <w:r w:rsidRPr="00114480">
        <w:rPr>
          <w:noProof/>
        </w:rPr>
        <w:lastRenderedPageBreak/>
        <mc:AlternateContent>
          <mc:Choice Requires="wps">
            <w:drawing>
              <wp:anchor distT="45720" distB="45720" distL="114300" distR="114300" simplePos="0" relativeHeight="251685888" behindDoc="0" locked="0" layoutInCell="1" allowOverlap="1" wp14:anchorId="6F215BC6" wp14:editId="47A486D6">
                <wp:simplePos x="0" y="0"/>
                <wp:positionH relativeFrom="margin">
                  <wp:align>left</wp:align>
                </wp:positionH>
                <wp:positionV relativeFrom="paragraph">
                  <wp:posOffset>-266065</wp:posOffset>
                </wp:positionV>
                <wp:extent cx="5457825" cy="247650"/>
                <wp:effectExtent l="0" t="0" r="0" b="0"/>
                <wp:wrapNone/>
                <wp:docPr id="85033569" name="Text Box 2" descr="P704TB25bA#y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57825" cy="247650"/>
                        </a:xfrm>
                        <a:prstGeom prst="rect">
                          <a:avLst/>
                        </a:prstGeom>
                        <a:noFill/>
                        <a:ln w="9525" cap="flat" cmpd="sng" algn="ctr">
                          <a:solidFill>
                            <a:prstClr val="black">
                              <a:alpha val="0"/>
                            </a:prstClr>
                          </a:solidFill>
                          <a:prstDash val="solid"/>
                          <a:miter lim="800000"/>
                          <a:headEnd type="none" w="med" len="med"/>
                          <a:tailEnd type="none" w="med" len="med"/>
                        </a:ln>
                      </wps:spPr>
                      <wps:txbx>
                        <w:txbxContent>
                          <w:p w14:paraId="272E8A0C" w14:textId="073118FD" w:rsidR="00014648" w:rsidRDefault="00014648" w:rsidP="00014648">
                            <w:r w:rsidRPr="00114480">
                              <w:rPr>
                                <w:rFonts w:eastAsia="Arial"/>
                                <w:i/>
                                <w:iCs/>
                                <w:color w:val="44546A" w:themeColor="text2"/>
                                <w:sz w:val="18"/>
                                <w:szCs w:val="18"/>
                              </w:rPr>
                              <w:t>Figure 1</w:t>
                            </w:r>
                            <w:r w:rsidR="008D1156" w:rsidRPr="00114480">
                              <w:rPr>
                                <w:rFonts w:eastAsia="Arial"/>
                                <w:i/>
                                <w:iCs/>
                                <w:color w:val="44546A" w:themeColor="text2"/>
                                <w:sz w:val="18"/>
                                <w:szCs w:val="18"/>
                              </w:rPr>
                              <w:t>1</w:t>
                            </w:r>
                            <w:r w:rsidRPr="00114480">
                              <w:rPr>
                                <w:rFonts w:eastAsia="Arial"/>
                                <w:i/>
                                <w:iCs/>
                                <w:color w:val="44546A" w:themeColor="text2"/>
                                <w:sz w:val="18"/>
                                <w:szCs w:val="18"/>
                              </w:rPr>
                              <w:t xml:space="preserve"> map showing </w:t>
                            </w:r>
                            <w:r w:rsidR="004B2B94" w:rsidRPr="00114480">
                              <w:rPr>
                                <w:rFonts w:eastAsia="Arial"/>
                                <w:i/>
                                <w:iCs/>
                                <w:color w:val="44546A" w:themeColor="text2"/>
                                <w:sz w:val="18"/>
                                <w:szCs w:val="18"/>
                              </w:rPr>
                              <w:t>s</w:t>
                            </w:r>
                            <w:r w:rsidR="004B2B94">
                              <w:rPr>
                                <w:rFonts w:eastAsia="Arial"/>
                                <w:i/>
                                <w:iCs/>
                                <w:color w:val="44546A" w:themeColor="text2"/>
                                <w:sz w:val="18"/>
                                <w:szCs w:val="18"/>
                              </w:rPr>
                              <w:t>ubdivision</w:t>
                            </w:r>
                            <w:r w:rsidR="00322023">
                              <w:rPr>
                                <w:rFonts w:eastAsia="Arial"/>
                                <w:i/>
                                <w:iCs/>
                                <w:color w:val="44546A" w:themeColor="text2"/>
                                <w:sz w:val="18"/>
                                <w:szCs w:val="18"/>
                              </w:rPr>
                              <w:t xml:space="preserve"> application</w:t>
                            </w:r>
                            <w:r w:rsidR="001D1C5F">
                              <w:rPr>
                                <w:rFonts w:eastAsia="Arial"/>
                                <w:i/>
                                <w:iCs/>
                                <w:color w:val="44546A" w:themeColor="text2"/>
                                <w:sz w:val="18"/>
                                <w:szCs w:val="18"/>
                              </w:rPr>
                              <w:t>s</w:t>
                            </w:r>
                            <w:r w:rsidR="00322023">
                              <w:rPr>
                                <w:rFonts w:eastAsia="Arial"/>
                                <w:i/>
                                <w:iCs/>
                                <w:color w:val="44546A" w:themeColor="text2"/>
                                <w:sz w:val="18"/>
                                <w:szCs w:val="18"/>
                              </w:rPr>
                              <w:t xml:space="preserve"> by year</w:t>
                            </w:r>
                            <w:r w:rsidR="004B2B94">
                              <w:rPr>
                                <w:rFonts w:eastAsia="Arial"/>
                                <w:i/>
                                <w:iCs/>
                                <w:color w:val="44546A" w:themeColor="text2"/>
                                <w:sz w:val="18"/>
                                <w:szCs w:val="18"/>
                              </w:rPr>
                              <w:t xml:space="preserve">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F215BC6" id="_x0000_s1032" type="#_x0000_t202" alt="P704TB25bA#y1" style="position:absolute;margin-left:0;margin-top:-20.95pt;width:429.75pt;height:19.5pt;z-index:251685888;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1vcdQIAANEEAAAOAAAAZHJzL2Uyb0RvYy54bWysVMtu2zAQvBfoPxDsuZGsWE5iRA7yaIoC&#10;aRsg6QesSMoiwldJxpLz9V1Sdmqkl6KoDgQfy+HszK7OL0atyEb4IK1p6OyopEQYZrk064b+eLz9&#10;eEpJiGA4KGtEQ7ci0IvV+3fng1uKyvZWceEJgpiwHFxD+xjdsigC64WGcGSdMHjYWa8h4tKvC+5h&#10;QHStiqosF8VgPXfeMhEC7t5Mh3SV8btOsPi964KIRDUUucU8+jy2aSxW57Bce3C9ZDsa8A8sNEiD&#10;j75C3UAE8uzlH1BaMm+D7eIRs7qwXSeZyDlgNrPyTTYPPTiRc0FxgnuVKfw/WPZtc++J5A09rcvj&#10;43pxRokBjU49ijGSKzuSihIuAkPR7k/K+eNVVbeXH7azJN3gwhIRHhxixBGDsQSyDMHdWfYUiLHX&#10;PZi1uPTeDr0AjtTzzeLg6oQTEkg7fLUcH4fnaDPQ2HmddEWlCKKjhdtX2xJBhpv1vD45rWpKGJ5V&#10;85NFnX0tYLm/7XyIn4XVJE0a6rEsMjps7kLEPDB0H5IeM/ZWKpVLQxkyNPSszvCABdopiPiSdihZ&#10;MGtKQK2x8ln0U+JWSZ5uJ5yEea082QBWX6uAPU2vKtfDtLknuovMTMJbiBsI/RSej6aa1TJi4yip&#10;0bkyfdN20viT4SRuHcposOdoSkALTokSSDTNcmYRpPqbSNRGGSSWDEseTW7FsR1z2Sz2ddBavkUH&#10;vZ16DP8JOOmtf0EC2F+o1s9n8EhHfTFYBWez+Tw1ZF6ggRUu/OFJe3gChiFUQ1H6aXodcxNPbl1i&#10;tXQyG5lYTkx2lLFvsqq7Hk+NebjOUb//RKtfAAAA//8DAFBLAwQUAAYACAAAACEA2AXv5twAAAAH&#10;AQAADwAAAGRycy9kb3ducmV2LnhtbEyPzU7DMBCE70i8g7VI3FqngaImjVMhJDghQQu9O/HmB+x1&#10;FDtt+vYsJzjuzGjm22I3OytOOIbek4LVMgGBVHvTU6vg8+N5sQERoiajrSdUcMEAu/L6qtC58Wfa&#10;4+kQW8ElFHKtoItxyKUMdYdOh6UfkNhr/Oh05HNspRn1mcudlWmSPEine+KFTg/41GH9fZicAvKX&#10;vrp7/XqfjvjytrdVQyk2St3ezI9bEBHn+BeGX3xGh5KZKj+RCcIq4EeigsX9KgPB9madrUFUrKQZ&#10;yLKQ//nLHwAAAP//AwBQSwECLQAUAAYACAAAACEAtoM4kv4AAADhAQAAEwAAAAAAAAAAAAAAAAAA&#10;AAAAW0NvbnRlbnRfVHlwZXNdLnhtbFBLAQItABQABgAIAAAAIQA4/SH/1gAAAJQBAAALAAAAAAAA&#10;AAAAAAAAAC8BAABfcmVscy8ucmVsc1BLAQItABQABgAIAAAAIQB/O1vcdQIAANEEAAAOAAAAAAAA&#10;AAAAAAAAAC4CAABkcnMvZTJvRG9jLnhtbFBLAQItABQABgAIAAAAIQDYBe/m3AAAAAcBAAAPAAAA&#10;AAAAAAAAAAAAAM8EAABkcnMvZG93bnJldi54bWxQSwUGAAAAAAQABADzAAAA2AUAAAAA&#10;" filled="f">
                <v:stroke opacity="0"/>
                <v:textbox>
                  <w:txbxContent>
                    <w:p w14:paraId="272E8A0C" w14:textId="073118FD" w:rsidR="00014648" w:rsidRDefault="00014648" w:rsidP="00014648">
                      <w:r w:rsidRPr="00114480">
                        <w:rPr>
                          <w:rFonts w:eastAsia="Arial"/>
                          <w:i/>
                          <w:iCs/>
                          <w:color w:val="44546A" w:themeColor="text2"/>
                          <w:sz w:val="18"/>
                          <w:szCs w:val="18"/>
                        </w:rPr>
                        <w:t>Figure 1</w:t>
                      </w:r>
                      <w:r w:rsidR="008D1156" w:rsidRPr="00114480">
                        <w:rPr>
                          <w:rFonts w:eastAsia="Arial"/>
                          <w:i/>
                          <w:iCs/>
                          <w:color w:val="44546A" w:themeColor="text2"/>
                          <w:sz w:val="18"/>
                          <w:szCs w:val="18"/>
                        </w:rPr>
                        <w:t>1</w:t>
                      </w:r>
                      <w:r w:rsidRPr="00114480">
                        <w:rPr>
                          <w:rFonts w:eastAsia="Arial"/>
                          <w:i/>
                          <w:iCs/>
                          <w:color w:val="44546A" w:themeColor="text2"/>
                          <w:sz w:val="18"/>
                          <w:szCs w:val="18"/>
                        </w:rPr>
                        <w:t xml:space="preserve"> map showing </w:t>
                      </w:r>
                      <w:r w:rsidR="004B2B94" w:rsidRPr="00114480">
                        <w:rPr>
                          <w:rFonts w:eastAsia="Arial"/>
                          <w:i/>
                          <w:iCs/>
                          <w:color w:val="44546A" w:themeColor="text2"/>
                          <w:sz w:val="18"/>
                          <w:szCs w:val="18"/>
                        </w:rPr>
                        <w:t>s</w:t>
                      </w:r>
                      <w:r w:rsidR="004B2B94">
                        <w:rPr>
                          <w:rFonts w:eastAsia="Arial"/>
                          <w:i/>
                          <w:iCs/>
                          <w:color w:val="44546A" w:themeColor="text2"/>
                          <w:sz w:val="18"/>
                          <w:szCs w:val="18"/>
                        </w:rPr>
                        <w:t>ubdivision</w:t>
                      </w:r>
                      <w:r w:rsidR="00322023">
                        <w:rPr>
                          <w:rFonts w:eastAsia="Arial"/>
                          <w:i/>
                          <w:iCs/>
                          <w:color w:val="44546A" w:themeColor="text2"/>
                          <w:sz w:val="18"/>
                          <w:szCs w:val="18"/>
                        </w:rPr>
                        <w:t xml:space="preserve"> application</w:t>
                      </w:r>
                      <w:r w:rsidR="001D1C5F">
                        <w:rPr>
                          <w:rFonts w:eastAsia="Arial"/>
                          <w:i/>
                          <w:iCs/>
                          <w:color w:val="44546A" w:themeColor="text2"/>
                          <w:sz w:val="18"/>
                          <w:szCs w:val="18"/>
                        </w:rPr>
                        <w:t>s</w:t>
                      </w:r>
                      <w:r w:rsidR="00322023">
                        <w:rPr>
                          <w:rFonts w:eastAsia="Arial"/>
                          <w:i/>
                          <w:iCs/>
                          <w:color w:val="44546A" w:themeColor="text2"/>
                          <w:sz w:val="18"/>
                          <w:szCs w:val="18"/>
                        </w:rPr>
                        <w:t xml:space="preserve"> by year</w:t>
                      </w:r>
                      <w:r w:rsidR="004B2B94">
                        <w:rPr>
                          <w:rFonts w:eastAsia="Arial"/>
                          <w:i/>
                          <w:iCs/>
                          <w:color w:val="44546A" w:themeColor="text2"/>
                          <w:sz w:val="18"/>
                          <w:szCs w:val="18"/>
                        </w:rPr>
                        <w:t xml:space="preserve"> </w:t>
                      </w:r>
                    </w:p>
                  </w:txbxContent>
                </v:textbox>
                <w10:wrap anchorx="margin"/>
              </v:shape>
            </w:pict>
          </mc:Fallback>
        </mc:AlternateContent>
      </w:r>
      <w:r w:rsidR="00153C75" w:rsidRPr="00114480">
        <w:rPr>
          <w:noProof/>
        </w:rPr>
        <w:drawing>
          <wp:inline distT="0" distB="0" distL="0" distR="0" wp14:anchorId="3062F84E" wp14:editId="62FEF751">
            <wp:extent cx="6120130" cy="4645660"/>
            <wp:effectExtent l="0" t="0" r="0" b="2540"/>
            <wp:docPr id="85033568" name="Picture 85033568" descr="Map showing sub division applications by year within the study are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033568" name="St Kilda Subdivision Approval Dates.jpg"/>
                    <pic:cNvPicPr/>
                  </pic:nvPicPr>
                  <pic:blipFill>
                    <a:blip r:embed="rId23" cstate="screen">
                      <a:extLst>
                        <a:ext uri="{28A0092B-C50C-407E-A947-70E740481C1C}">
                          <a14:useLocalDpi xmlns:a14="http://schemas.microsoft.com/office/drawing/2010/main"/>
                        </a:ext>
                      </a:extLst>
                    </a:blip>
                    <a:stretch>
                      <a:fillRect/>
                    </a:stretch>
                  </pic:blipFill>
                  <pic:spPr>
                    <a:xfrm>
                      <a:off x="0" y="0"/>
                      <a:ext cx="6120130" cy="4645660"/>
                    </a:xfrm>
                    <a:prstGeom prst="rect">
                      <a:avLst/>
                    </a:prstGeom>
                  </pic:spPr>
                </pic:pic>
              </a:graphicData>
            </a:graphic>
          </wp:inline>
        </w:drawing>
      </w:r>
    </w:p>
    <w:p w14:paraId="6814B422" w14:textId="77777777" w:rsidR="002C0B5F" w:rsidRPr="00114480" w:rsidRDefault="002C0B5F" w:rsidP="002C0B5F">
      <w:pPr>
        <w:rPr>
          <w:rFonts w:eastAsia="Arial"/>
        </w:rPr>
      </w:pPr>
      <w:r w:rsidRPr="00114480">
        <w:rPr>
          <w:rFonts w:eastAsia="Arial"/>
        </w:rPr>
        <w:t>On 18 August 2021 Council passed a motion to progress the 2016 St Kilda Triangle Masterplan, resolving to:</w:t>
      </w:r>
    </w:p>
    <w:p w14:paraId="7D4F658C" w14:textId="77777777" w:rsidR="002C0B5F" w:rsidRPr="00114480" w:rsidRDefault="002C0B5F" w:rsidP="00542AB2">
      <w:pPr>
        <w:pStyle w:val="ListParagraph"/>
        <w:numPr>
          <w:ilvl w:val="0"/>
          <w:numId w:val="31"/>
        </w:numPr>
        <w:rPr>
          <w:rFonts w:eastAsia="Arial"/>
        </w:rPr>
      </w:pPr>
      <w:r w:rsidRPr="00114480">
        <w:rPr>
          <w:rFonts w:eastAsia="Arial"/>
        </w:rPr>
        <w:t>Undertake work on the costs, high level approach, staging and broad timeframes required to undertake planning and initial market sounding for the key commercial elements of the St Kilda Triangle site as described in the 2016 St Kilda Triangle Masterplan.</w:t>
      </w:r>
    </w:p>
    <w:p w14:paraId="4E532DE6" w14:textId="67C503F8" w:rsidR="002C0B5F" w:rsidRPr="00114480" w:rsidRDefault="002C0B5F" w:rsidP="00542AB2">
      <w:pPr>
        <w:pStyle w:val="ListParagraph"/>
        <w:numPr>
          <w:ilvl w:val="0"/>
          <w:numId w:val="31"/>
        </w:numPr>
        <w:rPr>
          <w:rFonts w:eastAsia="Arial"/>
        </w:rPr>
      </w:pPr>
      <w:r w:rsidRPr="00114480">
        <w:rPr>
          <w:rFonts w:eastAsia="Arial"/>
        </w:rPr>
        <w:t>Begin discussions with State Government about support to deliver the St Kilda Triangle Masterplan, including the development of a business case for investment in the St Kilda Triangle.</w:t>
      </w:r>
    </w:p>
    <w:p w14:paraId="55588109" w14:textId="5B365477" w:rsidR="00FF45CB" w:rsidRPr="00114480" w:rsidRDefault="00FF45CB" w:rsidP="00BD4800">
      <w:pPr>
        <w:pStyle w:val="Heading4"/>
      </w:pPr>
      <w:r w:rsidRPr="00114480">
        <w:t xml:space="preserve">St Kilda MAC sub-precinct  </w:t>
      </w:r>
    </w:p>
    <w:p w14:paraId="3F5B0B2A" w14:textId="49C0603D" w:rsidR="00FF45CB" w:rsidRPr="00114480" w:rsidRDefault="00FF45CB" w:rsidP="00FF45CB">
      <w:r w:rsidRPr="00114480">
        <w:t xml:space="preserve">Table </w:t>
      </w:r>
      <w:r w:rsidR="00604499" w:rsidRPr="00114480">
        <w:t>4</w:t>
      </w:r>
      <w:r w:rsidR="00D23936" w:rsidRPr="00114480">
        <w:t xml:space="preserve"> </w:t>
      </w:r>
      <w:r w:rsidRPr="00114480">
        <w:t>below summarises key recent developments.</w:t>
      </w:r>
    </w:p>
    <w:p w14:paraId="22C81C62" w14:textId="7438DC7F" w:rsidR="00FF45CB" w:rsidRPr="00114480" w:rsidRDefault="00FF45CB" w:rsidP="00FF45CB">
      <w:pPr>
        <w:rPr>
          <w:rFonts w:eastAsia="Arial"/>
          <w:i/>
          <w:iCs/>
          <w:color w:val="44546A" w:themeColor="text2"/>
          <w:sz w:val="18"/>
          <w:szCs w:val="18"/>
        </w:rPr>
      </w:pPr>
      <w:r w:rsidRPr="00114480">
        <w:rPr>
          <w:rFonts w:eastAsia="Arial"/>
          <w:i/>
          <w:iCs/>
          <w:color w:val="44546A" w:themeColor="text2"/>
          <w:sz w:val="18"/>
          <w:szCs w:val="18"/>
        </w:rPr>
        <w:t xml:space="preserve">Table </w:t>
      </w:r>
      <w:r w:rsidR="00604499" w:rsidRPr="00114480">
        <w:rPr>
          <w:rFonts w:eastAsia="Arial"/>
          <w:i/>
          <w:iCs/>
          <w:color w:val="44546A" w:themeColor="text2"/>
          <w:sz w:val="18"/>
          <w:szCs w:val="18"/>
        </w:rPr>
        <w:t>4</w:t>
      </w:r>
      <w:r w:rsidR="00D23936" w:rsidRPr="00114480">
        <w:rPr>
          <w:rFonts w:eastAsia="Arial"/>
          <w:i/>
          <w:iCs/>
          <w:color w:val="44546A" w:themeColor="text2"/>
          <w:sz w:val="18"/>
          <w:szCs w:val="18"/>
        </w:rPr>
        <w:t xml:space="preserve"> </w:t>
      </w:r>
      <w:r w:rsidRPr="00114480">
        <w:rPr>
          <w:rFonts w:eastAsia="Arial"/>
          <w:i/>
          <w:iCs/>
          <w:color w:val="44546A" w:themeColor="text2"/>
          <w:sz w:val="18"/>
          <w:szCs w:val="18"/>
        </w:rPr>
        <w:t xml:space="preserve">Recent key developments in </w:t>
      </w:r>
      <w:r w:rsidRPr="00114480">
        <w:rPr>
          <w:rFonts w:eastAsia="Arial"/>
          <w:i/>
          <w:color w:val="44546A" w:themeColor="text2"/>
          <w:sz w:val="18"/>
          <w:szCs w:val="18"/>
        </w:rPr>
        <w:t>St Kilda</w:t>
      </w:r>
      <w:r w:rsidRPr="00114480">
        <w:rPr>
          <w:rFonts w:eastAsia="Arial"/>
          <w:i/>
          <w:iCs/>
          <w:color w:val="44546A" w:themeColor="text2"/>
          <w:sz w:val="18"/>
          <w:szCs w:val="18"/>
        </w:rPr>
        <w:t xml:space="preserve"> </w:t>
      </w:r>
      <w:r w:rsidR="007754FE" w:rsidRPr="00114480">
        <w:rPr>
          <w:rFonts w:eastAsia="Arial"/>
          <w:i/>
          <w:iCs/>
          <w:color w:val="44546A" w:themeColor="text2"/>
          <w:sz w:val="18"/>
          <w:szCs w:val="18"/>
        </w:rPr>
        <w:t xml:space="preserve">MAC sub-precinct </w:t>
      </w:r>
    </w:p>
    <w:p w14:paraId="02080F5C" w14:textId="0A41E509" w:rsidR="00946BAE" w:rsidRPr="00114480" w:rsidRDefault="00946BAE" w:rsidP="00FF45CB">
      <w:pPr>
        <w:rPr>
          <w:rFonts w:eastAsia="Arial"/>
          <w:i/>
          <w:iCs/>
          <w:color w:val="44546A" w:themeColor="text2"/>
          <w:sz w:val="18"/>
          <w:szCs w:val="18"/>
        </w:rPr>
      </w:pPr>
    </w:p>
    <w:p w14:paraId="1CFC4EFC" w14:textId="166ED34F" w:rsidR="00946BAE" w:rsidRPr="00114480" w:rsidRDefault="00946BAE" w:rsidP="00FF45CB">
      <w:pPr>
        <w:rPr>
          <w:rFonts w:eastAsia="Arial"/>
          <w:i/>
          <w:iCs/>
          <w:color w:val="44546A" w:themeColor="text2"/>
          <w:sz w:val="18"/>
          <w:szCs w:val="18"/>
        </w:rPr>
      </w:pPr>
    </w:p>
    <w:p w14:paraId="34AD4A04" w14:textId="77777777" w:rsidR="00946BAE" w:rsidRPr="00114480" w:rsidRDefault="00946BAE" w:rsidP="00FF45CB"/>
    <w:tbl>
      <w:tblPr>
        <w:tblStyle w:val="TableGrid"/>
        <w:tblW w:w="10196" w:type="dxa"/>
        <w:tblLayout w:type="fixed"/>
        <w:tblLook w:val="04A0" w:firstRow="1" w:lastRow="0" w:firstColumn="1" w:lastColumn="0" w:noHBand="0" w:noVBand="1"/>
        <w:tblCaption w:val="Recent key developments in the St Kila MAC sub-precinct"/>
        <w:tblDescription w:val="Table listing the recent key developments in St Kilda MAC. Includes place name, address, description and status of development. "/>
      </w:tblPr>
      <w:tblGrid>
        <w:gridCol w:w="1562"/>
        <w:gridCol w:w="2689"/>
        <w:gridCol w:w="2689"/>
        <w:gridCol w:w="3256"/>
      </w:tblGrid>
      <w:tr w:rsidR="00FF45CB" w:rsidRPr="00114480" w14:paraId="28908484" w14:textId="77777777" w:rsidTr="00AB1472">
        <w:tc>
          <w:tcPr>
            <w:tcW w:w="1562" w:type="dxa"/>
            <w:tcBorders>
              <w:top w:val="single" w:sz="8" w:space="0" w:color="auto"/>
              <w:left w:val="single" w:sz="8" w:space="0" w:color="auto"/>
              <w:bottom w:val="single" w:sz="8" w:space="0" w:color="auto"/>
              <w:right w:val="single" w:sz="8" w:space="0" w:color="auto"/>
            </w:tcBorders>
            <w:shd w:val="clear" w:color="auto" w:fill="1F3864" w:themeFill="accent5" w:themeFillShade="80"/>
          </w:tcPr>
          <w:p w14:paraId="71F59212" w14:textId="77777777" w:rsidR="00FF45CB" w:rsidRPr="00114480" w:rsidRDefault="00FF45CB" w:rsidP="00A57EC9">
            <w:r w:rsidRPr="00114480">
              <w:rPr>
                <w:rFonts w:eastAsia="Arial"/>
                <w:b/>
                <w:bCs/>
                <w:color w:val="FFFFFF" w:themeColor="background1"/>
              </w:rPr>
              <w:lastRenderedPageBreak/>
              <w:t>Place name</w:t>
            </w:r>
          </w:p>
        </w:tc>
        <w:tc>
          <w:tcPr>
            <w:tcW w:w="2689" w:type="dxa"/>
            <w:tcBorders>
              <w:top w:val="single" w:sz="8" w:space="0" w:color="auto"/>
              <w:left w:val="single" w:sz="8" w:space="0" w:color="auto"/>
              <w:bottom w:val="single" w:sz="8" w:space="0" w:color="auto"/>
              <w:right w:val="single" w:sz="8" w:space="0" w:color="auto"/>
            </w:tcBorders>
            <w:shd w:val="clear" w:color="auto" w:fill="1F3864" w:themeFill="accent5" w:themeFillShade="80"/>
          </w:tcPr>
          <w:p w14:paraId="74F1BEC3" w14:textId="77777777" w:rsidR="00FF45CB" w:rsidRPr="00114480" w:rsidRDefault="00FF45CB" w:rsidP="00A57EC9">
            <w:r w:rsidRPr="00114480">
              <w:rPr>
                <w:rFonts w:eastAsia="Arial"/>
                <w:b/>
                <w:bCs/>
                <w:color w:val="FFFFFF" w:themeColor="background1"/>
              </w:rPr>
              <w:t>Address</w:t>
            </w:r>
          </w:p>
        </w:tc>
        <w:tc>
          <w:tcPr>
            <w:tcW w:w="2689" w:type="dxa"/>
            <w:tcBorders>
              <w:top w:val="single" w:sz="8" w:space="0" w:color="auto"/>
              <w:left w:val="single" w:sz="8" w:space="0" w:color="auto"/>
              <w:bottom w:val="single" w:sz="8" w:space="0" w:color="auto"/>
              <w:right w:val="single" w:sz="8" w:space="0" w:color="auto"/>
            </w:tcBorders>
            <w:shd w:val="clear" w:color="auto" w:fill="1F3864" w:themeFill="accent5" w:themeFillShade="80"/>
          </w:tcPr>
          <w:p w14:paraId="7930335A" w14:textId="77777777" w:rsidR="00FF45CB" w:rsidRPr="00114480" w:rsidRDefault="00FF45CB" w:rsidP="00A57EC9">
            <w:r w:rsidRPr="00114480">
              <w:rPr>
                <w:rFonts w:eastAsia="Arial"/>
                <w:b/>
                <w:bCs/>
                <w:color w:val="FFFFFF" w:themeColor="background1"/>
              </w:rPr>
              <w:t>Description</w:t>
            </w:r>
          </w:p>
        </w:tc>
        <w:tc>
          <w:tcPr>
            <w:tcW w:w="3256" w:type="dxa"/>
            <w:tcBorders>
              <w:top w:val="single" w:sz="8" w:space="0" w:color="auto"/>
              <w:left w:val="single" w:sz="8" w:space="0" w:color="auto"/>
              <w:bottom w:val="single" w:sz="8" w:space="0" w:color="auto"/>
              <w:right w:val="single" w:sz="8" w:space="0" w:color="auto"/>
            </w:tcBorders>
            <w:shd w:val="clear" w:color="auto" w:fill="1F3864" w:themeFill="accent5" w:themeFillShade="80"/>
          </w:tcPr>
          <w:p w14:paraId="492EEEEB" w14:textId="77777777" w:rsidR="00FF45CB" w:rsidRPr="00114480" w:rsidRDefault="00FF45CB" w:rsidP="00A57EC9">
            <w:r w:rsidRPr="00114480">
              <w:rPr>
                <w:rFonts w:eastAsia="Arial"/>
                <w:b/>
                <w:bCs/>
                <w:color w:val="FFFFFF" w:themeColor="background1"/>
              </w:rPr>
              <w:t>Status</w:t>
            </w:r>
          </w:p>
        </w:tc>
      </w:tr>
      <w:tr w:rsidR="00FF45CB" w:rsidRPr="00114480" w14:paraId="7CC7615D" w14:textId="77777777" w:rsidTr="00AB1472">
        <w:tc>
          <w:tcPr>
            <w:tcW w:w="1562" w:type="dxa"/>
            <w:tcBorders>
              <w:top w:val="single" w:sz="8" w:space="0" w:color="auto"/>
              <w:left w:val="single" w:sz="8" w:space="0" w:color="auto"/>
              <w:bottom w:val="single" w:sz="8" w:space="0" w:color="auto"/>
              <w:right w:val="single" w:sz="8" w:space="0" w:color="auto"/>
            </w:tcBorders>
          </w:tcPr>
          <w:p w14:paraId="4B3878F2" w14:textId="77777777" w:rsidR="00FF45CB" w:rsidRPr="00114480" w:rsidRDefault="00FF45CB" w:rsidP="00A57EC9">
            <w:r w:rsidRPr="00114480">
              <w:rPr>
                <w:rFonts w:eastAsia="Arial"/>
              </w:rPr>
              <w:t>Saint Hotel</w:t>
            </w:r>
          </w:p>
        </w:tc>
        <w:tc>
          <w:tcPr>
            <w:tcW w:w="2689" w:type="dxa"/>
            <w:tcBorders>
              <w:top w:val="single" w:sz="8" w:space="0" w:color="auto"/>
              <w:left w:val="single" w:sz="8" w:space="0" w:color="auto"/>
              <w:bottom w:val="single" w:sz="8" w:space="0" w:color="auto"/>
              <w:right w:val="single" w:sz="8" w:space="0" w:color="auto"/>
            </w:tcBorders>
          </w:tcPr>
          <w:p w14:paraId="5084B035" w14:textId="77777777" w:rsidR="00FF45CB" w:rsidRPr="00114480" w:rsidRDefault="00FF45CB" w:rsidP="00A57EC9">
            <w:r w:rsidRPr="00114480">
              <w:rPr>
                <w:rFonts w:eastAsia="Arial"/>
              </w:rPr>
              <w:t>54 Fitzroy Street, St Kilda</w:t>
            </w:r>
          </w:p>
        </w:tc>
        <w:tc>
          <w:tcPr>
            <w:tcW w:w="2689" w:type="dxa"/>
            <w:tcBorders>
              <w:top w:val="single" w:sz="8" w:space="0" w:color="auto"/>
              <w:left w:val="single" w:sz="8" w:space="0" w:color="auto"/>
              <w:bottom w:val="single" w:sz="8" w:space="0" w:color="auto"/>
              <w:right w:val="single" w:sz="8" w:space="0" w:color="auto"/>
            </w:tcBorders>
          </w:tcPr>
          <w:p w14:paraId="0D68C85C" w14:textId="77777777" w:rsidR="00FF45CB" w:rsidRPr="00114480" w:rsidRDefault="00FF45CB" w:rsidP="00A57EC9">
            <w:r w:rsidRPr="00114480">
              <w:rPr>
                <w:rFonts w:eastAsia="Arial"/>
              </w:rPr>
              <w:t>Redevelopment and refurbishment of existing hotel</w:t>
            </w:r>
          </w:p>
        </w:tc>
        <w:tc>
          <w:tcPr>
            <w:tcW w:w="3256" w:type="dxa"/>
            <w:tcBorders>
              <w:top w:val="single" w:sz="8" w:space="0" w:color="auto"/>
              <w:left w:val="single" w:sz="8" w:space="0" w:color="auto"/>
              <w:bottom w:val="single" w:sz="8" w:space="0" w:color="auto"/>
              <w:right w:val="single" w:sz="8" w:space="0" w:color="auto"/>
            </w:tcBorders>
          </w:tcPr>
          <w:p w14:paraId="07DB2281" w14:textId="77777777" w:rsidR="00FF45CB" w:rsidRPr="00114480" w:rsidRDefault="00FF45CB" w:rsidP="00A57EC9">
            <w:r w:rsidRPr="00114480">
              <w:rPr>
                <w:rFonts w:eastAsia="Arial"/>
              </w:rPr>
              <w:t>Completed</w:t>
            </w:r>
          </w:p>
        </w:tc>
      </w:tr>
      <w:tr w:rsidR="00FF45CB" w:rsidRPr="00114480" w14:paraId="1266CDF9" w14:textId="77777777" w:rsidTr="00AB1472">
        <w:tc>
          <w:tcPr>
            <w:tcW w:w="1562" w:type="dxa"/>
            <w:tcBorders>
              <w:top w:val="single" w:sz="8" w:space="0" w:color="auto"/>
              <w:left w:val="single" w:sz="8" w:space="0" w:color="auto"/>
              <w:bottom w:val="single" w:sz="8" w:space="0" w:color="auto"/>
              <w:right w:val="single" w:sz="8" w:space="0" w:color="auto"/>
            </w:tcBorders>
          </w:tcPr>
          <w:p w14:paraId="07EF16F6" w14:textId="77777777" w:rsidR="00FF45CB" w:rsidRPr="00114480" w:rsidRDefault="00FF45CB" w:rsidP="00A57EC9">
            <w:r w:rsidRPr="00114480">
              <w:rPr>
                <w:rFonts w:eastAsia="Arial"/>
              </w:rPr>
              <w:t>Village Belle Hotel</w:t>
            </w:r>
          </w:p>
        </w:tc>
        <w:tc>
          <w:tcPr>
            <w:tcW w:w="2689" w:type="dxa"/>
            <w:tcBorders>
              <w:top w:val="single" w:sz="8" w:space="0" w:color="auto"/>
              <w:left w:val="single" w:sz="8" w:space="0" w:color="auto"/>
              <w:bottom w:val="single" w:sz="8" w:space="0" w:color="auto"/>
              <w:right w:val="single" w:sz="8" w:space="0" w:color="auto"/>
            </w:tcBorders>
          </w:tcPr>
          <w:p w14:paraId="7A509DAD" w14:textId="77777777" w:rsidR="00FF45CB" w:rsidRPr="00114480" w:rsidRDefault="00FF45CB" w:rsidP="00A57EC9">
            <w:r w:rsidRPr="00114480">
              <w:rPr>
                <w:rFonts w:eastAsia="Arial"/>
              </w:rPr>
              <w:t xml:space="preserve">202 Barkly Street, St Kilda </w:t>
            </w:r>
          </w:p>
        </w:tc>
        <w:tc>
          <w:tcPr>
            <w:tcW w:w="2689" w:type="dxa"/>
            <w:tcBorders>
              <w:top w:val="single" w:sz="8" w:space="0" w:color="auto"/>
              <w:left w:val="single" w:sz="8" w:space="0" w:color="auto"/>
              <w:bottom w:val="single" w:sz="8" w:space="0" w:color="auto"/>
              <w:right w:val="single" w:sz="8" w:space="0" w:color="auto"/>
            </w:tcBorders>
          </w:tcPr>
          <w:p w14:paraId="01BDEC8A" w14:textId="77777777" w:rsidR="00FF45CB" w:rsidRPr="00114480" w:rsidRDefault="00FF45CB" w:rsidP="00A57EC9">
            <w:r w:rsidRPr="00114480">
              <w:rPr>
                <w:rFonts w:eastAsia="Arial"/>
              </w:rPr>
              <w:t>Redevelopment and refurbishment of existing hotel</w:t>
            </w:r>
          </w:p>
        </w:tc>
        <w:tc>
          <w:tcPr>
            <w:tcW w:w="3256" w:type="dxa"/>
            <w:tcBorders>
              <w:top w:val="single" w:sz="8" w:space="0" w:color="auto"/>
              <w:left w:val="single" w:sz="8" w:space="0" w:color="auto"/>
              <w:bottom w:val="single" w:sz="8" w:space="0" w:color="auto"/>
              <w:right w:val="single" w:sz="8" w:space="0" w:color="auto"/>
            </w:tcBorders>
          </w:tcPr>
          <w:p w14:paraId="6E2812D1" w14:textId="77777777" w:rsidR="00FF45CB" w:rsidRPr="00114480" w:rsidRDefault="00FF45CB" w:rsidP="00A57EC9">
            <w:r w:rsidRPr="00114480">
              <w:rPr>
                <w:rFonts w:eastAsia="Arial"/>
              </w:rPr>
              <w:t>Completed</w:t>
            </w:r>
          </w:p>
        </w:tc>
      </w:tr>
      <w:tr w:rsidR="00FF45CB" w:rsidRPr="00114480" w14:paraId="75AFB3E3" w14:textId="77777777" w:rsidTr="00AB1472">
        <w:tc>
          <w:tcPr>
            <w:tcW w:w="1562" w:type="dxa"/>
            <w:tcBorders>
              <w:top w:val="single" w:sz="8" w:space="0" w:color="auto"/>
              <w:left w:val="single" w:sz="8" w:space="0" w:color="auto"/>
              <w:bottom w:val="single" w:sz="8" w:space="0" w:color="auto"/>
              <w:right w:val="single" w:sz="8" w:space="0" w:color="auto"/>
            </w:tcBorders>
          </w:tcPr>
          <w:p w14:paraId="0CF87F2F" w14:textId="77777777" w:rsidR="00FF45CB" w:rsidRPr="00114480" w:rsidRDefault="00FF45CB" w:rsidP="00A57EC9">
            <w:r w:rsidRPr="00114480">
              <w:rPr>
                <w:rFonts w:eastAsia="Arial"/>
              </w:rPr>
              <w:t>The Esplanade Hotel</w:t>
            </w:r>
          </w:p>
        </w:tc>
        <w:tc>
          <w:tcPr>
            <w:tcW w:w="2689" w:type="dxa"/>
            <w:tcBorders>
              <w:top w:val="single" w:sz="8" w:space="0" w:color="auto"/>
              <w:left w:val="single" w:sz="8" w:space="0" w:color="auto"/>
              <w:bottom w:val="single" w:sz="8" w:space="0" w:color="auto"/>
              <w:right w:val="single" w:sz="8" w:space="0" w:color="auto"/>
            </w:tcBorders>
          </w:tcPr>
          <w:p w14:paraId="3433EA9E" w14:textId="77777777" w:rsidR="00FF45CB" w:rsidRPr="00114480" w:rsidRDefault="00FF45CB" w:rsidP="00A57EC9">
            <w:r w:rsidRPr="00114480">
              <w:rPr>
                <w:rFonts w:eastAsia="Arial"/>
              </w:rPr>
              <w:t>11 The Esplanade, St Kilda</w:t>
            </w:r>
          </w:p>
        </w:tc>
        <w:tc>
          <w:tcPr>
            <w:tcW w:w="2689" w:type="dxa"/>
            <w:tcBorders>
              <w:top w:val="single" w:sz="8" w:space="0" w:color="auto"/>
              <w:left w:val="single" w:sz="8" w:space="0" w:color="auto"/>
              <w:bottom w:val="single" w:sz="8" w:space="0" w:color="auto"/>
              <w:right w:val="single" w:sz="8" w:space="0" w:color="auto"/>
            </w:tcBorders>
          </w:tcPr>
          <w:p w14:paraId="46BC803F" w14:textId="2C3F9E20" w:rsidR="00FF45CB" w:rsidRPr="00114480" w:rsidRDefault="00FF45CB" w:rsidP="00A57EC9">
            <w:pPr>
              <w:rPr>
                <w:rFonts w:eastAsia="Arial"/>
              </w:rPr>
            </w:pPr>
            <w:r w:rsidRPr="00114480">
              <w:rPr>
                <w:rFonts w:eastAsia="Arial"/>
              </w:rPr>
              <w:t>Redevelopment and refurbishment of historic hotel and live music venue</w:t>
            </w:r>
          </w:p>
        </w:tc>
        <w:tc>
          <w:tcPr>
            <w:tcW w:w="3256" w:type="dxa"/>
            <w:tcBorders>
              <w:top w:val="single" w:sz="8" w:space="0" w:color="auto"/>
              <w:left w:val="single" w:sz="8" w:space="0" w:color="auto"/>
              <w:bottom w:val="single" w:sz="8" w:space="0" w:color="auto"/>
              <w:right w:val="single" w:sz="8" w:space="0" w:color="auto"/>
            </w:tcBorders>
          </w:tcPr>
          <w:p w14:paraId="4890CA5A" w14:textId="77777777" w:rsidR="00FF45CB" w:rsidRPr="00114480" w:rsidRDefault="00FF45CB" w:rsidP="00A57EC9">
            <w:r w:rsidRPr="00114480">
              <w:rPr>
                <w:rFonts w:eastAsia="Arial"/>
              </w:rPr>
              <w:t>Completed</w:t>
            </w:r>
          </w:p>
        </w:tc>
      </w:tr>
      <w:tr w:rsidR="00FF45CB" w:rsidRPr="00114480" w14:paraId="782E9D86" w14:textId="77777777" w:rsidTr="00AB1472">
        <w:tc>
          <w:tcPr>
            <w:tcW w:w="1562" w:type="dxa"/>
            <w:tcBorders>
              <w:top w:val="single" w:sz="8" w:space="0" w:color="auto"/>
              <w:left w:val="single" w:sz="8" w:space="0" w:color="auto"/>
              <w:bottom w:val="single" w:sz="8" w:space="0" w:color="auto"/>
              <w:right w:val="single" w:sz="8" w:space="0" w:color="auto"/>
            </w:tcBorders>
          </w:tcPr>
          <w:p w14:paraId="7094F975" w14:textId="77777777" w:rsidR="00FF45CB" w:rsidRPr="00114480" w:rsidRDefault="00FF45CB" w:rsidP="00A57EC9">
            <w:r w:rsidRPr="00114480">
              <w:rPr>
                <w:rFonts w:eastAsia="Arial"/>
              </w:rPr>
              <w:t>Victorian Pride Centre</w:t>
            </w:r>
          </w:p>
        </w:tc>
        <w:tc>
          <w:tcPr>
            <w:tcW w:w="2689" w:type="dxa"/>
            <w:tcBorders>
              <w:top w:val="single" w:sz="8" w:space="0" w:color="auto"/>
              <w:left w:val="single" w:sz="8" w:space="0" w:color="auto"/>
              <w:bottom w:val="single" w:sz="8" w:space="0" w:color="auto"/>
              <w:right w:val="single" w:sz="8" w:space="0" w:color="auto"/>
            </w:tcBorders>
          </w:tcPr>
          <w:p w14:paraId="1E32F039" w14:textId="77777777" w:rsidR="00FF45CB" w:rsidRPr="00114480" w:rsidRDefault="00FF45CB" w:rsidP="00A57EC9">
            <w:r w:rsidRPr="00114480">
              <w:rPr>
                <w:rFonts w:eastAsia="Arial"/>
              </w:rPr>
              <w:t>79-81 Fitzroy Street, St Kilda</w:t>
            </w:r>
          </w:p>
        </w:tc>
        <w:tc>
          <w:tcPr>
            <w:tcW w:w="2689" w:type="dxa"/>
            <w:tcBorders>
              <w:top w:val="single" w:sz="8" w:space="0" w:color="auto"/>
              <w:left w:val="single" w:sz="8" w:space="0" w:color="auto"/>
              <w:bottom w:val="single" w:sz="8" w:space="0" w:color="auto"/>
              <w:right w:val="single" w:sz="8" w:space="0" w:color="auto"/>
            </w:tcBorders>
          </w:tcPr>
          <w:p w14:paraId="233671C8" w14:textId="77777777" w:rsidR="00FF45CB" w:rsidRPr="00114480" w:rsidRDefault="00FF45CB" w:rsidP="00A57EC9">
            <w:r w:rsidRPr="00114480">
              <w:rPr>
                <w:rFonts w:eastAsia="Arial"/>
              </w:rPr>
              <w:t xml:space="preserve">Demolition of existing buildings, construction of multi-storey community building </w:t>
            </w:r>
          </w:p>
        </w:tc>
        <w:tc>
          <w:tcPr>
            <w:tcW w:w="3256" w:type="dxa"/>
            <w:tcBorders>
              <w:top w:val="single" w:sz="8" w:space="0" w:color="auto"/>
              <w:left w:val="single" w:sz="8" w:space="0" w:color="auto"/>
              <w:bottom w:val="single" w:sz="8" w:space="0" w:color="auto"/>
              <w:right w:val="single" w:sz="8" w:space="0" w:color="auto"/>
            </w:tcBorders>
          </w:tcPr>
          <w:p w14:paraId="7AB7CC89" w14:textId="77777777" w:rsidR="00FF45CB" w:rsidRPr="00114480" w:rsidRDefault="00FF45CB" w:rsidP="00A57EC9">
            <w:r w:rsidRPr="00114480">
              <w:rPr>
                <w:rFonts w:eastAsia="Arial"/>
              </w:rPr>
              <w:t>Site-specific amendment process undertaken. Under construction – completion expected late-2021</w:t>
            </w:r>
          </w:p>
        </w:tc>
      </w:tr>
      <w:tr w:rsidR="00FF45CB" w:rsidRPr="00114480" w14:paraId="44C54C24" w14:textId="77777777" w:rsidTr="00AB1472">
        <w:tc>
          <w:tcPr>
            <w:tcW w:w="1562" w:type="dxa"/>
            <w:tcBorders>
              <w:top w:val="single" w:sz="8" w:space="0" w:color="auto"/>
              <w:left w:val="single" w:sz="8" w:space="0" w:color="auto"/>
              <w:bottom w:val="single" w:sz="8" w:space="0" w:color="auto"/>
              <w:right w:val="single" w:sz="8" w:space="0" w:color="auto"/>
            </w:tcBorders>
          </w:tcPr>
          <w:p w14:paraId="2F5E2454" w14:textId="77777777" w:rsidR="00FF45CB" w:rsidRPr="00114480" w:rsidRDefault="00FF45CB" w:rsidP="00A57EC9">
            <w:r w:rsidRPr="00114480">
              <w:rPr>
                <w:rFonts w:eastAsia="Arial"/>
              </w:rPr>
              <w:t>St Moritz</w:t>
            </w:r>
          </w:p>
        </w:tc>
        <w:tc>
          <w:tcPr>
            <w:tcW w:w="2689" w:type="dxa"/>
            <w:tcBorders>
              <w:top w:val="single" w:sz="8" w:space="0" w:color="auto"/>
              <w:left w:val="single" w:sz="8" w:space="0" w:color="auto"/>
              <w:bottom w:val="single" w:sz="8" w:space="0" w:color="auto"/>
              <w:right w:val="single" w:sz="8" w:space="0" w:color="auto"/>
            </w:tcBorders>
          </w:tcPr>
          <w:p w14:paraId="49A46DBA" w14:textId="77777777" w:rsidR="00FF45CB" w:rsidRPr="00114480" w:rsidRDefault="00FF45CB" w:rsidP="00A57EC9">
            <w:r w:rsidRPr="00114480">
              <w:rPr>
                <w:rFonts w:eastAsia="Arial"/>
              </w:rPr>
              <w:t>161 The Esplanade, St Kilda</w:t>
            </w:r>
          </w:p>
        </w:tc>
        <w:tc>
          <w:tcPr>
            <w:tcW w:w="2689" w:type="dxa"/>
            <w:tcBorders>
              <w:top w:val="single" w:sz="8" w:space="0" w:color="auto"/>
              <w:left w:val="single" w:sz="8" w:space="0" w:color="auto"/>
              <w:bottom w:val="single" w:sz="8" w:space="0" w:color="auto"/>
              <w:right w:val="single" w:sz="8" w:space="0" w:color="auto"/>
            </w:tcBorders>
          </w:tcPr>
          <w:p w14:paraId="44124FC9" w14:textId="77777777" w:rsidR="00FF45CB" w:rsidRPr="00114480" w:rsidRDefault="00FF45CB" w:rsidP="00A57EC9">
            <w:r w:rsidRPr="00114480">
              <w:rPr>
                <w:rFonts w:eastAsia="Arial"/>
              </w:rPr>
              <w:t>High end residential development of 133 apartments on the former Novotel site (</w:t>
            </w:r>
            <w:proofErr w:type="spellStart"/>
            <w:r w:rsidRPr="00114480">
              <w:rPr>
                <w:rFonts w:eastAsia="Arial"/>
              </w:rPr>
              <w:t>Gurner</w:t>
            </w:r>
            <w:proofErr w:type="spellEnd"/>
            <w:r w:rsidRPr="00114480">
              <w:rPr>
                <w:rFonts w:eastAsia="Arial"/>
              </w:rPr>
              <w:t xml:space="preserve"> development)</w:t>
            </w:r>
          </w:p>
        </w:tc>
        <w:tc>
          <w:tcPr>
            <w:tcW w:w="3256" w:type="dxa"/>
            <w:tcBorders>
              <w:top w:val="single" w:sz="8" w:space="0" w:color="auto"/>
              <w:left w:val="single" w:sz="8" w:space="0" w:color="auto"/>
              <w:bottom w:val="single" w:sz="8" w:space="0" w:color="auto"/>
              <w:right w:val="single" w:sz="8" w:space="0" w:color="auto"/>
            </w:tcBorders>
          </w:tcPr>
          <w:p w14:paraId="0D8BBC59" w14:textId="77777777" w:rsidR="00FF45CB" w:rsidRPr="00114480" w:rsidRDefault="00FF45CB" w:rsidP="00A57EC9">
            <w:r w:rsidRPr="00114480">
              <w:rPr>
                <w:rFonts w:eastAsia="Arial"/>
              </w:rPr>
              <w:t xml:space="preserve">Under construction </w:t>
            </w:r>
          </w:p>
        </w:tc>
      </w:tr>
      <w:tr w:rsidR="00FF45CB" w:rsidRPr="00114480" w14:paraId="593AB2B6" w14:textId="77777777" w:rsidTr="00AB1472">
        <w:trPr>
          <w:trHeight w:val="1886"/>
        </w:trPr>
        <w:tc>
          <w:tcPr>
            <w:tcW w:w="1562" w:type="dxa"/>
            <w:tcBorders>
              <w:top w:val="single" w:sz="8" w:space="0" w:color="auto"/>
              <w:left w:val="single" w:sz="8" w:space="0" w:color="auto"/>
              <w:bottom w:val="single" w:sz="8" w:space="0" w:color="auto"/>
              <w:right w:val="single" w:sz="8" w:space="0" w:color="auto"/>
            </w:tcBorders>
          </w:tcPr>
          <w:p w14:paraId="6006E88D" w14:textId="77777777" w:rsidR="00FF45CB" w:rsidRPr="00114480" w:rsidRDefault="00FF45CB" w:rsidP="00A57EC9">
            <w:r w:rsidRPr="00114480">
              <w:rPr>
                <w:rFonts w:eastAsia="Arial"/>
              </w:rPr>
              <w:t xml:space="preserve">St Kilda Marina </w:t>
            </w:r>
          </w:p>
        </w:tc>
        <w:tc>
          <w:tcPr>
            <w:tcW w:w="2689" w:type="dxa"/>
            <w:tcBorders>
              <w:top w:val="single" w:sz="8" w:space="0" w:color="auto"/>
              <w:left w:val="single" w:sz="8" w:space="0" w:color="auto"/>
              <w:bottom w:val="single" w:sz="8" w:space="0" w:color="auto"/>
              <w:right w:val="single" w:sz="8" w:space="0" w:color="auto"/>
            </w:tcBorders>
          </w:tcPr>
          <w:p w14:paraId="04146382" w14:textId="77777777" w:rsidR="00FF45CB" w:rsidRPr="00114480" w:rsidRDefault="00FF45CB" w:rsidP="00A57EC9">
            <w:r w:rsidRPr="00114480">
              <w:rPr>
                <w:rFonts w:eastAsia="Arial"/>
                <w:color w:val="221E1F"/>
              </w:rPr>
              <w:t>Marina Reserve, 29P Marine Parade St Kilda</w:t>
            </w:r>
          </w:p>
        </w:tc>
        <w:tc>
          <w:tcPr>
            <w:tcW w:w="2689" w:type="dxa"/>
            <w:tcBorders>
              <w:top w:val="single" w:sz="8" w:space="0" w:color="auto"/>
              <w:left w:val="single" w:sz="8" w:space="0" w:color="auto"/>
              <w:bottom w:val="single" w:sz="8" w:space="0" w:color="auto"/>
              <w:right w:val="single" w:sz="8" w:space="0" w:color="auto"/>
            </w:tcBorders>
          </w:tcPr>
          <w:p w14:paraId="1D3A367D" w14:textId="69C8EF46" w:rsidR="00FF45CB" w:rsidRPr="00114480" w:rsidRDefault="00FF45CB" w:rsidP="00A57EC9">
            <w:pPr>
              <w:rPr>
                <w:rFonts w:eastAsia="Arial"/>
                <w:color w:val="221E1F"/>
              </w:rPr>
            </w:pPr>
            <w:r w:rsidRPr="00114480">
              <w:rPr>
                <w:rFonts w:eastAsia="Arial"/>
                <w:color w:val="221E1F"/>
              </w:rPr>
              <w:t>Council has appointed a new long-term lease, works to the site are allowed consistent with the new planning controls (SUZ4, DPO2).</w:t>
            </w:r>
          </w:p>
        </w:tc>
        <w:tc>
          <w:tcPr>
            <w:tcW w:w="3256" w:type="dxa"/>
            <w:tcBorders>
              <w:top w:val="single" w:sz="8" w:space="0" w:color="auto"/>
              <w:left w:val="single" w:sz="8" w:space="0" w:color="auto"/>
              <w:bottom w:val="single" w:sz="8" w:space="0" w:color="auto"/>
              <w:right w:val="single" w:sz="8" w:space="0" w:color="auto"/>
            </w:tcBorders>
          </w:tcPr>
          <w:p w14:paraId="5D491F18" w14:textId="77777777" w:rsidR="00FF45CB" w:rsidRPr="00114480" w:rsidRDefault="00FF45CB" w:rsidP="00A57EC9">
            <w:r w:rsidRPr="00114480">
              <w:rPr>
                <w:rFonts w:eastAsia="Arial"/>
              </w:rPr>
              <w:t>Site-specific amendment process undertaken. Construction yet to commence</w:t>
            </w:r>
          </w:p>
        </w:tc>
      </w:tr>
      <w:tr w:rsidR="00FF45CB" w:rsidRPr="00114480" w14:paraId="0D0F1FF3" w14:textId="77777777" w:rsidTr="00AB1472">
        <w:tc>
          <w:tcPr>
            <w:tcW w:w="1562" w:type="dxa"/>
            <w:tcBorders>
              <w:top w:val="single" w:sz="8" w:space="0" w:color="auto"/>
              <w:left w:val="single" w:sz="8" w:space="0" w:color="auto"/>
              <w:bottom w:val="single" w:sz="8" w:space="0" w:color="auto"/>
              <w:right w:val="single" w:sz="8" w:space="0" w:color="auto"/>
            </w:tcBorders>
          </w:tcPr>
          <w:p w14:paraId="3BE6C589" w14:textId="77777777" w:rsidR="00FF45CB" w:rsidRPr="00114480" w:rsidRDefault="00FF45CB" w:rsidP="00A57EC9">
            <w:r w:rsidRPr="00114480">
              <w:rPr>
                <w:rFonts w:eastAsia="Arial"/>
              </w:rPr>
              <w:t xml:space="preserve">QT </w:t>
            </w:r>
            <w:proofErr w:type="spellStart"/>
            <w:r w:rsidRPr="00114480">
              <w:rPr>
                <w:rFonts w:eastAsia="Arial"/>
              </w:rPr>
              <w:t>Rydges</w:t>
            </w:r>
            <w:proofErr w:type="spellEnd"/>
            <w:r w:rsidRPr="00114480">
              <w:rPr>
                <w:rFonts w:eastAsia="Arial"/>
              </w:rPr>
              <w:t xml:space="preserve"> Hotel</w:t>
            </w:r>
          </w:p>
        </w:tc>
        <w:tc>
          <w:tcPr>
            <w:tcW w:w="2689" w:type="dxa"/>
            <w:tcBorders>
              <w:top w:val="single" w:sz="8" w:space="0" w:color="auto"/>
              <w:left w:val="single" w:sz="8" w:space="0" w:color="auto"/>
              <w:bottom w:val="single" w:sz="8" w:space="0" w:color="auto"/>
              <w:right w:val="single" w:sz="8" w:space="0" w:color="auto"/>
            </w:tcBorders>
          </w:tcPr>
          <w:p w14:paraId="1F34F54F" w14:textId="77777777" w:rsidR="00FF45CB" w:rsidRPr="00114480" w:rsidRDefault="00FF45CB" w:rsidP="00A57EC9">
            <w:r w:rsidRPr="00114480">
              <w:rPr>
                <w:rFonts w:eastAsia="Arial"/>
              </w:rPr>
              <w:t>33, 35-37 Fitzroy Street, St Kilda</w:t>
            </w:r>
          </w:p>
        </w:tc>
        <w:tc>
          <w:tcPr>
            <w:tcW w:w="2689" w:type="dxa"/>
            <w:tcBorders>
              <w:top w:val="single" w:sz="8" w:space="0" w:color="auto"/>
              <w:left w:val="single" w:sz="8" w:space="0" w:color="auto"/>
              <w:bottom w:val="single" w:sz="8" w:space="0" w:color="auto"/>
              <w:right w:val="single" w:sz="8" w:space="0" w:color="auto"/>
            </w:tcBorders>
          </w:tcPr>
          <w:p w14:paraId="4DB397B0" w14:textId="77777777" w:rsidR="00FF45CB" w:rsidRPr="00114480" w:rsidRDefault="00FF45CB" w:rsidP="00A57EC9">
            <w:r w:rsidRPr="00114480">
              <w:rPr>
                <w:rFonts w:eastAsia="Arial"/>
              </w:rPr>
              <w:t xml:space="preserve">Expansion and renovation of existing hotel </w:t>
            </w:r>
          </w:p>
        </w:tc>
        <w:tc>
          <w:tcPr>
            <w:tcW w:w="3256" w:type="dxa"/>
            <w:tcBorders>
              <w:top w:val="single" w:sz="8" w:space="0" w:color="auto"/>
              <w:left w:val="single" w:sz="8" w:space="0" w:color="auto"/>
              <w:bottom w:val="single" w:sz="8" w:space="0" w:color="auto"/>
              <w:right w:val="single" w:sz="8" w:space="0" w:color="auto"/>
            </w:tcBorders>
          </w:tcPr>
          <w:p w14:paraId="7DCF196B" w14:textId="77777777" w:rsidR="00FF45CB" w:rsidRPr="00114480" w:rsidRDefault="00FF45CB" w:rsidP="00A57EC9">
            <w:r w:rsidRPr="00114480">
              <w:rPr>
                <w:rFonts w:eastAsia="Arial"/>
              </w:rPr>
              <w:t>Site-specific planning scheme amendment in process</w:t>
            </w:r>
          </w:p>
        </w:tc>
      </w:tr>
    </w:tbl>
    <w:p w14:paraId="7BD16F8B" w14:textId="51DD8200" w:rsidR="00FF45CB" w:rsidRPr="00114480" w:rsidRDefault="00606A30" w:rsidP="00FF45CB">
      <w:r w:rsidRPr="00114480">
        <w:rPr>
          <w:noProof/>
        </w:rPr>
        <w:lastRenderedPageBreak/>
        <w:drawing>
          <wp:anchor distT="0" distB="0" distL="114300" distR="114300" simplePos="0" relativeHeight="251642880" behindDoc="0" locked="0" layoutInCell="1" allowOverlap="1" wp14:anchorId="60261122" wp14:editId="03473B67">
            <wp:simplePos x="0" y="0"/>
            <wp:positionH relativeFrom="margin">
              <wp:posOffset>51435</wp:posOffset>
            </wp:positionH>
            <wp:positionV relativeFrom="paragraph">
              <wp:posOffset>1141095</wp:posOffset>
            </wp:positionV>
            <wp:extent cx="5043170" cy="6933565"/>
            <wp:effectExtent l="0" t="0" r="5080" b="635"/>
            <wp:wrapTopAndBottom/>
            <wp:docPr id="453393467" name="Picture 453393467" descr="Map showing key projects within the St Kilda foresho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3393467"/>
                    <pic:cNvPicPr/>
                  </pic:nvPicPr>
                  <pic:blipFill rotWithShape="1">
                    <a:blip r:embed="rId24" cstate="screen">
                      <a:extLst>
                        <a:ext uri="{28A0092B-C50C-407E-A947-70E740481C1C}">
                          <a14:useLocalDpi xmlns:a14="http://schemas.microsoft.com/office/drawing/2010/main"/>
                        </a:ext>
                      </a:extLst>
                    </a:blip>
                    <a:srcRect/>
                    <a:stretch/>
                  </pic:blipFill>
                  <pic:spPr bwMode="auto">
                    <a:xfrm>
                      <a:off x="0" y="0"/>
                      <a:ext cx="5043170" cy="693356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FF45CB" w:rsidRPr="00114480">
        <w:rPr>
          <w:rFonts w:eastAsia="Arial"/>
        </w:rPr>
        <w:t>There are currently several key transformational projects happening within the St Kilda foreshore which would improve access and user experience on the foreshore. Figure</w:t>
      </w:r>
      <w:r w:rsidR="001D2B02" w:rsidRPr="00114480">
        <w:rPr>
          <w:rFonts w:eastAsia="Arial"/>
        </w:rPr>
        <w:t xml:space="preserve"> </w:t>
      </w:r>
      <w:r w:rsidR="00A728FB" w:rsidRPr="00114480">
        <w:rPr>
          <w:rFonts w:eastAsia="Arial"/>
        </w:rPr>
        <w:t>1</w:t>
      </w:r>
      <w:r w:rsidR="008D1156" w:rsidRPr="00114480">
        <w:rPr>
          <w:rFonts w:eastAsia="Arial"/>
        </w:rPr>
        <w:t>2</w:t>
      </w:r>
      <w:r w:rsidR="00A728FB" w:rsidRPr="00114480">
        <w:rPr>
          <w:rFonts w:eastAsia="Arial"/>
        </w:rPr>
        <w:t xml:space="preserve"> </w:t>
      </w:r>
      <w:r w:rsidR="00FF45CB" w:rsidRPr="00114480">
        <w:rPr>
          <w:rFonts w:eastAsia="Arial"/>
        </w:rPr>
        <w:t xml:space="preserve">below maps these projects and identifies funding and leading agency for each. </w:t>
      </w:r>
    </w:p>
    <w:p w14:paraId="5EAEC9ED" w14:textId="3C1D3970" w:rsidR="00606A30" w:rsidRPr="00114480" w:rsidRDefault="0052576A" w:rsidP="00FF45CB">
      <w:r w:rsidRPr="00114480">
        <w:rPr>
          <w:rFonts w:eastAsiaTheme="majorEastAsia"/>
          <w:noProof/>
        </w:rPr>
        <mc:AlternateContent>
          <mc:Choice Requires="wps">
            <w:drawing>
              <wp:anchor distT="45720" distB="45720" distL="114300" distR="114300" simplePos="0" relativeHeight="251638784" behindDoc="0" locked="0" layoutInCell="1" allowOverlap="1" wp14:anchorId="4B35D846" wp14:editId="5C2AE38D">
                <wp:simplePos x="0" y="0"/>
                <wp:positionH relativeFrom="margin">
                  <wp:posOffset>0</wp:posOffset>
                </wp:positionH>
                <wp:positionV relativeFrom="paragraph">
                  <wp:posOffset>239585</wp:posOffset>
                </wp:positionV>
                <wp:extent cx="5457825" cy="247650"/>
                <wp:effectExtent l="0" t="0" r="0" b="0"/>
                <wp:wrapNone/>
                <wp:docPr id="1983215937" name="Text Box 2" descr="P755TB14bA#y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57825" cy="247650"/>
                        </a:xfrm>
                        <a:prstGeom prst="rect">
                          <a:avLst/>
                        </a:prstGeom>
                        <a:noFill/>
                        <a:ln w="9525" cap="flat" cmpd="sng" algn="ctr">
                          <a:solidFill>
                            <a:prstClr val="black">
                              <a:alpha val="0"/>
                            </a:prstClr>
                          </a:solidFill>
                          <a:prstDash val="solid"/>
                          <a:miter lim="800000"/>
                          <a:headEnd type="none" w="med" len="med"/>
                          <a:tailEnd type="none" w="med" len="med"/>
                        </a:ln>
                      </wps:spPr>
                      <wps:txbx>
                        <w:txbxContent>
                          <w:p w14:paraId="4D6B28B3" w14:textId="1A07896A" w:rsidR="00106683" w:rsidRDefault="00106683" w:rsidP="00FF45CB">
                            <w:r w:rsidRPr="00114480">
                              <w:rPr>
                                <w:rFonts w:eastAsia="Arial"/>
                                <w:i/>
                                <w:iCs/>
                                <w:color w:val="44546A" w:themeColor="text2"/>
                                <w:sz w:val="18"/>
                                <w:szCs w:val="18"/>
                              </w:rPr>
                              <w:t xml:space="preserve">Figure </w:t>
                            </w:r>
                            <w:r w:rsidR="00A728FB" w:rsidRPr="00114480">
                              <w:rPr>
                                <w:rFonts w:eastAsia="Arial"/>
                                <w:i/>
                                <w:iCs/>
                                <w:color w:val="44546A" w:themeColor="text2"/>
                                <w:sz w:val="18"/>
                                <w:szCs w:val="18"/>
                              </w:rPr>
                              <w:t>1</w:t>
                            </w:r>
                            <w:r w:rsidR="008D1156" w:rsidRPr="00114480">
                              <w:rPr>
                                <w:rFonts w:eastAsia="Arial"/>
                                <w:i/>
                                <w:iCs/>
                                <w:color w:val="44546A" w:themeColor="text2"/>
                                <w:sz w:val="18"/>
                                <w:szCs w:val="18"/>
                              </w:rPr>
                              <w:t>2</w:t>
                            </w:r>
                            <w:r w:rsidR="008F2944" w:rsidRPr="00114480">
                              <w:rPr>
                                <w:rFonts w:eastAsia="Arial"/>
                                <w:i/>
                                <w:iCs/>
                                <w:color w:val="44546A" w:themeColor="text2"/>
                                <w:sz w:val="18"/>
                                <w:szCs w:val="18"/>
                              </w:rPr>
                              <w:t xml:space="preserve"> </w:t>
                            </w:r>
                            <w:r w:rsidR="00A728FB" w:rsidRPr="00114480">
                              <w:rPr>
                                <w:rFonts w:eastAsia="Arial"/>
                                <w:i/>
                                <w:iCs/>
                                <w:color w:val="44546A" w:themeColor="text2"/>
                                <w:sz w:val="18"/>
                                <w:szCs w:val="18"/>
                              </w:rPr>
                              <w:t xml:space="preserve"> </w:t>
                            </w:r>
                            <w:r w:rsidRPr="00114480">
                              <w:rPr>
                                <w:rFonts w:eastAsia="Arial"/>
                                <w:i/>
                                <w:iCs/>
                                <w:color w:val="44546A" w:themeColor="text2"/>
                                <w:sz w:val="18"/>
                                <w:szCs w:val="18"/>
                              </w:rPr>
                              <w:t>map showing key projects within the St Kilda foreshore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B35D846" id="_x0000_s1033" type="#_x0000_t202" alt="P755TB14bA#y1" style="position:absolute;margin-left:0;margin-top:18.85pt;width:429.75pt;height:19.5pt;z-index:251638784;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g0BBdgIAANMEAAAOAAAAZHJzL2Uyb0RvYy54bWysVMlu2zAQvRfoPxDsuZGtWPGCyEGWpiiQ&#10;tgGSfsCIoiwi3Eoylpyv75C0UyO9FEV1ILgMH9+8N6Pzi1FJsuXOC6NrOj2ZUMI1M63Qm5r+eLz9&#10;uKDEB9AtSKN5TXfc04v1+3fng13x0vRGttwRBNF+Ndia9iHYVVF41nMF/sRYrvGwM05BwKXbFK2D&#10;AdGVLMrJ5KwYjGutM4x7j7s3+ZCuE37XcRa+d53ngciaIreQRpfGJo7F+hxWGwe2F2xPA/6BhQKh&#10;8dFXqBsIQJ6d+ANKCeaMN104YUYVpusE4ykHzGY6eZPNQw+Wp1xQHG9fZfL/D5Z92947Ilr0brk4&#10;LafV8nROiQaFXj3yMZArM5KSkpZ7hrLdz6vq8Wo6ay4/7KZRvMH6FWI8WEQJIwYjUBLC2zvDnjzR&#10;5roHveGXzpmh59Ai+XSzOLqacXwEaYavpsXH4TmYBDR2TkVlUSuC6Gji7tW4SJDhZjWr5ouyooTh&#10;WTmbn1XJ2QJWh9vW+fCZG0XipKYOCyOhw/bOB8wDQw8h8TFtboWUqTikJkNNl1WCByzRTkLAl5RF&#10;0bzeUAJyg7XPgsuJGynaeDviRMxr6cgWsP4aCewpvyptD3nzQHQfmZj4txA34Pscno5y1SoRsHWk&#10;UDVdTOKXt6PGn3RLws6ijBq7jsYEFG8pkRyJxlnKLICQfxOJ2kiNxKJh0aPsVhibMRXO/FAHjWl3&#10;6KAzucvwr4CT3rgXJIAdhmr9fAaHdOQXjVWwnM5msSXTAg0sceGOT5rjE9AMoWqK0ufpdUhtnN26&#10;xGrpRDIyssxM9pSxc5Kq+y6PrXm8TlG//0XrXwAAAP//AwBQSwMEFAAGAAgAAAAhAEZVvhnbAAAA&#10;BgEAAA8AAABkcnMvZG93bnJldi54bWxMj81OwzAQhO9IfQdrK3GjDq3alJBNVVWCExK0wN2JNz9g&#10;r6PYadO3x5zgOJrRzDf5brJGnGnwnWOE+0UCgrhyuuMG4eP96W4LwgfFWhnHhHAlD7tidpOrTLsL&#10;H+l8Co2IJewzhdCG0GdS+qolq/zC9cTRq91gVYhyaKQe1CWWWyOXSbKRVnUcF1rV06Gl6vs0WgR2&#10;165cvXy9jZ/0/Ho0Zc1LqhFv59P+EUSgKfyF4Rc/okMRmUo3svbCIMQjAWGVpiCiu10/rEGUCOkm&#10;BVnk8j9+8QMAAP//AwBQSwECLQAUAAYACAAAACEAtoM4kv4AAADhAQAAEwAAAAAAAAAAAAAAAAAA&#10;AAAAW0NvbnRlbnRfVHlwZXNdLnhtbFBLAQItABQABgAIAAAAIQA4/SH/1gAAAJQBAAALAAAAAAAA&#10;AAAAAAAAAC8BAABfcmVscy8ucmVsc1BLAQItABQABgAIAAAAIQDBg0BBdgIAANMEAAAOAAAAAAAA&#10;AAAAAAAAAC4CAABkcnMvZTJvRG9jLnhtbFBLAQItABQABgAIAAAAIQBGVb4Z2wAAAAYBAAAPAAAA&#10;AAAAAAAAAAAAANAEAABkcnMvZG93bnJldi54bWxQSwUGAAAAAAQABADzAAAA2AUAAAAA&#10;" filled="f">
                <v:stroke opacity="0"/>
                <v:textbox>
                  <w:txbxContent>
                    <w:p w14:paraId="4D6B28B3" w14:textId="1A07896A" w:rsidR="00106683" w:rsidRDefault="00106683" w:rsidP="00FF45CB">
                      <w:r w:rsidRPr="00114480">
                        <w:rPr>
                          <w:rFonts w:eastAsia="Arial"/>
                          <w:i/>
                          <w:iCs/>
                          <w:color w:val="44546A" w:themeColor="text2"/>
                          <w:sz w:val="18"/>
                          <w:szCs w:val="18"/>
                        </w:rPr>
                        <w:t xml:space="preserve">Figure </w:t>
                      </w:r>
                      <w:r w:rsidR="00A728FB" w:rsidRPr="00114480">
                        <w:rPr>
                          <w:rFonts w:eastAsia="Arial"/>
                          <w:i/>
                          <w:iCs/>
                          <w:color w:val="44546A" w:themeColor="text2"/>
                          <w:sz w:val="18"/>
                          <w:szCs w:val="18"/>
                        </w:rPr>
                        <w:t>1</w:t>
                      </w:r>
                      <w:r w:rsidR="008D1156" w:rsidRPr="00114480">
                        <w:rPr>
                          <w:rFonts w:eastAsia="Arial"/>
                          <w:i/>
                          <w:iCs/>
                          <w:color w:val="44546A" w:themeColor="text2"/>
                          <w:sz w:val="18"/>
                          <w:szCs w:val="18"/>
                        </w:rPr>
                        <w:t>2</w:t>
                      </w:r>
                      <w:r w:rsidR="008F2944" w:rsidRPr="00114480">
                        <w:rPr>
                          <w:rFonts w:eastAsia="Arial"/>
                          <w:i/>
                          <w:iCs/>
                          <w:color w:val="44546A" w:themeColor="text2"/>
                          <w:sz w:val="18"/>
                          <w:szCs w:val="18"/>
                        </w:rPr>
                        <w:t xml:space="preserve"> </w:t>
                      </w:r>
                      <w:r w:rsidR="00A728FB" w:rsidRPr="00114480">
                        <w:rPr>
                          <w:rFonts w:eastAsia="Arial"/>
                          <w:i/>
                          <w:iCs/>
                          <w:color w:val="44546A" w:themeColor="text2"/>
                          <w:sz w:val="18"/>
                          <w:szCs w:val="18"/>
                        </w:rPr>
                        <w:t xml:space="preserve"> </w:t>
                      </w:r>
                      <w:r w:rsidRPr="00114480">
                        <w:rPr>
                          <w:rFonts w:eastAsia="Arial"/>
                          <w:i/>
                          <w:iCs/>
                          <w:color w:val="44546A" w:themeColor="text2"/>
                          <w:sz w:val="18"/>
                          <w:szCs w:val="18"/>
                        </w:rPr>
                        <w:t>map showing key projects within the St Kilda foreshore</w:t>
                      </w:r>
                    </w:p>
                  </w:txbxContent>
                </v:textbox>
                <w10:wrap anchorx="margin"/>
              </v:shape>
            </w:pict>
          </mc:Fallback>
        </mc:AlternateContent>
      </w:r>
    </w:p>
    <w:p w14:paraId="101A053B" w14:textId="36963933" w:rsidR="00606A30" w:rsidRPr="00114480" w:rsidRDefault="00606A30" w:rsidP="00FF45CB"/>
    <w:p w14:paraId="422E4916" w14:textId="77777777" w:rsidR="00606A30" w:rsidRPr="00114480" w:rsidRDefault="00606A30" w:rsidP="00BD4800">
      <w:pPr>
        <w:pStyle w:val="Heading4"/>
      </w:pPr>
      <w:r w:rsidRPr="00114480">
        <w:lastRenderedPageBreak/>
        <w:t xml:space="preserve">Carlisle Street MAC sub-precinct </w:t>
      </w:r>
    </w:p>
    <w:p w14:paraId="2272599B" w14:textId="62A24F9A" w:rsidR="00FF45CB" w:rsidRPr="00114480" w:rsidRDefault="00FF45CB" w:rsidP="00FF45CB">
      <w:r w:rsidRPr="00114480">
        <w:t>Table</w:t>
      </w:r>
      <w:r w:rsidR="00D23936" w:rsidRPr="00114480">
        <w:t xml:space="preserve"> </w:t>
      </w:r>
      <w:r w:rsidR="00604499" w:rsidRPr="00114480">
        <w:t>5</w:t>
      </w:r>
      <w:r w:rsidR="00D23936" w:rsidRPr="00114480">
        <w:t xml:space="preserve"> </w:t>
      </w:r>
      <w:r w:rsidRPr="00114480">
        <w:t>below summarises key recent developments.</w:t>
      </w:r>
    </w:p>
    <w:p w14:paraId="17E44F9A" w14:textId="07D4AD27" w:rsidR="00FF45CB" w:rsidRPr="00114480" w:rsidRDefault="00FF45CB" w:rsidP="00FF45CB">
      <w:r w:rsidRPr="00114480">
        <w:rPr>
          <w:rFonts w:eastAsia="Arial"/>
          <w:i/>
          <w:iCs/>
          <w:color w:val="44546A" w:themeColor="text2"/>
          <w:sz w:val="18"/>
          <w:szCs w:val="18"/>
        </w:rPr>
        <w:t xml:space="preserve">Table </w:t>
      </w:r>
      <w:r w:rsidR="00604499" w:rsidRPr="00114480">
        <w:rPr>
          <w:rFonts w:eastAsia="Arial"/>
          <w:i/>
          <w:iCs/>
          <w:color w:val="44546A" w:themeColor="text2"/>
          <w:sz w:val="18"/>
          <w:szCs w:val="18"/>
        </w:rPr>
        <w:t>5</w:t>
      </w:r>
      <w:r w:rsidR="00D23936" w:rsidRPr="00114480">
        <w:rPr>
          <w:rFonts w:eastAsia="Arial"/>
          <w:i/>
          <w:iCs/>
          <w:color w:val="44546A" w:themeColor="text2"/>
          <w:sz w:val="18"/>
          <w:szCs w:val="18"/>
        </w:rPr>
        <w:t xml:space="preserve"> </w:t>
      </w:r>
      <w:r w:rsidRPr="00114480">
        <w:rPr>
          <w:rFonts w:eastAsia="Arial"/>
          <w:i/>
          <w:iCs/>
          <w:color w:val="44546A" w:themeColor="text2"/>
          <w:sz w:val="18"/>
          <w:szCs w:val="18"/>
        </w:rPr>
        <w:t>Recent key developments in the Carlisle Street MAC</w:t>
      </w:r>
      <w:r w:rsidR="00606A30" w:rsidRPr="00114480">
        <w:rPr>
          <w:rFonts w:eastAsia="Arial"/>
          <w:i/>
          <w:iCs/>
          <w:color w:val="44546A" w:themeColor="text2"/>
          <w:sz w:val="18"/>
          <w:szCs w:val="18"/>
        </w:rPr>
        <w:t xml:space="preserve"> sub-precinct </w:t>
      </w:r>
    </w:p>
    <w:tbl>
      <w:tblPr>
        <w:tblStyle w:val="TableGrid"/>
        <w:tblW w:w="0" w:type="auto"/>
        <w:tblLayout w:type="fixed"/>
        <w:tblLook w:val="04A0" w:firstRow="1" w:lastRow="0" w:firstColumn="1" w:lastColumn="0" w:noHBand="0" w:noVBand="1"/>
        <w:tblCaption w:val="Recent key developments in the Carlisle Street MAC sub-precinct "/>
        <w:tblDescription w:val="Table listing the recent key developments in Carlisle Street MAC. Includes place name, address, description and status of development. "/>
      </w:tblPr>
      <w:tblGrid>
        <w:gridCol w:w="1637"/>
        <w:gridCol w:w="2664"/>
        <w:gridCol w:w="2664"/>
        <w:gridCol w:w="2666"/>
      </w:tblGrid>
      <w:tr w:rsidR="00FF45CB" w:rsidRPr="00114480" w14:paraId="66A61616" w14:textId="77777777" w:rsidTr="00A57EC9">
        <w:tc>
          <w:tcPr>
            <w:tcW w:w="1637" w:type="dxa"/>
            <w:tcBorders>
              <w:top w:val="single" w:sz="8" w:space="0" w:color="auto"/>
              <w:left w:val="single" w:sz="8" w:space="0" w:color="auto"/>
              <w:bottom w:val="single" w:sz="8" w:space="0" w:color="auto"/>
              <w:right w:val="single" w:sz="8" w:space="0" w:color="auto"/>
            </w:tcBorders>
            <w:shd w:val="clear" w:color="auto" w:fill="1F3864" w:themeFill="accent5" w:themeFillShade="80"/>
          </w:tcPr>
          <w:p w14:paraId="2CCE7494" w14:textId="77777777" w:rsidR="00FF45CB" w:rsidRPr="00114480" w:rsidRDefault="00FF45CB" w:rsidP="00A57EC9">
            <w:r w:rsidRPr="00114480">
              <w:rPr>
                <w:rFonts w:eastAsia="Arial"/>
                <w:b/>
                <w:bCs/>
                <w:color w:val="FFFFFF" w:themeColor="background1"/>
              </w:rPr>
              <w:t>Place name</w:t>
            </w:r>
          </w:p>
        </w:tc>
        <w:tc>
          <w:tcPr>
            <w:tcW w:w="2664" w:type="dxa"/>
            <w:tcBorders>
              <w:top w:val="single" w:sz="8" w:space="0" w:color="auto"/>
              <w:left w:val="single" w:sz="8" w:space="0" w:color="auto"/>
              <w:bottom w:val="single" w:sz="8" w:space="0" w:color="auto"/>
              <w:right w:val="single" w:sz="8" w:space="0" w:color="auto"/>
            </w:tcBorders>
            <w:shd w:val="clear" w:color="auto" w:fill="1F3864" w:themeFill="accent5" w:themeFillShade="80"/>
          </w:tcPr>
          <w:p w14:paraId="075B1CFF" w14:textId="77777777" w:rsidR="00FF45CB" w:rsidRPr="00114480" w:rsidRDefault="00FF45CB" w:rsidP="00A57EC9">
            <w:r w:rsidRPr="00114480">
              <w:rPr>
                <w:rFonts w:eastAsia="Arial"/>
                <w:b/>
                <w:bCs/>
                <w:color w:val="FFFFFF" w:themeColor="background1"/>
              </w:rPr>
              <w:t>Address</w:t>
            </w:r>
          </w:p>
        </w:tc>
        <w:tc>
          <w:tcPr>
            <w:tcW w:w="2664" w:type="dxa"/>
            <w:tcBorders>
              <w:top w:val="single" w:sz="8" w:space="0" w:color="auto"/>
              <w:left w:val="single" w:sz="8" w:space="0" w:color="auto"/>
              <w:bottom w:val="single" w:sz="8" w:space="0" w:color="auto"/>
              <w:right w:val="single" w:sz="8" w:space="0" w:color="auto"/>
            </w:tcBorders>
            <w:shd w:val="clear" w:color="auto" w:fill="1F3864" w:themeFill="accent5" w:themeFillShade="80"/>
          </w:tcPr>
          <w:p w14:paraId="4D742433" w14:textId="37AEB369" w:rsidR="00FF45CB" w:rsidRPr="00114480" w:rsidRDefault="00FF45CB" w:rsidP="00A57EC9">
            <w:r w:rsidRPr="00114480">
              <w:rPr>
                <w:rFonts w:eastAsia="Arial"/>
                <w:b/>
                <w:bCs/>
                <w:color w:val="FFFFFF" w:themeColor="background1"/>
              </w:rPr>
              <w:t>Description</w:t>
            </w:r>
          </w:p>
        </w:tc>
        <w:tc>
          <w:tcPr>
            <w:tcW w:w="2666" w:type="dxa"/>
            <w:tcBorders>
              <w:top w:val="single" w:sz="8" w:space="0" w:color="auto"/>
              <w:left w:val="single" w:sz="8" w:space="0" w:color="auto"/>
              <w:bottom w:val="single" w:sz="8" w:space="0" w:color="auto"/>
              <w:right w:val="single" w:sz="8" w:space="0" w:color="auto"/>
            </w:tcBorders>
            <w:shd w:val="clear" w:color="auto" w:fill="1F3864" w:themeFill="accent5" w:themeFillShade="80"/>
          </w:tcPr>
          <w:p w14:paraId="7B9D8FE4" w14:textId="77777777" w:rsidR="00FF45CB" w:rsidRPr="00114480" w:rsidRDefault="00FF45CB" w:rsidP="00A57EC9">
            <w:r w:rsidRPr="00114480">
              <w:rPr>
                <w:rFonts w:eastAsia="Arial"/>
                <w:b/>
                <w:bCs/>
                <w:color w:val="FFFFFF" w:themeColor="background1"/>
              </w:rPr>
              <w:t>Status</w:t>
            </w:r>
          </w:p>
        </w:tc>
      </w:tr>
      <w:tr w:rsidR="00FF45CB" w:rsidRPr="00114480" w14:paraId="60EFA591" w14:textId="77777777" w:rsidTr="00A57EC9">
        <w:tc>
          <w:tcPr>
            <w:tcW w:w="1637" w:type="dxa"/>
            <w:tcBorders>
              <w:top w:val="single" w:sz="8" w:space="0" w:color="auto"/>
              <w:left w:val="single" w:sz="8" w:space="0" w:color="auto"/>
              <w:bottom w:val="single" w:sz="8" w:space="0" w:color="auto"/>
              <w:right w:val="single" w:sz="8" w:space="0" w:color="auto"/>
            </w:tcBorders>
          </w:tcPr>
          <w:p w14:paraId="0CAA385D" w14:textId="77777777" w:rsidR="00FF45CB" w:rsidRPr="00114480" w:rsidRDefault="00FF45CB" w:rsidP="00A57EC9">
            <w:r w:rsidRPr="00114480">
              <w:rPr>
                <w:rFonts w:eastAsia="Arial"/>
              </w:rPr>
              <w:t>Office/brewery development</w:t>
            </w:r>
          </w:p>
        </w:tc>
        <w:tc>
          <w:tcPr>
            <w:tcW w:w="2664" w:type="dxa"/>
            <w:tcBorders>
              <w:top w:val="single" w:sz="8" w:space="0" w:color="auto"/>
              <w:left w:val="single" w:sz="8" w:space="0" w:color="auto"/>
              <w:bottom w:val="single" w:sz="8" w:space="0" w:color="auto"/>
              <w:right w:val="single" w:sz="8" w:space="0" w:color="auto"/>
            </w:tcBorders>
          </w:tcPr>
          <w:p w14:paraId="7941109D" w14:textId="77777777" w:rsidR="00FF45CB" w:rsidRPr="00114480" w:rsidRDefault="00FF45CB" w:rsidP="00A57EC9">
            <w:r w:rsidRPr="00114480">
              <w:rPr>
                <w:rFonts w:eastAsia="Arial"/>
              </w:rPr>
              <w:t xml:space="preserve">21-23 William Street, Balaclava </w:t>
            </w:r>
          </w:p>
        </w:tc>
        <w:tc>
          <w:tcPr>
            <w:tcW w:w="2664" w:type="dxa"/>
            <w:tcBorders>
              <w:top w:val="single" w:sz="8" w:space="0" w:color="auto"/>
              <w:left w:val="single" w:sz="8" w:space="0" w:color="auto"/>
              <w:bottom w:val="single" w:sz="8" w:space="0" w:color="auto"/>
              <w:right w:val="single" w:sz="8" w:space="0" w:color="auto"/>
            </w:tcBorders>
          </w:tcPr>
          <w:p w14:paraId="50274627" w14:textId="77777777" w:rsidR="00FF45CB" w:rsidRPr="00114480" w:rsidRDefault="00FF45CB" w:rsidP="00A57EC9">
            <w:r w:rsidRPr="00114480">
              <w:rPr>
                <w:rFonts w:eastAsia="Arial"/>
              </w:rPr>
              <w:t>Six storey mixed use development.</w:t>
            </w:r>
          </w:p>
        </w:tc>
        <w:tc>
          <w:tcPr>
            <w:tcW w:w="2666" w:type="dxa"/>
            <w:tcBorders>
              <w:top w:val="single" w:sz="8" w:space="0" w:color="auto"/>
              <w:left w:val="single" w:sz="8" w:space="0" w:color="auto"/>
              <w:bottom w:val="single" w:sz="8" w:space="0" w:color="auto"/>
              <w:right w:val="single" w:sz="8" w:space="0" w:color="auto"/>
            </w:tcBorders>
          </w:tcPr>
          <w:p w14:paraId="0DBB2E66" w14:textId="77777777" w:rsidR="00FF45CB" w:rsidRPr="00114480" w:rsidRDefault="00FF45CB" w:rsidP="00A57EC9">
            <w:r w:rsidRPr="00114480">
              <w:rPr>
                <w:rFonts w:eastAsia="Arial"/>
              </w:rPr>
              <w:t>Planning permit issued mid-2020</w:t>
            </w:r>
          </w:p>
        </w:tc>
      </w:tr>
      <w:tr w:rsidR="00FF45CB" w:rsidRPr="00114480" w14:paraId="15B4E619" w14:textId="77777777" w:rsidTr="00A57EC9">
        <w:tc>
          <w:tcPr>
            <w:tcW w:w="1637" w:type="dxa"/>
            <w:tcBorders>
              <w:top w:val="single" w:sz="8" w:space="0" w:color="auto"/>
              <w:left w:val="single" w:sz="8" w:space="0" w:color="auto"/>
              <w:bottom w:val="single" w:sz="8" w:space="0" w:color="auto"/>
              <w:right w:val="single" w:sz="8" w:space="0" w:color="auto"/>
            </w:tcBorders>
          </w:tcPr>
          <w:p w14:paraId="64AF9373" w14:textId="77777777" w:rsidR="00FF45CB" w:rsidRPr="00114480" w:rsidRDefault="00FF45CB" w:rsidP="00A57EC9">
            <w:r w:rsidRPr="00114480">
              <w:rPr>
                <w:rFonts w:eastAsia="Arial"/>
              </w:rPr>
              <w:t xml:space="preserve"> </w:t>
            </w:r>
          </w:p>
        </w:tc>
        <w:tc>
          <w:tcPr>
            <w:tcW w:w="2664" w:type="dxa"/>
            <w:tcBorders>
              <w:top w:val="single" w:sz="8" w:space="0" w:color="auto"/>
              <w:left w:val="single" w:sz="8" w:space="0" w:color="auto"/>
              <w:bottom w:val="single" w:sz="8" w:space="0" w:color="auto"/>
              <w:right w:val="single" w:sz="8" w:space="0" w:color="auto"/>
            </w:tcBorders>
          </w:tcPr>
          <w:p w14:paraId="3EB89292" w14:textId="77777777" w:rsidR="00FF45CB" w:rsidRPr="00114480" w:rsidRDefault="00FF45CB" w:rsidP="00A57EC9">
            <w:r w:rsidRPr="00114480">
              <w:rPr>
                <w:rFonts w:eastAsia="Arial"/>
              </w:rPr>
              <w:t>14 Nelson St, Balaclava</w:t>
            </w:r>
          </w:p>
        </w:tc>
        <w:tc>
          <w:tcPr>
            <w:tcW w:w="2664" w:type="dxa"/>
            <w:tcBorders>
              <w:top w:val="single" w:sz="8" w:space="0" w:color="auto"/>
              <w:left w:val="single" w:sz="8" w:space="0" w:color="auto"/>
              <w:bottom w:val="single" w:sz="8" w:space="0" w:color="auto"/>
              <w:right w:val="single" w:sz="8" w:space="0" w:color="auto"/>
            </w:tcBorders>
          </w:tcPr>
          <w:p w14:paraId="49DBC52D" w14:textId="77777777" w:rsidR="00FF45CB" w:rsidRPr="00114480" w:rsidRDefault="00FF45CB" w:rsidP="00A57EC9">
            <w:r w:rsidRPr="00114480">
              <w:rPr>
                <w:rFonts w:eastAsia="Arial"/>
              </w:rPr>
              <w:t>4 storey development comprising 6 townhouses</w:t>
            </w:r>
          </w:p>
        </w:tc>
        <w:tc>
          <w:tcPr>
            <w:tcW w:w="2666" w:type="dxa"/>
            <w:tcBorders>
              <w:top w:val="single" w:sz="8" w:space="0" w:color="auto"/>
              <w:left w:val="single" w:sz="8" w:space="0" w:color="auto"/>
              <w:bottom w:val="single" w:sz="8" w:space="0" w:color="auto"/>
              <w:right w:val="single" w:sz="8" w:space="0" w:color="auto"/>
            </w:tcBorders>
          </w:tcPr>
          <w:p w14:paraId="0F283CE5" w14:textId="77777777" w:rsidR="00FF45CB" w:rsidRPr="00114480" w:rsidRDefault="00FF45CB" w:rsidP="00A57EC9">
            <w:r w:rsidRPr="00114480">
              <w:rPr>
                <w:rFonts w:eastAsia="Arial"/>
              </w:rPr>
              <w:t>Approved</w:t>
            </w:r>
          </w:p>
        </w:tc>
      </w:tr>
      <w:tr w:rsidR="00FF45CB" w:rsidRPr="00114480" w14:paraId="6077768E" w14:textId="77777777" w:rsidTr="00A57EC9">
        <w:tc>
          <w:tcPr>
            <w:tcW w:w="1637" w:type="dxa"/>
            <w:tcBorders>
              <w:top w:val="single" w:sz="8" w:space="0" w:color="auto"/>
              <w:left w:val="single" w:sz="8" w:space="0" w:color="auto"/>
              <w:bottom w:val="single" w:sz="8" w:space="0" w:color="auto"/>
              <w:right w:val="single" w:sz="8" w:space="0" w:color="auto"/>
            </w:tcBorders>
          </w:tcPr>
          <w:p w14:paraId="57EC1CCE" w14:textId="77777777" w:rsidR="00FF45CB" w:rsidRPr="00114480" w:rsidRDefault="00FF45CB" w:rsidP="00A57EC9">
            <w:r w:rsidRPr="00114480">
              <w:rPr>
                <w:rFonts w:eastAsia="Arial"/>
              </w:rPr>
              <w:t xml:space="preserve"> </w:t>
            </w:r>
          </w:p>
        </w:tc>
        <w:tc>
          <w:tcPr>
            <w:tcW w:w="2664" w:type="dxa"/>
            <w:tcBorders>
              <w:top w:val="single" w:sz="8" w:space="0" w:color="auto"/>
              <w:left w:val="single" w:sz="8" w:space="0" w:color="auto"/>
              <w:bottom w:val="single" w:sz="8" w:space="0" w:color="auto"/>
              <w:right w:val="single" w:sz="8" w:space="0" w:color="auto"/>
            </w:tcBorders>
          </w:tcPr>
          <w:p w14:paraId="1819EEDE" w14:textId="77777777" w:rsidR="00FF45CB" w:rsidRPr="00114480" w:rsidRDefault="00FF45CB" w:rsidP="00A57EC9">
            <w:r w:rsidRPr="00114480">
              <w:rPr>
                <w:rFonts w:eastAsia="Arial"/>
              </w:rPr>
              <w:t>191-193 Carlisle St, Balaclava</w:t>
            </w:r>
          </w:p>
        </w:tc>
        <w:tc>
          <w:tcPr>
            <w:tcW w:w="2664" w:type="dxa"/>
            <w:tcBorders>
              <w:top w:val="single" w:sz="8" w:space="0" w:color="auto"/>
              <w:left w:val="single" w:sz="8" w:space="0" w:color="auto"/>
              <w:bottom w:val="single" w:sz="8" w:space="0" w:color="auto"/>
              <w:right w:val="single" w:sz="8" w:space="0" w:color="auto"/>
            </w:tcBorders>
          </w:tcPr>
          <w:p w14:paraId="35ED80EF" w14:textId="77777777" w:rsidR="00FF45CB" w:rsidRPr="00114480" w:rsidRDefault="00FF45CB" w:rsidP="00A57EC9">
            <w:r w:rsidRPr="00114480">
              <w:rPr>
                <w:rFonts w:eastAsia="Arial"/>
              </w:rPr>
              <w:t>5 storey  mixed use development, tallest building on Carlisle Streets</w:t>
            </w:r>
          </w:p>
        </w:tc>
        <w:tc>
          <w:tcPr>
            <w:tcW w:w="2666" w:type="dxa"/>
            <w:tcBorders>
              <w:top w:val="single" w:sz="8" w:space="0" w:color="auto"/>
              <w:left w:val="single" w:sz="8" w:space="0" w:color="auto"/>
              <w:bottom w:val="single" w:sz="8" w:space="0" w:color="auto"/>
              <w:right w:val="single" w:sz="8" w:space="0" w:color="auto"/>
            </w:tcBorders>
          </w:tcPr>
          <w:p w14:paraId="737812D5" w14:textId="77777777" w:rsidR="00FF45CB" w:rsidRPr="00114480" w:rsidRDefault="00FF45CB" w:rsidP="00A57EC9">
            <w:r w:rsidRPr="00114480">
              <w:rPr>
                <w:rFonts w:eastAsia="Arial"/>
              </w:rPr>
              <w:t>Application lodged</w:t>
            </w:r>
          </w:p>
        </w:tc>
      </w:tr>
      <w:tr w:rsidR="00FF45CB" w:rsidRPr="00114480" w14:paraId="53C4B8BB" w14:textId="77777777" w:rsidTr="00A57EC9">
        <w:tc>
          <w:tcPr>
            <w:tcW w:w="1637" w:type="dxa"/>
            <w:tcBorders>
              <w:top w:val="single" w:sz="8" w:space="0" w:color="auto"/>
              <w:left w:val="single" w:sz="8" w:space="0" w:color="auto"/>
              <w:bottom w:val="single" w:sz="8" w:space="0" w:color="auto"/>
              <w:right w:val="single" w:sz="8" w:space="0" w:color="auto"/>
            </w:tcBorders>
          </w:tcPr>
          <w:p w14:paraId="620C051E" w14:textId="77777777" w:rsidR="00FF45CB" w:rsidRPr="00114480" w:rsidRDefault="00FF45CB" w:rsidP="00A57EC9">
            <w:r w:rsidRPr="00114480">
              <w:rPr>
                <w:rFonts w:eastAsia="Arial"/>
              </w:rPr>
              <w:t>Carlisle Street supermarkets site</w:t>
            </w:r>
          </w:p>
        </w:tc>
        <w:tc>
          <w:tcPr>
            <w:tcW w:w="2664" w:type="dxa"/>
            <w:tcBorders>
              <w:top w:val="single" w:sz="8" w:space="0" w:color="auto"/>
              <w:left w:val="single" w:sz="8" w:space="0" w:color="auto"/>
              <w:bottom w:val="single" w:sz="8" w:space="0" w:color="auto"/>
              <w:right w:val="single" w:sz="8" w:space="0" w:color="auto"/>
            </w:tcBorders>
          </w:tcPr>
          <w:p w14:paraId="022D4072" w14:textId="77777777" w:rsidR="00FF45CB" w:rsidRPr="00114480" w:rsidRDefault="00FF45CB" w:rsidP="00A57EC9">
            <w:r w:rsidRPr="00114480">
              <w:rPr>
                <w:rFonts w:eastAsia="Arial"/>
              </w:rPr>
              <w:t>Carlisle Street Balaclava</w:t>
            </w:r>
          </w:p>
        </w:tc>
        <w:tc>
          <w:tcPr>
            <w:tcW w:w="2664" w:type="dxa"/>
            <w:tcBorders>
              <w:top w:val="single" w:sz="8" w:space="0" w:color="auto"/>
              <w:left w:val="single" w:sz="8" w:space="0" w:color="auto"/>
              <w:bottom w:val="single" w:sz="8" w:space="0" w:color="auto"/>
              <w:right w:val="single" w:sz="8" w:space="0" w:color="auto"/>
            </w:tcBorders>
          </w:tcPr>
          <w:p w14:paraId="1D0E0226" w14:textId="77777777" w:rsidR="00FF45CB" w:rsidRPr="00114480" w:rsidRDefault="00FF45CB" w:rsidP="00A57EC9">
            <w:r w:rsidRPr="00114480">
              <w:rPr>
                <w:rFonts w:eastAsia="Arial"/>
              </w:rPr>
              <w:t xml:space="preserve">Redevelopment of Coles and Woolworths sites flagged in Carlisle Street Structure Plan. Council has commenced the formal process of selling the car parks. </w:t>
            </w:r>
          </w:p>
        </w:tc>
        <w:tc>
          <w:tcPr>
            <w:tcW w:w="2666" w:type="dxa"/>
            <w:tcBorders>
              <w:top w:val="single" w:sz="8" w:space="0" w:color="auto"/>
              <w:left w:val="single" w:sz="8" w:space="0" w:color="auto"/>
              <w:bottom w:val="single" w:sz="8" w:space="0" w:color="auto"/>
              <w:right w:val="single" w:sz="8" w:space="0" w:color="auto"/>
            </w:tcBorders>
          </w:tcPr>
          <w:p w14:paraId="3D753024" w14:textId="77777777" w:rsidR="00FF45CB" w:rsidRPr="00114480" w:rsidRDefault="00FF45CB" w:rsidP="00A57EC9">
            <w:r w:rsidRPr="00114480">
              <w:rPr>
                <w:rFonts w:eastAsia="Arial"/>
              </w:rPr>
              <w:t>N/A</w:t>
            </w:r>
          </w:p>
        </w:tc>
      </w:tr>
    </w:tbl>
    <w:p w14:paraId="3CEFCE1A" w14:textId="77777777" w:rsidR="00FF45CB" w:rsidRPr="00114480" w:rsidRDefault="00FF45CB" w:rsidP="00FF45CB">
      <w:r w:rsidRPr="00114480">
        <w:rPr>
          <w:rFonts w:eastAsia="Arial"/>
          <w:i/>
          <w:iCs/>
          <w:color w:val="44546A" w:themeColor="text2"/>
          <w:sz w:val="18"/>
          <w:szCs w:val="18"/>
        </w:rPr>
        <w:t xml:space="preserve"> </w:t>
      </w:r>
    </w:p>
    <w:p w14:paraId="56C29210" w14:textId="69F27531" w:rsidR="00FF45CB" w:rsidRPr="00114480" w:rsidRDefault="00FF45CB" w:rsidP="00FF45CB">
      <w:pPr>
        <w:rPr>
          <w:rFonts w:eastAsia="Arial"/>
        </w:rPr>
      </w:pPr>
      <w:r w:rsidRPr="00114480">
        <w:rPr>
          <w:rFonts w:eastAsia="Arial"/>
        </w:rPr>
        <w:t xml:space="preserve">The existing Carlisle Street Activity Centre Structure Plan identifies some key development sites, or areas for change, including the Coles and Woolworths supermarket sites on Carlisle Street, Balaclava, and the William Street Industrial precinct. In addition to these key sites, public realm projects have taken place to improve the study area, such as the Balaclava </w:t>
      </w:r>
      <w:r w:rsidR="00B97843" w:rsidRPr="00114480">
        <w:rPr>
          <w:rFonts w:eastAsia="Arial"/>
        </w:rPr>
        <w:t>W</w:t>
      </w:r>
      <w:r w:rsidRPr="00114480">
        <w:rPr>
          <w:rFonts w:eastAsia="Arial"/>
        </w:rPr>
        <w:t>alk which links and improves pedestrian connectivity from the Balaclava and Ripponlea train stations.</w:t>
      </w:r>
    </w:p>
    <w:p w14:paraId="75F4B54E" w14:textId="15E62969" w:rsidR="00FF45CB" w:rsidRPr="00114480" w:rsidRDefault="001F5B2C" w:rsidP="00FF45CB">
      <w:pPr>
        <w:pStyle w:val="Heading3"/>
      </w:pPr>
      <w:bookmarkStart w:id="73" w:name="_Toc87946275"/>
      <w:r w:rsidRPr="00114480">
        <w:t>Challenges</w:t>
      </w:r>
      <w:bookmarkEnd w:id="73"/>
    </w:p>
    <w:p w14:paraId="47DC6CE4" w14:textId="2B7C84E0" w:rsidR="00FF45CB" w:rsidRPr="00114480" w:rsidRDefault="00FF45CB" w:rsidP="00FF45CB">
      <w:pPr>
        <w:rPr>
          <w:rFonts w:eastAsia="Arial"/>
        </w:rPr>
      </w:pPr>
      <w:r w:rsidRPr="00114480">
        <w:rPr>
          <w:rFonts w:eastAsia="Arial"/>
        </w:rPr>
        <w:t xml:space="preserve">As previously discussed, the number of recent site-specific amendments reflects that the existing built form controls within the study area are </w:t>
      </w:r>
      <w:r w:rsidR="007E772C" w:rsidRPr="00114480">
        <w:rPr>
          <w:rFonts w:eastAsia="Arial"/>
        </w:rPr>
        <w:t>perceived</w:t>
      </w:r>
      <w:r w:rsidR="00E03FD9" w:rsidRPr="00114480">
        <w:rPr>
          <w:rFonts w:eastAsia="Arial"/>
        </w:rPr>
        <w:t xml:space="preserve"> as being prohibitive and </w:t>
      </w:r>
      <w:r w:rsidR="007E772C" w:rsidRPr="00114480">
        <w:rPr>
          <w:rFonts w:eastAsia="Arial"/>
        </w:rPr>
        <w:t>not achieving desired outcomes, and have not been reviewed for a number of years</w:t>
      </w:r>
      <w:r w:rsidRPr="00114480">
        <w:rPr>
          <w:rFonts w:eastAsia="Arial"/>
        </w:rPr>
        <w:t xml:space="preserve">. There are also extensive areas that lack any built form direction. This is potentially resulting in a lack of, or underdevelopment of, some key sites in the study area.  </w:t>
      </w:r>
    </w:p>
    <w:p w14:paraId="4BC3DE28" w14:textId="4E911776" w:rsidR="003819EB" w:rsidRPr="00114480" w:rsidRDefault="006F582C" w:rsidP="00FF45CB">
      <w:pPr>
        <w:rPr>
          <w:rFonts w:eastAsia="Arial"/>
          <w:b/>
          <w:bCs/>
        </w:rPr>
      </w:pPr>
      <w:r w:rsidRPr="00114480">
        <w:rPr>
          <w:rFonts w:eastAsia="Arial"/>
          <w:b/>
          <w:bCs/>
        </w:rPr>
        <w:t>St Kilda MAC sub-precinct</w:t>
      </w:r>
    </w:p>
    <w:p w14:paraId="34A7CEE0" w14:textId="696AA7FC" w:rsidR="00FF45CB" w:rsidRPr="00114480" w:rsidRDefault="00FF45CB" w:rsidP="00FF45CB">
      <w:r w:rsidRPr="00114480">
        <w:t xml:space="preserve">As shown in </w:t>
      </w:r>
      <w:r w:rsidRPr="00114480">
        <w:rPr>
          <w:bCs/>
        </w:rPr>
        <w:t xml:space="preserve">Figure </w:t>
      </w:r>
      <w:r w:rsidR="00F321C0" w:rsidRPr="00114480">
        <w:rPr>
          <w:bCs/>
        </w:rPr>
        <w:t>1</w:t>
      </w:r>
      <w:r w:rsidR="008D1156" w:rsidRPr="00114480">
        <w:rPr>
          <w:bCs/>
        </w:rPr>
        <w:t>2</w:t>
      </w:r>
      <w:r w:rsidRPr="00114480">
        <w:rPr>
          <w:bCs/>
          <w:i/>
          <w:iCs/>
        </w:rPr>
        <w:t>,</w:t>
      </w:r>
      <w:r w:rsidRPr="00114480">
        <w:t xml:space="preserve"> St Kilda foreshore has </w:t>
      </w:r>
      <w:r w:rsidRPr="00114480">
        <w:rPr>
          <w:rFonts w:eastAsiaTheme="majorEastAsia"/>
        </w:rPr>
        <w:t>several</w:t>
      </w:r>
      <w:r w:rsidRPr="00114480">
        <w:t xml:space="preserve"> transformational projects</w:t>
      </w:r>
      <w:r w:rsidRPr="00114480">
        <w:rPr>
          <w:rFonts w:eastAsiaTheme="majorEastAsia"/>
        </w:rPr>
        <w:t xml:space="preserve"> that are currently being undertaken</w:t>
      </w:r>
      <w:r w:rsidRPr="00114480">
        <w:t xml:space="preserve"> without a centralised </w:t>
      </w:r>
      <w:r w:rsidRPr="00114480">
        <w:rPr>
          <w:rFonts w:eastAsiaTheme="majorEastAsia"/>
        </w:rPr>
        <w:t>strategic</w:t>
      </w:r>
      <w:r w:rsidRPr="00114480">
        <w:t xml:space="preserve"> vision.</w:t>
      </w:r>
    </w:p>
    <w:p w14:paraId="24B8409E" w14:textId="68EF1A5E" w:rsidR="00FF45CB" w:rsidRPr="00114480" w:rsidRDefault="00FF45CB" w:rsidP="00FF45CB">
      <w:pPr>
        <w:pStyle w:val="Heading3"/>
      </w:pPr>
      <w:bookmarkStart w:id="74" w:name="_Toc87946276"/>
      <w:r w:rsidRPr="00114480">
        <w:lastRenderedPageBreak/>
        <w:t>Opportunities</w:t>
      </w:r>
      <w:bookmarkEnd w:id="74"/>
      <w:r w:rsidRPr="00114480">
        <w:t xml:space="preserve"> </w:t>
      </w:r>
    </w:p>
    <w:p w14:paraId="4B93ADB0" w14:textId="5A5FFC6F" w:rsidR="00FF45CB" w:rsidRPr="00114480" w:rsidRDefault="00FF45CB" w:rsidP="00FF45CB">
      <w:r w:rsidRPr="00114480">
        <w:t>Refer</w:t>
      </w:r>
      <w:r w:rsidR="000974C3" w:rsidRPr="00114480">
        <w:t xml:space="preserve"> to</w:t>
      </w:r>
      <w:r w:rsidRPr="00114480">
        <w:t xml:space="preserve"> </w:t>
      </w:r>
      <w:r w:rsidRPr="00114480">
        <w:rPr>
          <w:b/>
          <w:bCs/>
        </w:rPr>
        <w:t>land use and built form opportunities</w:t>
      </w:r>
      <w:r w:rsidRPr="00114480">
        <w:t xml:space="preserve">. </w:t>
      </w:r>
    </w:p>
    <w:p w14:paraId="016E3B24" w14:textId="13408F83" w:rsidR="009B3A7C" w:rsidRPr="00114480" w:rsidRDefault="009B3A7C" w:rsidP="009B3A7C">
      <w:pPr>
        <w:tabs>
          <w:tab w:val="clear" w:pos="-3060"/>
          <w:tab w:val="clear" w:pos="-2340"/>
          <w:tab w:val="clear" w:pos="6300"/>
        </w:tabs>
        <w:suppressAutoHyphens w:val="0"/>
        <w:spacing w:after="160" w:line="259" w:lineRule="auto"/>
      </w:pPr>
      <w:r w:rsidRPr="00114480">
        <w:t xml:space="preserve">Review and update the built form controls to ensure that the controls are achieving the intended outcomes. </w:t>
      </w:r>
    </w:p>
    <w:p w14:paraId="664F3063" w14:textId="0882150D" w:rsidR="00BA69D9" w:rsidRPr="00114480" w:rsidRDefault="00BA69D9" w:rsidP="00FF45CB">
      <w:pPr>
        <w:rPr>
          <w:rFonts w:eastAsia="Arial"/>
        </w:rPr>
      </w:pPr>
      <w:r w:rsidRPr="00114480">
        <w:t>Ensure catalyst developments benefits the community (e.g. increasing public space provision, improving public realm, delivers affordable housing)</w:t>
      </w:r>
    </w:p>
    <w:p w14:paraId="116EE053" w14:textId="75C022A1" w:rsidR="00BA69D9" w:rsidRPr="00114480" w:rsidRDefault="00BA69D9" w:rsidP="00FF45CB">
      <w:pPr>
        <w:rPr>
          <w:rFonts w:eastAsia="Arial"/>
          <w:b/>
          <w:bCs/>
        </w:rPr>
      </w:pPr>
      <w:r w:rsidRPr="00114480">
        <w:rPr>
          <w:rFonts w:eastAsia="Arial"/>
          <w:b/>
          <w:bCs/>
        </w:rPr>
        <w:t>St Kilda MAC sub-precinct</w:t>
      </w:r>
    </w:p>
    <w:p w14:paraId="7B7B0CEE" w14:textId="3BBB5B6B" w:rsidR="00FF45CB" w:rsidRPr="00114480" w:rsidRDefault="00FF45CB" w:rsidP="00FF45CB">
      <w:pPr>
        <w:rPr>
          <w:rFonts w:eastAsia="Arial"/>
        </w:rPr>
      </w:pPr>
      <w:r w:rsidRPr="00114480">
        <w:rPr>
          <w:rFonts w:eastAsia="Arial"/>
        </w:rPr>
        <w:t xml:space="preserve">Develop a holistic plan to guide the development of the St Kilda foreshore (or incorporate into a structure plan for the sub-precinct). Due to the number of stakeholders and unique </w:t>
      </w:r>
      <w:r w:rsidR="005A209F" w:rsidRPr="00114480">
        <w:rPr>
          <w:rFonts w:eastAsia="Arial"/>
        </w:rPr>
        <w:t>c</w:t>
      </w:r>
      <w:r w:rsidR="001F5B2C" w:rsidRPr="00114480">
        <w:rPr>
          <w:rFonts w:eastAsia="Arial"/>
        </w:rPr>
        <w:t>hallenges</w:t>
      </w:r>
      <w:r w:rsidRPr="00114480">
        <w:rPr>
          <w:rFonts w:eastAsia="Arial"/>
        </w:rPr>
        <w:t xml:space="preserve"> relevant to the foreshore, it may be better to deal with as separate to a wider structure plan.</w:t>
      </w:r>
    </w:p>
    <w:p w14:paraId="45B92F37" w14:textId="389E64A9" w:rsidR="00D9069B" w:rsidRPr="00114480" w:rsidRDefault="00D9069B" w:rsidP="00FF45CB">
      <w:r w:rsidRPr="00114480">
        <w:t>Identify catalyst sites within the sub-precinct</w:t>
      </w:r>
      <w:r w:rsidR="00151E35" w:rsidRPr="00114480">
        <w:t xml:space="preserve"> that </w:t>
      </w:r>
      <w:r w:rsidR="007A65AD" w:rsidRPr="00114480">
        <w:t>have potential to be key development site</w:t>
      </w:r>
      <w:r w:rsidR="0045142C" w:rsidRPr="00114480">
        <w:t>s</w:t>
      </w:r>
      <w:r w:rsidR="007A65AD" w:rsidRPr="00114480">
        <w:t xml:space="preserve"> or </w:t>
      </w:r>
      <w:r w:rsidR="0045142C" w:rsidRPr="00114480">
        <w:t>areas for change</w:t>
      </w:r>
      <w:r w:rsidRPr="00114480">
        <w:t>.</w:t>
      </w:r>
    </w:p>
    <w:p w14:paraId="1060D691" w14:textId="5845F7B6" w:rsidR="00EB5751" w:rsidRPr="00114480" w:rsidRDefault="007D6BC5">
      <w:pPr>
        <w:tabs>
          <w:tab w:val="clear" w:pos="-3060"/>
          <w:tab w:val="clear" w:pos="-2340"/>
          <w:tab w:val="clear" w:pos="6300"/>
        </w:tabs>
        <w:suppressAutoHyphens w:val="0"/>
        <w:spacing w:after="160" w:line="259" w:lineRule="auto"/>
        <w:rPr>
          <w:rFonts w:eastAsia="Arial"/>
        </w:rPr>
      </w:pPr>
      <w:r w:rsidRPr="00114480">
        <w:rPr>
          <w:rFonts w:eastAsia="Arial"/>
        </w:rPr>
        <w:br w:type="page"/>
      </w:r>
    </w:p>
    <w:p w14:paraId="2EDC2154" w14:textId="296495EB" w:rsidR="00EB5751" w:rsidRPr="00114480" w:rsidRDefault="00EB5751" w:rsidP="007608D3">
      <w:pPr>
        <w:pStyle w:val="Heading1"/>
      </w:pPr>
      <w:bookmarkStart w:id="75" w:name="_Toc87946277"/>
      <w:r w:rsidRPr="00114480">
        <w:lastRenderedPageBreak/>
        <w:t>Housing</w:t>
      </w:r>
      <w:bookmarkEnd w:id="75"/>
      <w:r w:rsidRPr="00114480">
        <w:t xml:space="preserve"> </w:t>
      </w:r>
    </w:p>
    <w:p w14:paraId="4DF76ACE" w14:textId="0A3790AB" w:rsidR="00EB5751" w:rsidRPr="00114480" w:rsidRDefault="00EB5751" w:rsidP="00EB5751">
      <w:pPr>
        <w:pStyle w:val="Heading3"/>
        <w:rPr>
          <w:sz w:val="22"/>
          <w:szCs w:val="22"/>
        </w:rPr>
      </w:pPr>
      <w:bookmarkStart w:id="76" w:name="_Toc68847167"/>
      <w:bookmarkStart w:id="77" w:name="_Toc87946278"/>
      <w:r w:rsidRPr="00114480">
        <w:t>Context</w:t>
      </w:r>
      <w:bookmarkEnd w:id="76"/>
      <w:bookmarkEnd w:id="77"/>
      <w:r w:rsidRPr="00114480">
        <w:t xml:space="preserve"> </w:t>
      </w:r>
    </w:p>
    <w:p w14:paraId="7160880A" w14:textId="77777777" w:rsidR="00EB5751" w:rsidRPr="00114480" w:rsidRDefault="00EB5751" w:rsidP="00BD4800">
      <w:pPr>
        <w:pStyle w:val="Heading4"/>
      </w:pPr>
      <w:bookmarkStart w:id="78" w:name="_Toc68847168"/>
      <w:r w:rsidRPr="00114480">
        <w:t>Household makeup</w:t>
      </w:r>
      <w:bookmarkEnd w:id="78"/>
    </w:p>
    <w:p w14:paraId="1F4FCF7C" w14:textId="0B1124DF" w:rsidR="00EB5751" w:rsidRPr="00114480" w:rsidRDefault="00EB5751" w:rsidP="00EB5751">
      <w:r w:rsidRPr="00114480">
        <w:t>St Kilda and Balaclava/St Kilda East have an average number of people per household of 1.8 and 2 people respectively</w:t>
      </w:r>
      <w:r w:rsidRPr="00114480">
        <w:rPr>
          <w:rStyle w:val="FootnoteReference"/>
        </w:rPr>
        <w:t xml:space="preserve"> </w:t>
      </w:r>
      <w:r w:rsidR="00542AB2">
        <w:rPr>
          <w:rFonts w:ascii="ZWAdobeF" w:hAnsi="ZWAdobeF" w:cs="ZWAdobeF"/>
          <w:color w:val="auto"/>
          <w:sz w:val="2"/>
          <w:szCs w:val="2"/>
        </w:rPr>
        <w:t>56F</w:t>
      </w:r>
      <w:r w:rsidRPr="00114480">
        <w:rPr>
          <w:rStyle w:val="FootnoteReference"/>
        </w:rPr>
        <w:footnoteReference w:id="58"/>
      </w:r>
      <w:r w:rsidRPr="00114480">
        <w:t>.</w:t>
      </w:r>
    </w:p>
    <w:p w14:paraId="53D79898" w14:textId="1D66C5A2" w:rsidR="00EB5751" w:rsidRPr="00114480" w:rsidRDefault="00EB5751" w:rsidP="00EB5751">
      <w:r w:rsidRPr="00114480">
        <w:t>Nearly half of residents in St Kilda (46.7 per cent) live in lone person households</w:t>
      </w:r>
      <w:r w:rsidR="00542AB2">
        <w:rPr>
          <w:rFonts w:ascii="ZWAdobeF" w:hAnsi="ZWAdobeF" w:cs="ZWAdobeF"/>
          <w:color w:val="auto"/>
          <w:sz w:val="2"/>
          <w:szCs w:val="2"/>
        </w:rPr>
        <w:t>57F</w:t>
      </w:r>
      <w:r w:rsidRPr="00114480">
        <w:rPr>
          <w:rStyle w:val="FootnoteReference"/>
        </w:rPr>
        <w:footnoteReference w:id="59"/>
      </w:r>
      <w:r w:rsidRPr="00114480">
        <w:t xml:space="preserve">. In Balaclava/St Kilda East that amount is </w:t>
      </w:r>
      <w:r w:rsidR="000C6AB1" w:rsidRPr="00114480">
        <w:t>39.2</w:t>
      </w:r>
      <w:r w:rsidRPr="00114480">
        <w:t xml:space="preserve"> per cent of people. 42.2 per cent of households in St Kilda are families, with that increasing to </w:t>
      </w:r>
      <w:r w:rsidR="00771082" w:rsidRPr="00114480">
        <w:t>47</w:t>
      </w:r>
      <w:r w:rsidR="009D7819" w:rsidRPr="00114480">
        <w:t>.7</w:t>
      </w:r>
      <w:r w:rsidRPr="00114480">
        <w:t xml:space="preserve"> per cent of households in Balaclava/St Kilda East</w:t>
      </w:r>
      <w:r w:rsidR="00542AB2">
        <w:rPr>
          <w:rFonts w:ascii="ZWAdobeF" w:hAnsi="ZWAdobeF" w:cs="ZWAdobeF"/>
          <w:color w:val="auto"/>
          <w:sz w:val="2"/>
          <w:szCs w:val="2"/>
        </w:rPr>
        <w:t>58F</w:t>
      </w:r>
      <w:r w:rsidRPr="00114480">
        <w:rPr>
          <w:rStyle w:val="FootnoteReference"/>
        </w:rPr>
        <w:footnoteReference w:id="60"/>
      </w:r>
      <w:r w:rsidRPr="00114480">
        <w:t xml:space="preserve">. Group households account for 11.1 per cent of households in St Kilda and </w:t>
      </w:r>
      <w:r w:rsidR="00EE3C4C" w:rsidRPr="00114480">
        <w:t>13.1</w:t>
      </w:r>
      <w:r w:rsidRPr="00114480">
        <w:t xml:space="preserve"> per cent in </w:t>
      </w:r>
      <w:r w:rsidR="00F05766" w:rsidRPr="00114480">
        <w:t>Balaclava/</w:t>
      </w:r>
      <w:r w:rsidRPr="00114480">
        <w:t>St Kilda East.</w:t>
      </w:r>
      <w:r w:rsidR="00542AB2">
        <w:rPr>
          <w:rFonts w:ascii="ZWAdobeF" w:hAnsi="ZWAdobeF" w:cs="ZWAdobeF"/>
          <w:color w:val="auto"/>
          <w:sz w:val="2"/>
          <w:szCs w:val="2"/>
        </w:rPr>
        <w:t>59F</w:t>
      </w:r>
      <w:r w:rsidRPr="00114480">
        <w:rPr>
          <w:rStyle w:val="FootnoteReference"/>
        </w:rPr>
        <w:footnoteReference w:id="61"/>
      </w:r>
      <w:r w:rsidRPr="00114480">
        <w:t xml:space="preserve"> </w:t>
      </w:r>
    </w:p>
    <w:p w14:paraId="1105E32D" w14:textId="0AB8A34F" w:rsidR="00EB5751" w:rsidRPr="00114480" w:rsidRDefault="00EB5751" w:rsidP="00EB5751">
      <w:r w:rsidRPr="00114480">
        <w:t>Balaclava/St Kilda East has a larger portion of household composition that is made up of family households. In comparison to other suburbs within the municipality, St Kilda and Balaclava/ St Kilda East has a higher portion of single person households, with St Kilda West being the only other suburb that recorded a higher per centage (43.4 per cent).</w:t>
      </w:r>
      <w:r w:rsidR="00542AB2">
        <w:rPr>
          <w:rFonts w:ascii="ZWAdobeF" w:hAnsi="ZWAdobeF" w:cs="ZWAdobeF"/>
          <w:color w:val="auto"/>
          <w:sz w:val="2"/>
          <w:szCs w:val="2"/>
        </w:rPr>
        <w:t>60F</w:t>
      </w:r>
      <w:r w:rsidRPr="00114480">
        <w:rPr>
          <w:rStyle w:val="FootnoteReference"/>
        </w:rPr>
        <w:footnoteReference w:id="62"/>
      </w:r>
      <w:r w:rsidRPr="00114480">
        <w:t xml:space="preserve"> Additionally, both suburbs have the highest portion of group households within the municipality.  </w:t>
      </w:r>
    </w:p>
    <w:p w14:paraId="29E8F4AA" w14:textId="77777777" w:rsidR="00EB5751" w:rsidRPr="00114480" w:rsidRDefault="00EB5751" w:rsidP="00BD4800">
      <w:pPr>
        <w:pStyle w:val="Heading4"/>
      </w:pPr>
      <w:bookmarkStart w:id="79" w:name="_Toc68847169"/>
      <w:r w:rsidRPr="00114480">
        <w:t>Dwelling types</w:t>
      </w:r>
      <w:bookmarkEnd w:id="79"/>
    </w:p>
    <w:p w14:paraId="68FEE3E3" w14:textId="6F4752D6" w:rsidR="00EB5751" w:rsidRPr="00114480" w:rsidRDefault="00EB5751" w:rsidP="00EB5751">
      <w:r w:rsidRPr="00114480">
        <w:t xml:space="preserve">The predominant dwelling structure in each the study area is flats or apartments. These account for 78.7 per cent of dwellings in St Kilda and </w:t>
      </w:r>
      <w:r w:rsidR="00D1506C" w:rsidRPr="00114480">
        <w:t xml:space="preserve">70.7 </w:t>
      </w:r>
      <w:r w:rsidRPr="00114480">
        <w:t>per cent in Balaclava/St Kilda East</w:t>
      </w:r>
      <w:r w:rsidR="00542AB2">
        <w:rPr>
          <w:rFonts w:ascii="ZWAdobeF" w:hAnsi="ZWAdobeF" w:cs="ZWAdobeF"/>
          <w:color w:val="auto"/>
          <w:sz w:val="2"/>
          <w:szCs w:val="2"/>
        </w:rPr>
        <w:t>61F</w:t>
      </w:r>
      <w:r w:rsidRPr="00114480">
        <w:rPr>
          <w:rStyle w:val="FootnoteReference"/>
        </w:rPr>
        <w:footnoteReference w:id="63"/>
      </w:r>
      <w:r w:rsidRPr="00114480">
        <w:t xml:space="preserve">. Separate houses account for just 5.8 per cent in St Kilda and </w:t>
      </w:r>
      <w:r w:rsidR="006C6EE0" w:rsidRPr="00114480">
        <w:t>14.5</w:t>
      </w:r>
      <w:r w:rsidRPr="00114480">
        <w:t xml:space="preserve"> per cent in Balaclava/St Kilda East, semi-detached houses 11.2 per cent and 13.</w:t>
      </w:r>
      <w:r w:rsidR="006C6EE0" w:rsidRPr="00114480">
        <w:t>4</w:t>
      </w:r>
      <w:r w:rsidRPr="00114480">
        <w:t xml:space="preserve"> per cent in St Kilda and Balaclava /St Kilda East respectively</w:t>
      </w:r>
      <w:r w:rsidR="003A6781" w:rsidRPr="00114480">
        <w:t>.</w:t>
      </w:r>
      <w:r w:rsidRPr="00114480">
        <w:rPr>
          <w:rStyle w:val="FootnoteReference"/>
        </w:rPr>
        <w:t xml:space="preserve"> </w:t>
      </w:r>
      <w:r w:rsidR="00542AB2">
        <w:rPr>
          <w:rFonts w:ascii="ZWAdobeF" w:hAnsi="ZWAdobeF" w:cs="ZWAdobeF"/>
          <w:color w:val="auto"/>
          <w:sz w:val="2"/>
          <w:szCs w:val="2"/>
        </w:rPr>
        <w:t>62F</w:t>
      </w:r>
      <w:r w:rsidRPr="00114480">
        <w:rPr>
          <w:rStyle w:val="FootnoteReference"/>
        </w:rPr>
        <w:footnoteReference w:id="64"/>
      </w:r>
    </w:p>
    <w:p w14:paraId="15797C45" w14:textId="5E9A105A" w:rsidR="00EB5751" w:rsidRPr="00114480" w:rsidRDefault="00EB5751" w:rsidP="00EB5751">
      <w:r w:rsidRPr="00114480">
        <w:t>In comparison to the dwelling structure of other suburbs within the municipality, St Kilda has the highest portion of flats or apartments that make up the occupied private dwellings, while Balaclava/St Kilda East has the fourth highest portion, preceded by Elwood (71.9 per cent) and St Kilda West (71.7 per cent)</w:t>
      </w:r>
      <w:r w:rsidR="00542AB2">
        <w:rPr>
          <w:rFonts w:ascii="ZWAdobeF" w:hAnsi="ZWAdobeF" w:cs="ZWAdobeF"/>
          <w:color w:val="auto"/>
          <w:sz w:val="2"/>
          <w:szCs w:val="2"/>
        </w:rPr>
        <w:t>63F</w:t>
      </w:r>
      <w:r w:rsidR="00E03F9F" w:rsidRPr="00114480">
        <w:rPr>
          <w:rStyle w:val="FootnoteReference"/>
        </w:rPr>
        <w:footnoteReference w:id="65"/>
      </w:r>
      <w:r w:rsidRPr="00114480">
        <w:t>. Balaclava/St Kilda East</w:t>
      </w:r>
      <w:r w:rsidR="00336366" w:rsidRPr="00114480">
        <w:t xml:space="preserve">, </w:t>
      </w:r>
      <w:r w:rsidR="00A41100" w:rsidRPr="00114480">
        <w:t>preceded</w:t>
      </w:r>
      <w:r w:rsidR="00336366" w:rsidRPr="00114480">
        <w:t xml:space="preserve"> by </w:t>
      </w:r>
      <w:r w:rsidR="00A41100" w:rsidRPr="00114480">
        <w:t xml:space="preserve">Middle Park and Albert Park, </w:t>
      </w:r>
      <w:r w:rsidRPr="00114480">
        <w:t xml:space="preserve">has </w:t>
      </w:r>
      <w:r w:rsidR="00A41100" w:rsidRPr="00114480">
        <w:t xml:space="preserve">one of </w:t>
      </w:r>
      <w:r w:rsidRPr="00114480">
        <w:t>the highest portion of separate houses within the municipality (</w:t>
      </w:r>
      <w:r w:rsidR="0075560F" w:rsidRPr="00114480">
        <w:t>14.5</w:t>
      </w:r>
      <w:r w:rsidRPr="00114480">
        <w:t xml:space="preserve"> per cent), </w:t>
      </w:r>
      <w:r w:rsidRPr="00114480">
        <w:lastRenderedPageBreak/>
        <w:t>conversely St Kilda has one of the lowest (5.8 per cent)</w:t>
      </w:r>
      <w:r w:rsidRPr="00114480">
        <w:rPr>
          <w:rStyle w:val="FootnoteReference"/>
        </w:rPr>
        <w:t xml:space="preserve"> </w:t>
      </w:r>
      <w:r w:rsidR="00542AB2">
        <w:rPr>
          <w:rFonts w:ascii="ZWAdobeF" w:hAnsi="ZWAdobeF" w:cs="ZWAdobeF"/>
          <w:color w:val="auto"/>
          <w:sz w:val="2"/>
          <w:szCs w:val="2"/>
        </w:rPr>
        <w:t>64F</w:t>
      </w:r>
      <w:r w:rsidRPr="00114480">
        <w:rPr>
          <w:rStyle w:val="FootnoteReference"/>
        </w:rPr>
        <w:footnoteReference w:id="66"/>
      </w:r>
      <w:r w:rsidRPr="00114480">
        <w:t xml:space="preserve">. Both suburbs have the lowest portions of semi-detached houses within the municipality.  </w:t>
      </w:r>
    </w:p>
    <w:p w14:paraId="70A11FC1" w14:textId="7846A7CD" w:rsidR="00EB5751" w:rsidRPr="00114480" w:rsidRDefault="001F5B2C" w:rsidP="00EB5751">
      <w:pPr>
        <w:pStyle w:val="Heading3"/>
      </w:pPr>
      <w:bookmarkStart w:id="80" w:name="_Toc87946279"/>
      <w:r w:rsidRPr="00114480">
        <w:t>Challenges</w:t>
      </w:r>
      <w:bookmarkEnd w:id="80"/>
    </w:p>
    <w:p w14:paraId="704C3442" w14:textId="77777777" w:rsidR="00EB5751" w:rsidRPr="00114480" w:rsidRDefault="00EB5751" w:rsidP="00EB5751">
      <w:bookmarkStart w:id="81" w:name="_Toc68847171"/>
      <w:r w:rsidRPr="00114480">
        <w:t>Housing growth presents both challenges and opportunities to:</w:t>
      </w:r>
    </w:p>
    <w:p w14:paraId="367DBFA3" w14:textId="77777777" w:rsidR="00EB5751" w:rsidRPr="00114480" w:rsidRDefault="00EB5751" w:rsidP="00542AB2">
      <w:pPr>
        <w:pStyle w:val="ListParagraph"/>
        <w:numPr>
          <w:ilvl w:val="0"/>
          <w:numId w:val="11"/>
        </w:numPr>
      </w:pPr>
      <w:r w:rsidRPr="00114480">
        <w:t>Manage the highly valued character and heritage of established residential areas</w:t>
      </w:r>
    </w:p>
    <w:p w14:paraId="112DAD34" w14:textId="77777777" w:rsidR="00EB5751" w:rsidRPr="00114480" w:rsidRDefault="00EB5751" w:rsidP="00542AB2">
      <w:pPr>
        <w:pStyle w:val="ListParagraph"/>
        <w:numPr>
          <w:ilvl w:val="0"/>
          <w:numId w:val="11"/>
        </w:numPr>
      </w:pPr>
      <w:r w:rsidRPr="00114480">
        <w:t>Provide for diversity, adaptability and universal accessibility in housing, to support an increasingly diverse and ageing community</w:t>
      </w:r>
    </w:p>
    <w:p w14:paraId="205A6754" w14:textId="77777777" w:rsidR="00EB5751" w:rsidRPr="00114480" w:rsidRDefault="00EB5751" w:rsidP="00542AB2">
      <w:pPr>
        <w:pStyle w:val="ListParagraph"/>
        <w:numPr>
          <w:ilvl w:val="0"/>
          <w:numId w:val="11"/>
        </w:numPr>
      </w:pPr>
      <w:r w:rsidRPr="00114480">
        <w:t xml:space="preserve">Increase the supply of affordable and social housing to address declining affordability. </w:t>
      </w:r>
    </w:p>
    <w:p w14:paraId="473AC746" w14:textId="77777777" w:rsidR="00EB5751" w:rsidRPr="00114480" w:rsidRDefault="00EB5751" w:rsidP="00EB5751">
      <w:r w:rsidRPr="00114480">
        <w:t xml:space="preserve">To accommodate growth and meet demand, the study area will likely need to accommodate a mix of medium to high density residential development. Additionally, there is expected to be continued pressure to convert commercial areas to residential use. </w:t>
      </w:r>
    </w:p>
    <w:bookmarkEnd w:id="81"/>
    <w:p w14:paraId="34FBA664" w14:textId="55A114E0" w:rsidR="00EB5751" w:rsidRPr="00114480" w:rsidRDefault="00EB5751" w:rsidP="00EB5751">
      <w:r w:rsidRPr="00114480">
        <w:t xml:space="preserve">The </w:t>
      </w:r>
      <w:r w:rsidRPr="00114480">
        <w:rPr>
          <w:i/>
          <w:iCs/>
        </w:rPr>
        <w:t>City of Port Phillip Housing Strategy 2007-2017</w:t>
      </w:r>
      <w:r w:rsidRPr="00114480">
        <w:t xml:space="preserve"> is out of date</w:t>
      </w:r>
      <w:r w:rsidR="00542AB2">
        <w:rPr>
          <w:rFonts w:ascii="ZWAdobeF" w:hAnsi="ZWAdobeF" w:cs="ZWAdobeF"/>
          <w:color w:val="auto"/>
          <w:sz w:val="2"/>
          <w:szCs w:val="2"/>
        </w:rPr>
        <w:t>65F</w:t>
      </w:r>
      <w:r w:rsidRPr="00114480">
        <w:rPr>
          <w:rStyle w:val="FootnoteReference"/>
        </w:rPr>
        <w:footnoteReference w:id="67"/>
      </w:r>
      <w:r w:rsidRPr="00114480">
        <w:t xml:space="preserve"> and needs to be revised in light of greater anticipated growth and significant changes to state policy</w:t>
      </w:r>
      <w:r w:rsidR="00542AB2">
        <w:rPr>
          <w:rFonts w:ascii="ZWAdobeF" w:hAnsi="ZWAdobeF" w:cs="ZWAdobeF"/>
          <w:color w:val="auto"/>
          <w:sz w:val="2"/>
          <w:szCs w:val="2"/>
        </w:rPr>
        <w:t>66F</w:t>
      </w:r>
      <w:r w:rsidRPr="00114480">
        <w:rPr>
          <w:rStyle w:val="FootnoteReference"/>
        </w:rPr>
        <w:footnoteReference w:id="68"/>
      </w:r>
      <w:r w:rsidRPr="00114480">
        <w:t>.</w:t>
      </w:r>
    </w:p>
    <w:p w14:paraId="352B1BA0" w14:textId="1FAAAEB1" w:rsidR="00EB5751" w:rsidRPr="00114480" w:rsidRDefault="00EB5751" w:rsidP="00EB5751">
      <w:pPr>
        <w:tabs>
          <w:tab w:val="clear" w:pos="-3060"/>
          <w:tab w:val="clear" w:pos="-2340"/>
          <w:tab w:val="clear" w:pos="6300"/>
        </w:tabs>
        <w:suppressAutoHyphens w:val="0"/>
        <w:autoSpaceDE w:val="0"/>
        <w:autoSpaceDN w:val="0"/>
        <w:adjustRightInd w:val="0"/>
        <w:spacing w:after="0" w:line="276" w:lineRule="auto"/>
      </w:pPr>
      <w:r w:rsidRPr="00114480">
        <w:t>Housing affordability and diversity in the study area continues to be a concern as most low and moderate income households find buying a home and private rental increasingly unaffordable</w:t>
      </w:r>
      <w:r w:rsidR="00542AB2">
        <w:rPr>
          <w:rFonts w:ascii="ZWAdobeF" w:hAnsi="ZWAdobeF" w:cs="ZWAdobeF"/>
          <w:color w:val="auto"/>
          <w:sz w:val="2"/>
          <w:szCs w:val="2"/>
        </w:rPr>
        <w:t>67F</w:t>
      </w:r>
      <w:r w:rsidRPr="00114480">
        <w:rPr>
          <w:rStyle w:val="FootnoteReference"/>
        </w:rPr>
        <w:footnoteReference w:id="69"/>
      </w:r>
      <w:r w:rsidRPr="00114480">
        <w:t xml:space="preserve">. </w:t>
      </w:r>
    </w:p>
    <w:p w14:paraId="51CFA609" w14:textId="71FC838E" w:rsidR="00EB5751" w:rsidRPr="00114480" w:rsidRDefault="00EB5751" w:rsidP="00EB5751">
      <w:r w:rsidRPr="00114480">
        <w:t>T</w:t>
      </w:r>
      <w:r w:rsidR="00571986" w:rsidRPr="00114480">
        <w:t xml:space="preserve">able </w:t>
      </w:r>
      <w:r w:rsidR="00604499" w:rsidRPr="00114480">
        <w:t>6</w:t>
      </w:r>
      <w:r w:rsidRPr="00114480">
        <w:t xml:space="preserve"> below summarises the weekly median rent and mortgage payments as well as affordability statistics in St Kilda and Balaclava/St Kilda East in comparison to the state and national medians. It is evident that the median rent and mortgage payments in the two suburbs are higher than the State and national medians. Similarly, there are a higher percentage of households that are paying more than or equal 30 per cent of the household income on rent compared to state and national medians. However, according to</w:t>
      </w:r>
      <w:r w:rsidR="00571986" w:rsidRPr="00114480">
        <w:t xml:space="preserve"> the</w:t>
      </w:r>
      <w:r w:rsidRPr="00114480">
        <w:t xml:space="preserve"> ABS data, the percentage of households that are paying more than or equal to 30 percent of the household income on mortgage repayments appears to be lower. It should be noted that these percentage may be overstated due to the income imputation</w:t>
      </w:r>
      <w:r w:rsidR="00542AB2">
        <w:rPr>
          <w:rFonts w:ascii="ZWAdobeF" w:hAnsi="ZWAdobeF" w:cs="ZWAdobeF"/>
          <w:color w:val="auto"/>
          <w:sz w:val="2"/>
          <w:szCs w:val="2"/>
        </w:rPr>
        <w:t>68F</w:t>
      </w:r>
      <w:r w:rsidR="00BD7737" w:rsidRPr="00114480">
        <w:rPr>
          <w:rStyle w:val="FootnoteReference"/>
        </w:rPr>
        <w:footnoteReference w:id="70"/>
      </w:r>
      <w:r w:rsidRPr="00114480">
        <w:t xml:space="preserve">. </w:t>
      </w:r>
    </w:p>
    <w:p w14:paraId="141A7849" w14:textId="77777777" w:rsidR="00F80858" w:rsidRPr="00114480" w:rsidRDefault="00F80858" w:rsidP="00EB5751">
      <w:pPr>
        <w:rPr>
          <w:sz w:val="20"/>
          <w:szCs w:val="20"/>
        </w:rPr>
      </w:pPr>
    </w:p>
    <w:p w14:paraId="26218A1A" w14:textId="0F5294DC" w:rsidR="00EB5751" w:rsidRPr="00114480" w:rsidRDefault="00EB5751" w:rsidP="00EB5751">
      <w:pPr>
        <w:rPr>
          <w:rFonts w:eastAsia="Arial"/>
          <w:i/>
          <w:iCs/>
          <w:color w:val="44546A" w:themeColor="text2"/>
          <w:sz w:val="18"/>
          <w:szCs w:val="18"/>
        </w:rPr>
      </w:pPr>
      <w:r w:rsidRPr="00114480">
        <w:rPr>
          <w:rFonts w:eastAsia="Arial"/>
          <w:i/>
          <w:iCs/>
          <w:color w:val="44546A" w:themeColor="text2"/>
          <w:sz w:val="18"/>
          <w:szCs w:val="18"/>
        </w:rPr>
        <w:lastRenderedPageBreak/>
        <w:t xml:space="preserve">Table </w:t>
      </w:r>
      <w:r w:rsidR="00604499" w:rsidRPr="00114480">
        <w:rPr>
          <w:rFonts w:eastAsia="Arial"/>
          <w:i/>
          <w:iCs/>
          <w:color w:val="44546A" w:themeColor="text2"/>
          <w:sz w:val="18"/>
          <w:szCs w:val="18"/>
        </w:rPr>
        <w:t>6</w:t>
      </w:r>
      <w:r w:rsidRPr="00114480">
        <w:rPr>
          <w:rFonts w:eastAsia="Arial"/>
          <w:i/>
          <w:iCs/>
          <w:color w:val="44546A" w:themeColor="text2"/>
          <w:sz w:val="18"/>
          <w:szCs w:val="18"/>
        </w:rPr>
        <w:t xml:space="preserve"> Median rent &amp; mortgage repayments </w:t>
      </w:r>
      <w:r w:rsidRPr="00114480">
        <w:rPr>
          <w:rFonts w:eastAsia="Arial"/>
          <w:color w:val="44546A" w:themeColor="text2"/>
          <w:sz w:val="18"/>
          <w:szCs w:val="18"/>
        </w:rPr>
        <w:t>Source: ABS Census</w:t>
      </w:r>
      <w:r w:rsidR="009A1BF5" w:rsidRPr="00114480">
        <w:rPr>
          <w:rFonts w:eastAsia="Arial"/>
          <w:color w:val="44546A" w:themeColor="text2"/>
          <w:sz w:val="18"/>
          <w:szCs w:val="18"/>
        </w:rPr>
        <w:t xml:space="preserve"> 2016</w:t>
      </w:r>
      <w:r w:rsidRPr="00114480">
        <w:rPr>
          <w:rFonts w:eastAsia="Arial"/>
          <w:color w:val="44546A" w:themeColor="text2"/>
          <w:sz w:val="18"/>
          <w:szCs w:val="18"/>
        </w:rPr>
        <w:t xml:space="preserve"> </w:t>
      </w:r>
    </w:p>
    <w:tbl>
      <w:tblPr>
        <w:tblStyle w:val="TableGrid"/>
        <w:tblW w:w="9630" w:type="dxa"/>
        <w:tblLayout w:type="fixed"/>
        <w:tblLook w:val="06A0" w:firstRow="1" w:lastRow="0" w:firstColumn="1" w:lastColumn="0" w:noHBand="1" w:noVBand="1"/>
        <w:tblCaption w:val="Median rent and mortgage repayments"/>
        <w:tblDescription w:val="Table showinf the median rent and mortgage repayments in the sub-precicnts. Includes state and national comparisons. "/>
      </w:tblPr>
      <w:tblGrid>
        <w:gridCol w:w="3539"/>
        <w:gridCol w:w="1559"/>
        <w:gridCol w:w="1276"/>
        <w:gridCol w:w="1330"/>
        <w:gridCol w:w="1926"/>
      </w:tblGrid>
      <w:tr w:rsidR="00EB5751" w:rsidRPr="00114480" w14:paraId="3691C6B8" w14:textId="77777777" w:rsidTr="00813D02">
        <w:tc>
          <w:tcPr>
            <w:tcW w:w="3539" w:type="dxa"/>
            <w:shd w:val="clear" w:color="auto" w:fill="002060"/>
          </w:tcPr>
          <w:p w14:paraId="6FBBD152" w14:textId="77777777" w:rsidR="00EB5751" w:rsidRPr="00114480" w:rsidRDefault="00EB5751" w:rsidP="00A57EC9">
            <w:pPr>
              <w:rPr>
                <w:color w:val="FFFFFF" w:themeColor="background1"/>
                <w:sz w:val="20"/>
                <w:szCs w:val="20"/>
              </w:rPr>
            </w:pPr>
          </w:p>
        </w:tc>
        <w:tc>
          <w:tcPr>
            <w:tcW w:w="1559" w:type="dxa"/>
            <w:shd w:val="clear" w:color="auto" w:fill="002060"/>
          </w:tcPr>
          <w:p w14:paraId="135A3ABE" w14:textId="77777777" w:rsidR="00EB5751" w:rsidRPr="00114480" w:rsidRDefault="00EB5751" w:rsidP="00A57EC9">
            <w:pPr>
              <w:rPr>
                <w:b/>
                <w:color w:val="FFFFFF" w:themeColor="background1"/>
                <w:sz w:val="20"/>
                <w:szCs w:val="20"/>
              </w:rPr>
            </w:pPr>
            <w:r w:rsidRPr="00114480">
              <w:rPr>
                <w:b/>
                <w:color w:val="FFFFFF" w:themeColor="background1"/>
                <w:sz w:val="20"/>
                <w:szCs w:val="20"/>
              </w:rPr>
              <w:t>St Kilda</w:t>
            </w:r>
          </w:p>
        </w:tc>
        <w:tc>
          <w:tcPr>
            <w:tcW w:w="1276" w:type="dxa"/>
            <w:shd w:val="clear" w:color="auto" w:fill="002060"/>
          </w:tcPr>
          <w:p w14:paraId="078C398F" w14:textId="77777777" w:rsidR="00EB5751" w:rsidRPr="00114480" w:rsidRDefault="00EB5751" w:rsidP="00A57EC9">
            <w:pPr>
              <w:rPr>
                <w:b/>
                <w:color w:val="FFFFFF" w:themeColor="background1"/>
                <w:sz w:val="20"/>
                <w:szCs w:val="20"/>
              </w:rPr>
            </w:pPr>
            <w:r w:rsidRPr="00114480">
              <w:rPr>
                <w:b/>
                <w:color w:val="FFFFFF" w:themeColor="background1"/>
                <w:sz w:val="20"/>
                <w:szCs w:val="20"/>
              </w:rPr>
              <w:t>Balaclava/St Kilda East</w:t>
            </w:r>
          </w:p>
        </w:tc>
        <w:tc>
          <w:tcPr>
            <w:tcW w:w="1330" w:type="dxa"/>
            <w:shd w:val="clear" w:color="auto" w:fill="002060"/>
          </w:tcPr>
          <w:p w14:paraId="2988CEB6" w14:textId="77777777" w:rsidR="00EB5751" w:rsidRPr="00114480" w:rsidRDefault="00EB5751" w:rsidP="00A57EC9">
            <w:pPr>
              <w:rPr>
                <w:b/>
                <w:color w:val="FFFFFF" w:themeColor="background1"/>
                <w:sz w:val="20"/>
                <w:szCs w:val="20"/>
              </w:rPr>
            </w:pPr>
            <w:r w:rsidRPr="00114480">
              <w:rPr>
                <w:b/>
                <w:color w:val="FFFFFF" w:themeColor="background1"/>
                <w:sz w:val="20"/>
                <w:szCs w:val="20"/>
              </w:rPr>
              <w:t xml:space="preserve">Victoria </w:t>
            </w:r>
          </w:p>
        </w:tc>
        <w:tc>
          <w:tcPr>
            <w:tcW w:w="1926" w:type="dxa"/>
            <w:shd w:val="clear" w:color="auto" w:fill="002060"/>
          </w:tcPr>
          <w:p w14:paraId="006ED298" w14:textId="77777777" w:rsidR="00EB5751" w:rsidRPr="00114480" w:rsidRDefault="00EB5751" w:rsidP="00A57EC9">
            <w:pPr>
              <w:rPr>
                <w:b/>
                <w:color w:val="FFFFFF" w:themeColor="background1"/>
                <w:sz w:val="20"/>
                <w:szCs w:val="20"/>
              </w:rPr>
            </w:pPr>
            <w:r w:rsidRPr="00114480">
              <w:rPr>
                <w:b/>
                <w:color w:val="FFFFFF" w:themeColor="background1"/>
                <w:sz w:val="20"/>
                <w:szCs w:val="20"/>
              </w:rPr>
              <w:t>Australia</w:t>
            </w:r>
          </w:p>
        </w:tc>
      </w:tr>
      <w:tr w:rsidR="00EB5751" w:rsidRPr="00114480" w14:paraId="69AAD941" w14:textId="77777777" w:rsidTr="00A57EC9">
        <w:tc>
          <w:tcPr>
            <w:tcW w:w="3539" w:type="dxa"/>
          </w:tcPr>
          <w:p w14:paraId="11814ED9" w14:textId="77777777" w:rsidR="00EB5751" w:rsidRPr="00114480" w:rsidRDefault="00EB5751" w:rsidP="00A57EC9">
            <w:pPr>
              <w:rPr>
                <w:b/>
                <w:bCs/>
                <w:sz w:val="20"/>
                <w:szCs w:val="20"/>
              </w:rPr>
            </w:pPr>
            <w:r w:rsidRPr="00114480">
              <w:rPr>
                <w:b/>
                <w:bCs/>
                <w:sz w:val="20"/>
                <w:szCs w:val="20"/>
              </w:rPr>
              <w:t>Median rent (weekly)</w:t>
            </w:r>
          </w:p>
        </w:tc>
        <w:tc>
          <w:tcPr>
            <w:tcW w:w="1559" w:type="dxa"/>
          </w:tcPr>
          <w:p w14:paraId="28BA9D25" w14:textId="77777777" w:rsidR="00EB5751" w:rsidRPr="00114480" w:rsidRDefault="00EB5751" w:rsidP="00A57EC9">
            <w:pPr>
              <w:rPr>
                <w:sz w:val="20"/>
                <w:szCs w:val="20"/>
              </w:rPr>
            </w:pPr>
            <w:r w:rsidRPr="00114480">
              <w:rPr>
                <w:sz w:val="20"/>
                <w:szCs w:val="20"/>
              </w:rPr>
              <w:t>$371</w:t>
            </w:r>
          </w:p>
        </w:tc>
        <w:tc>
          <w:tcPr>
            <w:tcW w:w="1276" w:type="dxa"/>
          </w:tcPr>
          <w:p w14:paraId="1A2B64C4" w14:textId="4EC11800" w:rsidR="00EB5751" w:rsidRPr="00114480" w:rsidRDefault="00EB5751" w:rsidP="00A57EC9">
            <w:pPr>
              <w:rPr>
                <w:sz w:val="20"/>
                <w:szCs w:val="20"/>
              </w:rPr>
            </w:pPr>
            <w:r w:rsidRPr="00114480">
              <w:rPr>
                <w:sz w:val="20"/>
                <w:szCs w:val="20"/>
              </w:rPr>
              <w:t>$36</w:t>
            </w:r>
            <w:r w:rsidR="009C57E9" w:rsidRPr="00114480">
              <w:rPr>
                <w:sz w:val="20"/>
                <w:szCs w:val="20"/>
              </w:rPr>
              <w:t>0</w:t>
            </w:r>
          </w:p>
        </w:tc>
        <w:tc>
          <w:tcPr>
            <w:tcW w:w="1330" w:type="dxa"/>
          </w:tcPr>
          <w:p w14:paraId="0DC58242" w14:textId="77777777" w:rsidR="00EB5751" w:rsidRPr="00114480" w:rsidRDefault="00EB5751" w:rsidP="00A57EC9">
            <w:pPr>
              <w:rPr>
                <w:sz w:val="20"/>
                <w:szCs w:val="20"/>
              </w:rPr>
            </w:pPr>
            <w:r w:rsidRPr="00114480">
              <w:rPr>
                <w:sz w:val="20"/>
                <w:szCs w:val="20"/>
              </w:rPr>
              <w:t>$325</w:t>
            </w:r>
          </w:p>
        </w:tc>
        <w:tc>
          <w:tcPr>
            <w:tcW w:w="1926" w:type="dxa"/>
          </w:tcPr>
          <w:p w14:paraId="6D22C34A" w14:textId="77777777" w:rsidR="00EB5751" w:rsidRPr="00114480" w:rsidRDefault="00EB5751" w:rsidP="00A57EC9">
            <w:pPr>
              <w:rPr>
                <w:sz w:val="20"/>
                <w:szCs w:val="20"/>
              </w:rPr>
            </w:pPr>
            <w:r w:rsidRPr="00114480">
              <w:rPr>
                <w:sz w:val="20"/>
                <w:szCs w:val="20"/>
              </w:rPr>
              <w:t>$335</w:t>
            </w:r>
          </w:p>
        </w:tc>
      </w:tr>
      <w:tr w:rsidR="00EB5751" w:rsidRPr="00114480" w14:paraId="3841C05D" w14:textId="77777777" w:rsidTr="00A57EC9">
        <w:tc>
          <w:tcPr>
            <w:tcW w:w="3539" w:type="dxa"/>
            <w:tcBorders>
              <w:bottom w:val="single" w:sz="4" w:space="0" w:color="auto"/>
            </w:tcBorders>
            <w:shd w:val="clear" w:color="auto" w:fill="DEEAF6" w:themeFill="accent1" w:themeFillTint="33"/>
          </w:tcPr>
          <w:p w14:paraId="5A5D77B1" w14:textId="7F4FD4D2" w:rsidR="00EB5751" w:rsidRPr="00114480" w:rsidRDefault="00EB5751" w:rsidP="00A57EC9">
            <w:pPr>
              <w:rPr>
                <w:b/>
                <w:bCs/>
                <w:sz w:val="20"/>
                <w:szCs w:val="20"/>
              </w:rPr>
            </w:pPr>
            <w:r w:rsidRPr="00114480">
              <w:rPr>
                <w:b/>
                <w:bCs/>
                <w:sz w:val="20"/>
                <w:szCs w:val="20"/>
              </w:rPr>
              <w:t>Households where rent payments are more than or equal to 30 per cent of household income</w:t>
            </w:r>
            <w:r w:rsidR="00542AB2">
              <w:rPr>
                <w:rFonts w:ascii="ZWAdobeF" w:hAnsi="ZWAdobeF" w:cs="ZWAdobeF"/>
                <w:bCs/>
                <w:color w:val="auto"/>
                <w:sz w:val="2"/>
                <w:szCs w:val="2"/>
              </w:rPr>
              <w:t>69F</w:t>
            </w:r>
            <w:r w:rsidRPr="00114480">
              <w:rPr>
                <w:rStyle w:val="FootnoteReference"/>
                <w:b/>
                <w:bCs/>
                <w:sz w:val="20"/>
                <w:szCs w:val="20"/>
              </w:rPr>
              <w:footnoteReference w:id="71"/>
            </w:r>
          </w:p>
        </w:tc>
        <w:tc>
          <w:tcPr>
            <w:tcW w:w="1559" w:type="dxa"/>
            <w:tcBorders>
              <w:bottom w:val="single" w:sz="4" w:space="0" w:color="auto"/>
            </w:tcBorders>
            <w:shd w:val="clear" w:color="auto" w:fill="DEEAF6" w:themeFill="accent1" w:themeFillTint="33"/>
          </w:tcPr>
          <w:p w14:paraId="4EC59C6A" w14:textId="77777777" w:rsidR="00EB5751" w:rsidRPr="00114480" w:rsidRDefault="00EB5751" w:rsidP="00A57EC9">
            <w:pPr>
              <w:rPr>
                <w:sz w:val="20"/>
                <w:szCs w:val="20"/>
              </w:rPr>
            </w:pPr>
            <w:r w:rsidRPr="00114480">
              <w:rPr>
                <w:sz w:val="20"/>
                <w:szCs w:val="20"/>
              </w:rPr>
              <w:t>22. 4 %</w:t>
            </w:r>
          </w:p>
        </w:tc>
        <w:tc>
          <w:tcPr>
            <w:tcW w:w="1276" w:type="dxa"/>
            <w:tcBorders>
              <w:bottom w:val="single" w:sz="4" w:space="0" w:color="auto"/>
            </w:tcBorders>
            <w:shd w:val="clear" w:color="auto" w:fill="DEEAF6" w:themeFill="accent1" w:themeFillTint="33"/>
          </w:tcPr>
          <w:p w14:paraId="0E0E638E" w14:textId="60C288C5" w:rsidR="00EB5751" w:rsidRPr="00114480" w:rsidRDefault="00522217" w:rsidP="00A57EC9">
            <w:pPr>
              <w:rPr>
                <w:sz w:val="20"/>
                <w:szCs w:val="20"/>
              </w:rPr>
            </w:pPr>
            <w:r w:rsidRPr="00114480">
              <w:rPr>
                <w:sz w:val="20"/>
                <w:szCs w:val="20"/>
              </w:rPr>
              <w:t>17</w:t>
            </w:r>
            <w:r w:rsidR="00EB5751" w:rsidRPr="00114480">
              <w:rPr>
                <w:sz w:val="20"/>
                <w:szCs w:val="20"/>
              </w:rPr>
              <w:t>.8%</w:t>
            </w:r>
          </w:p>
        </w:tc>
        <w:tc>
          <w:tcPr>
            <w:tcW w:w="1330" w:type="dxa"/>
            <w:tcBorders>
              <w:bottom w:val="single" w:sz="4" w:space="0" w:color="auto"/>
            </w:tcBorders>
            <w:shd w:val="clear" w:color="auto" w:fill="DEEAF6" w:themeFill="accent1" w:themeFillTint="33"/>
          </w:tcPr>
          <w:p w14:paraId="590DF848" w14:textId="77777777" w:rsidR="00EB5751" w:rsidRPr="00114480" w:rsidRDefault="00EB5751" w:rsidP="00A57EC9">
            <w:pPr>
              <w:rPr>
                <w:sz w:val="20"/>
                <w:szCs w:val="20"/>
              </w:rPr>
            </w:pPr>
            <w:r w:rsidRPr="00114480">
              <w:rPr>
                <w:sz w:val="20"/>
                <w:szCs w:val="20"/>
              </w:rPr>
              <w:t>10.4%</w:t>
            </w:r>
          </w:p>
        </w:tc>
        <w:tc>
          <w:tcPr>
            <w:tcW w:w="1926" w:type="dxa"/>
            <w:tcBorders>
              <w:bottom w:val="single" w:sz="4" w:space="0" w:color="auto"/>
            </w:tcBorders>
            <w:shd w:val="clear" w:color="auto" w:fill="DEEAF6" w:themeFill="accent1" w:themeFillTint="33"/>
          </w:tcPr>
          <w:p w14:paraId="07FAB6C1" w14:textId="77777777" w:rsidR="00EB5751" w:rsidRPr="00114480" w:rsidRDefault="00EB5751" w:rsidP="00A57EC9">
            <w:pPr>
              <w:rPr>
                <w:sz w:val="20"/>
                <w:szCs w:val="20"/>
              </w:rPr>
            </w:pPr>
            <w:r w:rsidRPr="00114480">
              <w:rPr>
                <w:sz w:val="20"/>
                <w:szCs w:val="20"/>
              </w:rPr>
              <w:t>11.5%</w:t>
            </w:r>
          </w:p>
        </w:tc>
      </w:tr>
      <w:tr w:rsidR="00EB5751" w:rsidRPr="00114480" w14:paraId="31BC01B5" w14:textId="77777777" w:rsidTr="00A57EC9">
        <w:trPr>
          <w:trHeight w:val="247"/>
        </w:trPr>
        <w:tc>
          <w:tcPr>
            <w:tcW w:w="3539" w:type="dxa"/>
            <w:tcBorders>
              <w:top w:val="single" w:sz="4" w:space="0" w:color="auto"/>
              <w:left w:val="single" w:sz="4" w:space="0" w:color="auto"/>
              <w:bottom w:val="single" w:sz="4" w:space="0" w:color="auto"/>
              <w:right w:val="nil"/>
            </w:tcBorders>
            <w:shd w:val="clear" w:color="auto" w:fill="FFFFFF" w:themeFill="background1"/>
          </w:tcPr>
          <w:p w14:paraId="4D7D76BE" w14:textId="77777777" w:rsidR="00EB5751" w:rsidRPr="00114480" w:rsidRDefault="00EB5751" w:rsidP="00A57EC9">
            <w:pPr>
              <w:rPr>
                <w:b/>
                <w:bCs/>
                <w:sz w:val="20"/>
                <w:szCs w:val="20"/>
              </w:rPr>
            </w:pPr>
          </w:p>
        </w:tc>
        <w:tc>
          <w:tcPr>
            <w:tcW w:w="1559" w:type="dxa"/>
            <w:tcBorders>
              <w:top w:val="single" w:sz="4" w:space="0" w:color="auto"/>
              <w:left w:val="nil"/>
              <w:bottom w:val="single" w:sz="4" w:space="0" w:color="auto"/>
              <w:right w:val="nil"/>
            </w:tcBorders>
            <w:shd w:val="clear" w:color="auto" w:fill="FFFFFF" w:themeFill="background1"/>
          </w:tcPr>
          <w:p w14:paraId="61413163" w14:textId="77777777" w:rsidR="00EB5751" w:rsidRPr="00114480" w:rsidRDefault="00EB5751" w:rsidP="00A57EC9">
            <w:pPr>
              <w:rPr>
                <w:sz w:val="20"/>
                <w:szCs w:val="20"/>
              </w:rPr>
            </w:pPr>
          </w:p>
        </w:tc>
        <w:tc>
          <w:tcPr>
            <w:tcW w:w="1276" w:type="dxa"/>
            <w:tcBorders>
              <w:top w:val="single" w:sz="4" w:space="0" w:color="auto"/>
              <w:left w:val="nil"/>
              <w:bottom w:val="single" w:sz="4" w:space="0" w:color="auto"/>
              <w:right w:val="nil"/>
            </w:tcBorders>
            <w:shd w:val="clear" w:color="auto" w:fill="FFFFFF" w:themeFill="background1"/>
          </w:tcPr>
          <w:p w14:paraId="1D107F0E" w14:textId="77777777" w:rsidR="00EB5751" w:rsidRPr="00114480" w:rsidRDefault="00EB5751" w:rsidP="00A57EC9">
            <w:pPr>
              <w:rPr>
                <w:sz w:val="20"/>
                <w:szCs w:val="20"/>
              </w:rPr>
            </w:pPr>
          </w:p>
        </w:tc>
        <w:tc>
          <w:tcPr>
            <w:tcW w:w="1330" w:type="dxa"/>
            <w:tcBorders>
              <w:top w:val="single" w:sz="4" w:space="0" w:color="auto"/>
              <w:left w:val="nil"/>
              <w:bottom w:val="single" w:sz="4" w:space="0" w:color="auto"/>
              <w:right w:val="nil"/>
            </w:tcBorders>
            <w:shd w:val="clear" w:color="auto" w:fill="FFFFFF" w:themeFill="background1"/>
          </w:tcPr>
          <w:p w14:paraId="1CE6F8A1" w14:textId="77777777" w:rsidR="00EB5751" w:rsidRPr="00114480" w:rsidRDefault="00EB5751" w:rsidP="00A57EC9">
            <w:pPr>
              <w:rPr>
                <w:sz w:val="20"/>
                <w:szCs w:val="20"/>
              </w:rPr>
            </w:pPr>
          </w:p>
        </w:tc>
        <w:tc>
          <w:tcPr>
            <w:tcW w:w="1926" w:type="dxa"/>
            <w:tcBorders>
              <w:top w:val="single" w:sz="4" w:space="0" w:color="auto"/>
              <w:left w:val="nil"/>
              <w:bottom w:val="single" w:sz="4" w:space="0" w:color="auto"/>
              <w:right w:val="single" w:sz="4" w:space="0" w:color="auto"/>
            </w:tcBorders>
            <w:shd w:val="clear" w:color="auto" w:fill="FFFFFF" w:themeFill="background1"/>
          </w:tcPr>
          <w:p w14:paraId="63DD0956" w14:textId="77777777" w:rsidR="00EB5751" w:rsidRPr="00114480" w:rsidRDefault="00EB5751" w:rsidP="00A57EC9">
            <w:pPr>
              <w:rPr>
                <w:sz w:val="20"/>
                <w:szCs w:val="20"/>
              </w:rPr>
            </w:pPr>
          </w:p>
        </w:tc>
      </w:tr>
      <w:tr w:rsidR="00EB5751" w:rsidRPr="00114480" w14:paraId="20A7F56B" w14:textId="77777777" w:rsidTr="00A57EC9">
        <w:tc>
          <w:tcPr>
            <w:tcW w:w="3539" w:type="dxa"/>
            <w:tcBorders>
              <w:top w:val="single" w:sz="4" w:space="0" w:color="auto"/>
            </w:tcBorders>
          </w:tcPr>
          <w:p w14:paraId="149A51F3" w14:textId="77777777" w:rsidR="00EB5751" w:rsidRPr="00114480" w:rsidRDefault="00EB5751" w:rsidP="00A57EC9">
            <w:pPr>
              <w:rPr>
                <w:b/>
                <w:bCs/>
                <w:sz w:val="20"/>
                <w:szCs w:val="20"/>
              </w:rPr>
            </w:pPr>
            <w:r w:rsidRPr="00114480">
              <w:rPr>
                <w:b/>
                <w:bCs/>
                <w:sz w:val="20"/>
                <w:szCs w:val="20"/>
              </w:rPr>
              <w:t>Median mortgage (weekly)</w:t>
            </w:r>
          </w:p>
        </w:tc>
        <w:tc>
          <w:tcPr>
            <w:tcW w:w="1559" w:type="dxa"/>
            <w:tcBorders>
              <w:top w:val="single" w:sz="4" w:space="0" w:color="auto"/>
            </w:tcBorders>
          </w:tcPr>
          <w:p w14:paraId="7F469EE8" w14:textId="77777777" w:rsidR="00EB5751" w:rsidRPr="00114480" w:rsidRDefault="00EB5751" w:rsidP="00A57EC9">
            <w:pPr>
              <w:rPr>
                <w:sz w:val="20"/>
                <w:szCs w:val="20"/>
              </w:rPr>
            </w:pPr>
            <w:r w:rsidRPr="00114480">
              <w:rPr>
                <w:sz w:val="20"/>
                <w:szCs w:val="20"/>
              </w:rPr>
              <w:t>$2,000</w:t>
            </w:r>
          </w:p>
        </w:tc>
        <w:tc>
          <w:tcPr>
            <w:tcW w:w="1276" w:type="dxa"/>
            <w:tcBorders>
              <w:top w:val="single" w:sz="4" w:space="0" w:color="auto"/>
            </w:tcBorders>
          </w:tcPr>
          <w:p w14:paraId="534B1CFF" w14:textId="77777777" w:rsidR="00EB5751" w:rsidRPr="00114480" w:rsidRDefault="00EB5751" w:rsidP="00A57EC9">
            <w:pPr>
              <w:rPr>
                <w:sz w:val="20"/>
                <w:szCs w:val="20"/>
              </w:rPr>
            </w:pPr>
            <w:r w:rsidRPr="00114480">
              <w:rPr>
                <w:sz w:val="20"/>
                <w:szCs w:val="20"/>
              </w:rPr>
              <w:t>$2,000</w:t>
            </w:r>
          </w:p>
        </w:tc>
        <w:tc>
          <w:tcPr>
            <w:tcW w:w="1330" w:type="dxa"/>
            <w:tcBorders>
              <w:top w:val="single" w:sz="4" w:space="0" w:color="auto"/>
            </w:tcBorders>
          </w:tcPr>
          <w:p w14:paraId="03A44014" w14:textId="77777777" w:rsidR="00EB5751" w:rsidRPr="00114480" w:rsidRDefault="00EB5751" w:rsidP="00A57EC9">
            <w:pPr>
              <w:rPr>
                <w:sz w:val="20"/>
                <w:szCs w:val="20"/>
              </w:rPr>
            </w:pPr>
            <w:r w:rsidRPr="00114480">
              <w:rPr>
                <w:sz w:val="20"/>
                <w:szCs w:val="20"/>
              </w:rPr>
              <w:t>$1,728</w:t>
            </w:r>
          </w:p>
        </w:tc>
        <w:tc>
          <w:tcPr>
            <w:tcW w:w="1926" w:type="dxa"/>
            <w:tcBorders>
              <w:top w:val="single" w:sz="4" w:space="0" w:color="auto"/>
            </w:tcBorders>
          </w:tcPr>
          <w:p w14:paraId="4F3ADFC9" w14:textId="77777777" w:rsidR="00EB5751" w:rsidRPr="00114480" w:rsidRDefault="00EB5751" w:rsidP="00A57EC9">
            <w:pPr>
              <w:rPr>
                <w:sz w:val="20"/>
                <w:szCs w:val="20"/>
              </w:rPr>
            </w:pPr>
            <w:r w:rsidRPr="00114480">
              <w:rPr>
                <w:sz w:val="20"/>
                <w:szCs w:val="20"/>
              </w:rPr>
              <w:t>$1,755</w:t>
            </w:r>
          </w:p>
        </w:tc>
      </w:tr>
      <w:tr w:rsidR="00EB5751" w:rsidRPr="00114480" w14:paraId="2930DEF3" w14:textId="77777777" w:rsidTr="00A57EC9">
        <w:tc>
          <w:tcPr>
            <w:tcW w:w="3539" w:type="dxa"/>
            <w:shd w:val="clear" w:color="auto" w:fill="DEEAF6" w:themeFill="accent1" w:themeFillTint="33"/>
          </w:tcPr>
          <w:p w14:paraId="667EC3B7" w14:textId="34A46E68" w:rsidR="00EB5751" w:rsidRPr="00114480" w:rsidRDefault="00EB5751" w:rsidP="00A57EC9">
            <w:pPr>
              <w:rPr>
                <w:b/>
                <w:bCs/>
                <w:sz w:val="20"/>
                <w:szCs w:val="20"/>
              </w:rPr>
            </w:pPr>
            <w:r w:rsidRPr="00114480">
              <w:rPr>
                <w:b/>
                <w:bCs/>
                <w:sz w:val="20"/>
                <w:szCs w:val="20"/>
              </w:rPr>
              <w:t>Households where mortgage payments are more than or equal to 30 per cent of household income</w:t>
            </w:r>
            <w:r w:rsidR="00542AB2">
              <w:rPr>
                <w:rFonts w:ascii="ZWAdobeF" w:hAnsi="ZWAdobeF" w:cs="ZWAdobeF"/>
                <w:bCs/>
                <w:color w:val="auto"/>
                <w:sz w:val="2"/>
                <w:szCs w:val="2"/>
              </w:rPr>
              <w:t>70F</w:t>
            </w:r>
            <w:r w:rsidRPr="00114480">
              <w:rPr>
                <w:rStyle w:val="FootnoteReference"/>
                <w:b/>
                <w:bCs/>
                <w:sz w:val="20"/>
                <w:szCs w:val="20"/>
              </w:rPr>
              <w:footnoteReference w:id="72"/>
            </w:r>
          </w:p>
        </w:tc>
        <w:tc>
          <w:tcPr>
            <w:tcW w:w="1559" w:type="dxa"/>
            <w:shd w:val="clear" w:color="auto" w:fill="DEEAF6" w:themeFill="accent1" w:themeFillTint="33"/>
          </w:tcPr>
          <w:p w14:paraId="28272603" w14:textId="77777777" w:rsidR="00EB5751" w:rsidRPr="00114480" w:rsidRDefault="00EB5751" w:rsidP="00A57EC9">
            <w:pPr>
              <w:rPr>
                <w:sz w:val="20"/>
                <w:szCs w:val="20"/>
              </w:rPr>
            </w:pPr>
            <w:r w:rsidRPr="00114480">
              <w:rPr>
                <w:sz w:val="20"/>
                <w:szCs w:val="20"/>
              </w:rPr>
              <w:t xml:space="preserve">4.6% </w:t>
            </w:r>
          </w:p>
        </w:tc>
        <w:tc>
          <w:tcPr>
            <w:tcW w:w="1276" w:type="dxa"/>
            <w:shd w:val="clear" w:color="auto" w:fill="DEEAF6" w:themeFill="accent1" w:themeFillTint="33"/>
          </w:tcPr>
          <w:p w14:paraId="00EA1577" w14:textId="2205E66E" w:rsidR="00EB5751" w:rsidRPr="00114480" w:rsidRDefault="00EB5751" w:rsidP="00A57EC9">
            <w:pPr>
              <w:rPr>
                <w:sz w:val="20"/>
                <w:szCs w:val="20"/>
              </w:rPr>
            </w:pPr>
            <w:r w:rsidRPr="00114480">
              <w:rPr>
                <w:sz w:val="20"/>
                <w:szCs w:val="20"/>
              </w:rPr>
              <w:t>5.</w:t>
            </w:r>
            <w:r w:rsidR="00692CB9" w:rsidRPr="00114480">
              <w:rPr>
                <w:sz w:val="20"/>
                <w:szCs w:val="20"/>
              </w:rPr>
              <w:t>2</w:t>
            </w:r>
            <w:r w:rsidRPr="00114480">
              <w:rPr>
                <w:sz w:val="20"/>
                <w:szCs w:val="20"/>
              </w:rPr>
              <w:t xml:space="preserve"> %</w:t>
            </w:r>
          </w:p>
        </w:tc>
        <w:tc>
          <w:tcPr>
            <w:tcW w:w="1330" w:type="dxa"/>
            <w:shd w:val="clear" w:color="auto" w:fill="DEEAF6" w:themeFill="accent1" w:themeFillTint="33"/>
          </w:tcPr>
          <w:p w14:paraId="2F461793" w14:textId="77777777" w:rsidR="00EB5751" w:rsidRPr="00114480" w:rsidRDefault="00EB5751" w:rsidP="00A57EC9">
            <w:pPr>
              <w:rPr>
                <w:sz w:val="20"/>
                <w:szCs w:val="20"/>
              </w:rPr>
            </w:pPr>
            <w:r w:rsidRPr="00114480">
              <w:rPr>
                <w:sz w:val="20"/>
                <w:szCs w:val="20"/>
              </w:rPr>
              <w:t>7.5%</w:t>
            </w:r>
          </w:p>
        </w:tc>
        <w:tc>
          <w:tcPr>
            <w:tcW w:w="1926" w:type="dxa"/>
            <w:shd w:val="clear" w:color="auto" w:fill="DEEAF6" w:themeFill="accent1" w:themeFillTint="33"/>
          </w:tcPr>
          <w:p w14:paraId="2F0335BA" w14:textId="77777777" w:rsidR="00EB5751" w:rsidRPr="00114480" w:rsidRDefault="00EB5751" w:rsidP="00A57EC9">
            <w:pPr>
              <w:rPr>
                <w:sz w:val="20"/>
                <w:szCs w:val="20"/>
              </w:rPr>
            </w:pPr>
            <w:r w:rsidRPr="00114480">
              <w:rPr>
                <w:sz w:val="20"/>
                <w:szCs w:val="20"/>
              </w:rPr>
              <w:t>7.2%</w:t>
            </w:r>
          </w:p>
        </w:tc>
      </w:tr>
    </w:tbl>
    <w:p w14:paraId="52E5DF37" w14:textId="77777777" w:rsidR="00EB5751" w:rsidRPr="00114480" w:rsidRDefault="00EB5751" w:rsidP="00EB5751"/>
    <w:p w14:paraId="78375977" w14:textId="232C57D6" w:rsidR="006759E4" w:rsidRPr="00114480" w:rsidRDefault="00EB5751" w:rsidP="00EB5751">
      <w:r w:rsidRPr="00114480">
        <w:t>There is also a lack of diversity, accessibility and adaptability in the housing stock. If no new social housing units are delivered in the City over the next decade, this crucial component of affordable housing as a proportion of the City’s total housing stock will reduce from 7.2 per cent in 2015 to a forecast 5.9 per cent in 2025</w:t>
      </w:r>
      <w:r w:rsidR="00542AB2">
        <w:rPr>
          <w:rFonts w:ascii="ZWAdobeF" w:hAnsi="ZWAdobeF" w:cs="ZWAdobeF"/>
          <w:color w:val="auto"/>
          <w:sz w:val="2"/>
          <w:szCs w:val="2"/>
        </w:rPr>
        <w:t>71F</w:t>
      </w:r>
      <w:r w:rsidRPr="00114480">
        <w:rPr>
          <w:rStyle w:val="FootnoteReference"/>
        </w:rPr>
        <w:footnoteReference w:id="73"/>
      </w:r>
      <w:r w:rsidRPr="00114480">
        <w:t>. This decline will detract from the study area’s reputation as diverse, inclusive and equitable.</w:t>
      </w:r>
      <w:r w:rsidR="006759E4" w:rsidRPr="00114480">
        <w:t xml:space="preserve"> </w:t>
      </w:r>
    </w:p>
    <w:p w14:paraId="3F8E5560" w14:textId="05786E97" w:rsidR="00EB5751" w:rsidRPr="00114480" w:rsidRDefault="006759E4" w:rsidP="00EB5751">
      <w:r w:rsidRPr="00114480">
        <w:t>The need for new development to include affordable residential components came through in the engagement.</w:t>
      </w:r>
    </w:p>
    <w:p w14:paraId="526E189E" w14:textId="6160DD29" w:rsidR="00EB5751" w:rsidRPr="00114480" w:rsidRDefault="00EB5751" w:rsidP="00EB5751">
      <w:pPr>
        <w:pStyle w:val="Heading3"/>
      </w:pPr>
      <w:bookmarkStart w:id="82" w:name="_Toc87946280"/>
      <w:r w:rsidRPr="00114480">
        <w:t>Opportunities</w:t>
      </w:r>
      <w:bookmarkEnd w:id="82"/>
      <w:r w:rsidRPr="00114480">
        <w:t xml:space="preserve"> </w:t>
      </w:r>
    </w:p>
    <w:p w14:paraId="44CE1D4C" w14:textId="7AAAC9AB" w:rsidR="00206657" w:rsidRPr="00114480" w:rsidRDefault="00206657" w:rsidP="00EB5751">
      <w:pPr>
        <w:rPr>
          <w:rFonts w:eastAsia="Calibri"/>
          <w:i/>
          <w:iCs/>
        </w:rPr>
      </w:pPr>
      <w:r w:rsidRPr="00114480">
        <w:rPr>
          <w:rFonts w:eastAsia="Calibri"/>
          <w:i/>
          <w:iCs/>
        </w:rPr>
        <w:t xml:space="preserve">Housing Strategy </w:t>
      </w:r>
      <w:r w:rsidR="00692DC8" w:rsidRPr="00114480">
        <w:rPr>
          <w:rFonts w:eastAsia="Calibri"/>
        </w:rPr>
        <w:t>(</w:t>
      </w:r>
      <w:r w:rsidR="00B65145" w:rsidRPr="00114480">
        <w:rPr>
          <w:rFonts w:eastAsia="Calibri"/>
        </w:rPr>
        <w:t>d</w:t>
      </w:r>
      <w:r w:rsidR="00692DC8" w:rsidRPr="00114480">
        <w:rPr>
          <w:rFonts w:eastAsia="Calibri"/>
        </w:rPr>
        <w:t>ue to commence in 2022)</w:t>
      </w:r>
    </w:p>
    <w:p w14:paraId="64B34FF2" w14:textId="5765BCE9" w:rsidR="00EB5751" w:rsidRPr="00114480" w:rsidRDefault="00692DC8" w:rsidP="00EB5751">
      <w:r w:rsidRPr="00114480">
        <w:rPr>
          <w:rFonts w:eastAsia="Calibri"/>
        </w:rPr>
        <w:t>A</w:t>
      </w:r>
      <w:r w:rsidR="00EB5751" w:rsidRPr="00114480">
        <w:rPr>
          <w:rFonts w:eastAsia="Calibri"/>
        </w:rPr>
        <w:t xml:space="preserve"> municipal-wide Housing Strategy</w:t>
      </w:r>
      <w:r w:rsidR="003D5340" w:rsidRPr="00114480">
        <w:rPr>
          <w:rFonts w:eastAsia="Calibri"/>
        </w:rPr>
        <w:t xml:space="preserve"> </w:t>
      </w:r>
      <w:r w:rsidR="00EB5751" w:rsidRPr="00114480">
        <w:rPr>
          <w:rFonts w:eastAsia="Calibri"/>
        </w:rPr>
        <w:t>will:</w:t>
      </w:r>
    </w:p>
    <w:p w14:paraId="4E0EDBFE" w14:textId="7007C32D" w:rsidR="00EB5751" w:rsidRPr="00114480" w:rsidRDefault="00EB5751" w:rsidP="00542AB2">
      <w:pPr>
        <w:pStyle w:val="ListParagraph"/>
        <w:numPr>
          <w:ilvl w:val="0"/>
          <w:numId w:val="13"/>
        </w:numPr>
        <w:ind w:left="714" w:hanging="357"/>
        <w:rPr>
          <w:rFonts w:eastAsiaTheme="minorEastAsia"/>
        </w:rPr>
      </w:pPr>
      <w:r w:rsidRPr="00114480">
        <w:rPr>
          <w:rFonts w:eastAsia="Calibri"/>
        </w:rPr>
        <w:t xml:space="preserve">Form the basis for, and is a pre-requisite to, undertaking more detailed area-based planning, and, activity-centre planning. For </w:t>
      </w:r>
      <w:r w:rsidR="00090FAB" w:rsidRPr="00114480">
        <w:rPr>
          <w:rFonts w:eastAsia="Calibri"/>
        </w:rPr>
        <w:t>instance,</w:t>
      </w:r>
      <w:r w:rsidRPr="00114480">
        <w:rPr>
          <w:rFonts w:eastAsia="Calibri"/>
        </w:rPr>
        <w:t xml:space="preserve"> for structure plans, it will provide:</w:t>
      </w:r>
    </w:p>
    <w:p w14:paraId="2B1A7A63" w14:textId="77777777" w:rsidR="00EB5751" w:rsidRPr="00114480" w:rsidRDefault="00EB5751" w:rsidP="00542AB2">
      <w:pPr>
        <w:pStyle w:val="ListParagraph"/>
        <w:numPr>
          <w:ilvl w:val="1"/>
          <w:numId w:val="51"/>
        </w:numPr>
        <w:rPr>
          <w:rFonts w:eastAsiaTheme="minorEastAsia"/>
        </w:rPr>
      </w:pPr>
      <w:r w:rsidRPr="00114480">
        <w:rPr>
          <w:rFonts w:eastAsia="Calibri"/>
        </w:rPr>
        <w:lastRenderedPageBreak/>
        <w:t>direction on the amount of housing growth to be accommodated in each centre; and</w:t>
      </w:r>
    </w:p>
    <w:p w14:paraId="31D5FD02" w14:textId="0E45D004" w:rsidR="00EB5751" w:rsidRPr="00114480" w:rsidRDefault="00EB5751" w:rsidP="00542AB2">
      <w:pPr>
        <w:pStyle w:val="ListParagraph"/>
        <w:numPr>
          <w:ilvl w:val="1"/>
          <w:numId w:val="51"/>
        </w:numPr>
        <w:rPr>
          <w:rFonts w:eastAsia="Calibri"/>
        </w:rPr>
      </w:pPr>
      <w:r w:rsidRPr="00114480">
        <w:rPr>
          <w:rFonts w:eastAsia="Calibri"/>
        </w:rPr>
        <w:t>strategic justification</w:t>
      </w:r>
      <w:r w:rsidR="00523320" w:rsidRPr="00114480">
        <w:rPr>
          <w:rFonts w:eastAsia="Calibri"/>
        </w:rPr>
        <w:t xml:space="preserve">. </w:t>
      </w:r>
      <w:r w:rsidRPr="00114480">
        <w:rPr>
          <w:rFonts w:eastAsia="Calibri"/>
        </w:rPr>
        <w:t xml:space="preserve"> </w:t>
      </w:r>
    </w:p>
    <w:p w14:paraId="795815C8" w14:textId="77777777" w:rsidR="00EB5751" w:rsidRPr="00114480" w:rsidRDefault="00EB5751" w:rsidP="00542AB2">
      <w:pPr>
        <w:pStyle w:val="ListParagraph"/>
        <w:numPr>
          <w:ilvl w:val="1"/>
          <w:numId w:val="51"/>
        </w:numPr>
        <w:rPr>
          <w:rFonts w:eastAsia="Calibri"/>
        </w:rPr>
      </w:pPr>
      <w:r w:rsidRPr="00114480">
        <w:rPr>
          <w:rFonts w:eastAsia="Calibri"/>
        </w:rPr>
        <w:t xml:space="preserve">Likeliness of Council achieving preferred built form controls in activity centres and established housing areas if Council has done the foundational work (a Housing Strategy) that demonstrates that there is ample capacity to accommodate projected housing growth elsewhere in the City. </w:t>
      </w:r>
    </w:p>
    <w:p w14:paraId="4348949D" w14:textId="77777777" w:rsidR="00EB5751" w:rsidRPr="00114480" w:rsidRDefault="00EB5751" w:rsidP="00EB5751">
      <w:pPr>
        <w:spacing w:line="257" w:lineRule="auto"/>
      </w:pPr>
      <w:r w:rsidRPr="00114480">
        <w:rPr>
          <w:rFonts w:eastAsia="Calibri"/>
        </w:rPr>
        <w:t xml:space="preserve"> It will also provide Council the opportunity to ensure:</w:t>
      </w:r>
    </w:p>
    <w:p w14:paraId="527A27B8" w14:textId="77777777" w:rsidR="00EB5751" w:rsidRPr="00114480" w:rsidRDefault="00EB5751" w:rsidP="00542AB2">
      <w:pPr>
        <w:pStyle w:val="ListParagraph"/>
        <w:numPr>
          <w:ilvl w:val="0"/>
          <w:numId w:val="13"/>
        </w:numPr>
        <w:ind w:left="714" w:hanging="357"/>
        <w:rPr>
          <w:rFonts w:eastAsiaTheme="minorEastAsia"/>
        </w:rPr>
      </w:pPr>
      <w:r w:rsidRPr="00114480">
        <w:rPr>
          <w:rFonts w:eastAsia="Arial"/>
        </w:rPr>
        <w:t>Projected housing growth for the next 15-20 years is appropriately planned for within the City and is directed to appropriate locations. This will help to protect the character and heritage of established neighbourhoods while also assisting in delivering the 10-minute neighbourhoods envisaged in the Council Plan.</w:t>
      </w:r>
    </w:p>
    <w:p w14:paraId="3352B222" w14:textId="77777777" w:rsidR="00EB5751" w:rsidRPr="00114480" w:rsidRDefault="00EB5751" w:rsidP="00542AB2">
      <w:pPr>
        <w:pStyle w:val="ListParagraph"/>
        <w:numPr>
          <w:ilvl w:val="0"/>
          <w:numId w:val="13"/>
        </w:numPr>
        <w:ind w:left="714" w:hanging="357"/>
        <w:rPr>
          <w:rFonts w:eastAsiaTheme="minorEastAsia"/>
        </w:rPr>
      </w:pPr>
      <w:r w:rsidRPr="00114480">
        <w:rPr>
          <w:rFonts w:eastAsia="Arial"/>
        </w:rPr>
        <w:t>Use of the new residential zones more effectively directs housing growth in preferred locations and achieves desired neighbourhood character outcomes.</w:t>
      </w:r>
    </w:p>
    <w:p w14:paraId="5B676A69" w14:textId="750D2443" w:rsidR="008808F4" w:rsidRPr="00114480" w:rsidRDefault="00FD0FE4" w:rsidP="00542AB2">
      <w:pPr>
        <w:pStyle w:val="ListParagraph"/>
        <w:numPr>
          <w:ilvl w:val="0"/>
          <w:numId w:val="13"/>
        </w:numPr>
        <w:ind w:left="714" w:hanging="357"/>
        <w:rPr>
          <w:rFonts w:eastAsiaTheme="minorEastAsia"/>
        </w:rPr>
      </w:pPr>
      <w:r w:rsidRPr="00114480">
        <w:rPr>
          <w:rFonts w:eastAsia="Arial"/>
        </w:rPr>
        <w:t xml:space="preserve">There </w:t>
      </w:r>
      <w:r w:rsidR="0056366D" w:rsidRPr="00114480">
        <w:rPr>
          <w:rFonts w:eastAsia="Arial"/>
        </w:rPr>
        <w:t>is a policy framework to support</w:t>
      </w:r>
      <w:r w:rsidR="008808F4" w:rsidRPr="00114480">
        <w:rPr>
          <w:rFonts w:eastAsia="Arial"/>
        </w:rPr>
        <w:t>:</w:t>
      </w:r>
    </w:p>
    <w:p w14:paraId="06889899" w14:textId="269493FC" w:rsidR="00EB5751" w:rsidRPr="00114480" w:rsidRDefault="008808F4" w:rsidP="00542AB2">
      <w:pPr>
        <w:pStyle w:val="ListParagraph"/>
        <w:numPr>
          <w:ilvl w:val="1"/>
          <w:numId w:val="27"/>
        </w:numPr>
        <w:rPr>
          <w:rFonts w:eastAsiaTheme="minorEastAsia"/>
        </w:rPr>
      </w:pPr>
      <w:r w:rsidRPr="00114480">
        <w:rPr>
          <w:rFonts w:eastAsia="Arial"/>
        </w:rPr>
        <w:t>A</w:t>
      </w:r>
      <w:r w:rsidR="0056366D" w:rsidRPr="00114480">
        <w:rPr>
          <w:rFonts w:eastAsia="Arial"/>
        </w:rPr>
        <w:t xml:space="preserve">n increase in affordable and social housing. </w:t>
      </w:r>
    </w:p>
    <w:p w14:paraId="5A873DAF" w14:textId="68E0A901" w:rsidR="008808F4" w:rsidRPr="00114480" w:rsidRDefault="008808F4" w:rsidP="00542AB2">
      <w:pPr>
        <w:pStyle w:val="ListParagraph"/>
        <w:numPr>
          <w:ilvl w:val="1"/>
          <w:numId w:val="27"/>
        </w:numPr>
        <w:rPr>
          <w:rFonts w:eastAsiaTheme="minorEastAsia"/>
        </w:rPr>
      </w:pPr>
      <w:r w:rsidRPr="00114480">
        <w:rPr>
          <w:rFonts w:eastAsia="Arial"/>
        </w:rPr>
        <w:t>Delivery of housing diversity, adaptability</w:t>
      </w:r>
      <w:r w:rsidR="00BA7648" w:rsidRPr="00114480">
        <w:rPr>
          <w:rFonts w:eastAsia="Arial"/>
        </w:rPr>
        <w:t>, visitability</w:t>
      </w:r>
      <w:r w:rsidRPr="00114480">
        <w:rPr>
          <w:rFonts w:eastAsia="Arial"/>
        </w:rPr>
        <w:t xml:space="preserve"> and universal accessibility by the market to support the needs of an increasingly diverse and ageing community as well as changes in household and lifecycle needs.</w:t>
      </w:r>
    </w:p>
    <w:p w14:paraId="22C28199" w14:textId="77777777" w:rsidR="00EB5751" w:rsidRPr="00114480" w:rsidRDefault="00EB5751" w:rsidP="00542AB2">
      <w:pPr>
        <w:pStyle w:val="ListParagraph"/>
        <w:numPr>
          <w:ilvl w:val="0"/>
          <w:numId w:val="13"/>
        </w:numPr>
        <w:ind w:left="714" w:hanging="357"/>
        <w:rPr>
          <w:rFonts w:eastAsiaTheme="minorEastAsia"/>
        </w:rPr>
      </w:pPr>
      <w:r w:rsidRPr="00114480">
        <w:rPr>
          <w:rFonts w:eastAsia="Arial"/>
        </w:rPr>
        <w:t>New residential development is high quality and sustainable.</w:t>
      </w:r>
    </w:p>
    <w:p w14:paraId="1AF286D4" w14:textId="77777777" w:rsidR="00EB5751" w:rsidRPr="00114480" w:rsidRDefault="00EB5751" w:rsidP="00542AB2">
      <w:pPr>
        <w:pStyle w:val="ListParagraph"/>
        <w:numPr>
          <w:ilvl w:val="0"/>
          <w:numId w:val="13"/>
        </w:numPr>
        <w:ind w:left="714" w:hanging="357"/>
        <w:rPr>
          <w:rFonts w:eastAsia="Arial"/>
        </w:rPr>
      </w:pPr>
      <w:r w:rsidRPr="00114480">
        <w:rPr>
          <w:rFonts w:eastAsia="Arial"/>
        </w:rPr>
        <w:t xml:space="preserve">Meaningful engagement with the community around planning for, and managing, future housing growth. </w:t>
      </w:r>
    </w:p>
    <w:p w14:paraId="652B27FD" w14:textId="02AD0250" w:rsidR="00EB5751" w:rsidRPr="00114480" w:rsidRDefault="00EB5751" w:rsidP="00542AB2">
      <w:pPr>
        <w:pStyle w:val="ListParagraph"/>
        <w:numPr>
          <w:ilvl w:val="0"/>
          <w:numId w:val="13"/>
        </w:numPr>
        <w:ind w:left="714" w:hanging="357"/>
        <w:rPr>
          <w:rFonts w:eastAsiaTheme="minorEastAsia"/>
        </w:rPr>
      </w:pPr>
      <w:r w:rsidRPr="00114480">
        <w:rPr>
          <w:rFonts w:eastAsia="Calibri"/>
        </w:rPr>
        <w:t xml:space="preserve">Council is best positioned to respond to the longer-term implications of </w:t>
      </w:r>
      <w:r w:rsidR="00DC15E9" w:rsidRPr="00114480">
        <w:rPr>
          <w:rFonts w:eastAsia="Calibri"/>
        </w:rPr>
        <w:t>Covid</w:t>
      </w:r>
      <w:r w:rsidRPr="00114480">
        <w:rPr>
          <w:rFonts w:eastAsia="Calibri"/>
        </w:rPr>
        <w:t xml:space="preserve">-19 pandemic in terms of populations growth, migration and the way people live, work and move and housing growth and trends in the City. </w:t>
      </w:r>
    </w:p>
    <w:p w14:paraId="1B055B8D" w14:textId="77777777" w:rsidR="006A3647" w:rsidRPr="00114480" w:rsidRDefault="006A3647" w:rsidP="00680359">
      <w:pPr>
        <w:rPr>
          <w:rFonts w:eastAsia="Calibri"/>
        </w:rPr>
      </w:pPr>
    </w:p>
    <w:p w14:paraId="21652DCB" w14:textId="77326E3A" w:rsidR="00EB5751" w:rsidRPr="00114480" w:rsidRDefault="00EB5751" w:rsidP="00680359">
      <w:pPr>
        <w:rPr>
          <w:rFonts w:asciiTheme="minorHAnsi" w:eastAsiaTheme="minorEastAsia" w:hAnsiTheme="minorHAnsi" w:cstheme="minorBidi"/>
        </w:rPr>
      </w:pPr>
      <w:r w:rsidRPr="00114480">
        <w:rPr>
          <w:rFonts w:eastAsia="Calibri"/>
        </w:rPr>
        <w:t>The Council Plan 20</w:t>
      </w:r>
      <w:r w:rsidR="00012390" w:rsidRPr="00114480">
        <w:rPr>
          <w:rFonts w:eastAsia="Calibri"/>
        </w:rPr>
        <w:t>21-31</w:t>
      </w:r>
      <w:r w:rsidRPr="00114480">
        <w:rPr>
          <w:rFonts w:eastAsia="Calibri"/>
        </w:rPr>
        <w:t xml:space="preserve"> aims to </w:t>
      </w:r>
      <w:r w:rsidR="00E804A5" w:rsidRPr="00114480">
        <w:rPr>
          <w:rFonts w:eastAsia="Calibri"/>
        </w:rPr>
        <w:t xml:space="preserve">facilitate and </w:t>
      </w:r>
      <w:r w:rsidR="002E5FB1" w:rsidRPr="00114480">
        <w:rPr>
          <w:rFonts w:eastAsia="Calibri"/>
        </w:rPr>
        <w:t>advocate</w:t>
      </w:r>
      <w:r w:rsidR="00E804A5" w:rsidRPr="00114480">
        <w:rPr>
          <w:rFonts w:eastAsia="Calibri"/>
        </w:rPr>
        <w:t xml:space="preserve"> for </w:t>
      </w:r>
      <w:r w:rsidR="002E5FB1" w:rsidRPr="00114480">
        <w:t xml:space="preserve">the Victorian Government, community housing organisations, and the philanthropic and private development sectors to facilitate new affordable and social housing within the municipality, including the renewal of existing social housing sites to achieve the outcomes identified in the </w:t>
      </w:r>
      <w:r w:rsidR="002E5FB1" w:rsidRPr="00114480">
        <w:rPr>
          <w:i/>
          <w:iCs/>
        </w:rPr>
        <w:t>In Our Backyard Strategy</w:t>
      </w:r>
      <w:r w:rsidR="00542AB2">
        <w:rPr>
          <w:rFonts w:ascii="ZWAdobeF" w:hAnsi="ZWAdobeF" w:cs="ZWAdobeF"/>
          <w:iCs/>
          <w:color w:val="auto"/>
          <w:sz w:val="2"/>
          <w:szCs w:val="2"/>
        </w:rPr>
        <w:t>72F</w:t>
      </w:r>
      <w:r w:rsidR="002E5FB1" w:rsidRPr="00114480">
        <w:rPr>
          <w:rStyle w:val="FootnoteReference"/>
          <w:i/>
          <w:iCs/>
        </w:rPr>
        <w:footnoteReference w:id="74"/>
      </w:r>
      <w:r w:rsidR="002E5FB1" w:rsidRPr="00114480">
        <w:t xml:space="preserve">. </w:t>
      </w:r>
    </w:p>
    <w:p w14:paraId="419A79F2" w14:textId="1AC74790" w:rsidR="00EB5751" w:rsidRPr="00114480" w:rsidRDefault="00CC5BEB" w:rsidP="00680359">
      <w:r w:rsidRPr="00114480">
        <w:t>Council can i</w:t>
      </w:r>
      <w:r w:rsidR="000D0CAF" w:rsidRPr="00114480">
        <w:t>dentify</w:t>
      </w:r>
      <w:r w:rsidR="00EB5751" w:rsidRPr="00114480">
        <w:t xml:space="preserve"> strategic sites and facilitate the delivery of affordable housing in locations that have access to community services. </w:t>
      </w:r>
      <w:r w:rsidR="005B3770" w:rsidRPr="00114480">
        <w:t xml:space="preserve">Figure </w:t>
      </w:r>
      <w:r w:rsidR="0078036C" w:rsidRPr="00114480">
        <w:t>1</w:t>
      </w:r>
      <w:r w:rsidR="008D1156" w:rsidRPr="00114480">
        <w:t>3</w:t>
      </w:r>
      <w:r w:rsidR="0078036C" w:rsidRPr="00114480">
        <w:t xml:space="preserve"> </w:t>
      </w:r>
      <w:r w:rsidR="00EB5751" w:rsidRPr="00114480">
        <w:t xml:space="preserve">below identifies potential opportunity sites for affordable housing within and adjacent to the study area.  </w:t>
      </w:r>
    </w:p>
    <w:p w14:paraId="66AA2468" w14:textId="77777777" w:rsidR="0078036C" w:rsidRPr="00114480" w:rsidRDefault="0078036C" w:rsidP="004C3DFE"/>
    <w:p w14:paraId="146B95B1" w14:textId="77777777" w:rsidR="00340B65" w:rsidRPr="00114480" w:rsidDel="0078036C" w:rsidRDefault="00340B65" w:rsidP="00EB5751">
      <w:pPr>
        <w:pStyle w:val="Caption"/>
      </w:pPr>
    </w:p>
    <w:p w14:paraId="64143449" w14:textId="77777777" w:rsidR="000C622F" w:rsidRPr="00114480" w:rsidRDefault="000C622F" w:rsidP="00EB5751">
      <w:pPr>
        <w:pStyle w:val="Caption"/>
      </w:pPr>
    </w:p>
    <w:p w14:paraId="5E451167" w14:textId="0607AA83" w:rsidR="00EB5751" w:rsidRPr="00114480" w:rsidRDefault="00EB5751" w:rsidP="00EB5751">
      <w:pPr>
        <w:pStyle w:val="Caption"/>
      </w:pPr>
      <w:r w:rsidRPr="00114480">
        <w:lastRenderedPageBreak/>
        <w:t xml:space="preserve">Figure </w:t>
      </w:r>
      <w:r w:rsidR="0078036C" w:rsidRPr="00114480">
        <w:t>1</w:t>
      </w:r>
      <w:r w:rsidR="008D1156" w:rsidRPr="00114480">
        <w:t>3</w:t>
      </w:r>
      <w:r w:rsidR="0078036C" w:rsidRPr="00114480">
        <w:t xml:space="preserve"> </w:t>
      </w:r>
      <w:r w:rsidRPr="00114480">
        <w:t xml:space="preserve">Map showing strategic sites for the delivery of affordable housing </w:t>
      </w:r>
    </w:p>
    <w:p w14:paraId="1AB98A1E" w14:textId="77777777" w:rsidR="00EB5751" w:rsidRPr="00114480" w:rsidRDefault="00EB5751" w:rsidP="00EB5751">
      <w:r w:rsidRPr="00114480">
        <w:rPr>
          <w:noProof/>
        </w:rPr>
        <w:drawing>
          <wp:inline distT="0" distB="0" distL="0" distR="0" wp14:anchorId="0B91B45C" wp14:editId="0C0FDA78">
            <wp:extent cx="6120129" cy="4645418"/>
            <wp:effectExtent l="0" t="0" r="0" b="3175"/>
            <wp:docPr id="2" name="Picture 2" descr="Map showing strategic sites for delivery of affordable housing.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pic:nvPicPr>
                  <pic:blipFill>
                    <a:blip r:embed="rId25" cstate="screen">
                      <a:extLst>
                        <a:ext uri="{28A0092B-C50C-407E-A947-70E740481C1C}">
                          <a14:useLocalDpi xmlns:a14="http://schemas.microsoft.com/office/drawing/2010/main"/>
                        </a:ext>
                      </a:extLst>
                    </a:blip>
                    <a:stretch>
                      <a:fillRect/>
                    </a:stretch>
                  </pic:blipFill>
                  <pic:spPr>
                    <a:xfrm>
                      <a:off x="0" y="0"/>
                      <a:ext cx="6120129" cy="4645418"/>
                    </a:xfrm>
                    <a:prstGeom prst="rect">
                      <a:avLst/>
                    </a:prstGeom>
                  </pic:spPr>
                </pic:pic>
              </a:graphicData>
            </a:graphic>
          </wp:inline>
        </w:drawing>
      </w:r>
    </w:p>
    <w:p w14:paraId="5AF45160" w14:textId="77777777" w:rsidR="00EB5751" w:rsidRPr="00114480" w:rsidRDefault="00EB5751" w:rsidP="00EB5751"/>
    <w:p w14:paraId="69E2BDB8" w14:textId="773EB4EE" w:rsidR="00EB5751" w:rsidRPr="00114480" w:rsidRDefault="00EB5751" w:rsidP="00EB5751">
      <w:r w:rsidRPr="00114480">
        <w:t xml:space="preserve">Additionally, Council </w:t>
      </w:r>
      <w:r w:rsidR="003A7CF3" w:rsidRPr="00114480">
        <w:t>can also</w:t>
      </w:r>
      <w:r w:rsidRPr="00114480">
        <w:t>:</w:t>
      </w:r>
    </w:p>
    <w:p w14:paraId="3A95209F" w14:textId="77777777" w:rsidR="00EB5751" w:rsidRPr="00114480" w:rsidRDefault="00EB5751" w:rsidP="00542AB2">
      <w:pPr>
        <w:pStyle w:val="ListParagraph"/>
        <w:numPr>
          <w:ilvl w:val="0"/>
          <w:numId w:val="16"/>
        </w:numPr>
        <w:ind w:left="714" w:hanging="357"/>
      </w:pPr>
      <w:r w:rsidRPr="00114480">
        <w:t>Influence housing provision following significant reform of state planning policy and residential zones in recent years. This includes the potential to capitalise on stronger state policy on affordable housing and to reflect Council’s affordable housing strategy.</w:t>
      </w:r>
    </w:p>
    <w:p w14:paraId="0611595E" w14:textId="32E36770" w:rsidR="00EB5751" w:rsidRPr="00114480" w:rsidRDefault="00EB5751" w:rsidP="00542AB2">
      <w:pPr>
        <w:pStyle w:val="ListParagraph"/>
        <w:numPr>
          <w:ilvl w:val="0"/>
          <w:numId w:val="16"/>
        </w:numPr>
        <w:ind w:left="714" w:hanging="357"/>
      </w:pPr>
      <w:r w:rsidRPr="00114480">
        <w:t xml:space="preserve">Advocate for State government </w:t>
      </w:r>
      <w:r w:rsidR="00F51AB7" w:rsidRPr="00114480">
        <w:t xml:space="preserve">funding </w:t>
      </w:r>
      <w:r w:rsidR="00CD4B67" w:rsidRPr="00114480">
        <w:t>for the delivery</w:t>
      </w:r>
      <w:r w:rsidRPr="00114480">
        <w:t xml:space="preserve"> of </w:t>
      </w:r>
      <w:r w:rsidR="00DB644D" w:rsidRPr="00114480">
        <w:t xml:space="preserve">the proposed Common Ground Project at 28 Wellington Street, St Kilda. </w:t>
      </w:r>
    </w:p>
    <w:p w14:paraId="59849607" w14:textId="59040297" w:rsidR="008172A7" w:rsidRPr="00114480" w:rsidRDefault="008172A7" w:rsidP="00542AB2">
      <w:pPr>
        <w:pStyle w:val="ListParagraph"/>
        <w:numPr>
          <w:ilvl w:val="0"/>
          <w:numId w:val="16"/>
        </w:numPr>
        <w:ind w:left="714" w:hanging="357"/>
      </w:pPr>
      <w:r w:rsidRPr="00114480">
        <w:t xml:space="preserve">Advocate for State Government </w:t>
      </w:r>
      <w:r w:rsidR="00CD4B67" w:rsidRPr="00114480">
        <w:t>funding for</w:t>
      </w:r>
      <w:r w:rsidRPr="00114480">
        <w:t xml:space="preserve"> the delivery of supported social housing, such as the Common Ground model, to house persons who were homeless and sleeping rough</w:t>
      </w:r>
    </w:p>
    <w:p w14:paraId="629E2A50" w14:textId="77777777" w:rsidR="00EB5751" w:rsidRPr="00114480" w:rsidRDefault="00EB5751" w:rsidP="00542AB2">
      <w:pPr>
        <w:pStyle w:val="ListParagraph"/>
        <w:numPr>
          <w:ilvl w:val="0"/>
          <w:numId w:val="15"/>
        </w:numPr>
        <w:ind w:left="714" w:hanging="357"/>
      </w:pPr>
      <w:r w:rsidRPr="00114480">
        <w:t xml:space="preserve">Strengthen existing planning controls, advocate for additional (mandatory) planning mechanisms and identify new delivery models for applying planning mechanisms. </w:t>
      </w:r>
    </w:p>
    <w:p w14:paraId="68CA1D9F" w14:textId="4DA9CE5D" w:rsidR="00EB5751" w:rsidRPr="00114480" w:rsidRDefault="00EB5751" w:rsidP="00542AB2">
      <w:pPr>
        <w:pStyle w:val="ListParagraph"/>
        <w:numPr>
          <w:ilvl w:val="0"/>
          <w:numId w:val="16"/>
        </w:numPr>
        <w:ind w:left="714" w:hanging="357"/>
      </w:pPr>
      <w:r w:rsidRPr="00114480">
        <w:t xml:space="preserve">Investigate value capture opportunities and negotiate voluntary contributions in proposed developments. </w:t>
      </w:r>
    </w:p>
    <w:p w14:paraId="684B2000" w14:textId="134AFF79" w:rsidR="00CD4B67" w:rsidRPr="00114480" w:rsidRDefault="00591178" w:rsidP="00542AB2">
      <w:pPr>
        <w:pStyle w:val="ListParagraph"/>
        <w:numPr>
          <w:ilvl w:val="0"/>
          <w:numId w:val="16"/>
        </w:numPr>
        <w:ind w:left="714" w:hanging="357"/>
      </w:pPr>
      <w:r w:rsidRPr="00114480">
        <w:t>Review planning controls to identify locations suitable for discretionary height bonuses that include social and affordable housing.</w:t>
      </w:r>
      <w:bookmarkStart w:id="83" w:name="_Toc68847190"/>
      <w:bookmarkStart w:id="84" w:name="_Toc68847181"/>
    </w:p>
    <w:p w14:paraId="55C70484" w14:textId="24243A1E" w:rsidR="00C22570" w:rsidRPr="00A347C8" w:rsidRDefault="007608D3" w:rsidP="00A347C8">
      <w:pPr>
        <w:pStyle w:val="Heading1"/>
      </w:pPr>
      <w:r w:rsidRPr="00114480">
        <w:br w:type="page"/>
      </w:r>
      <w:bookmarkStart w:id="85" w:name="_Toc87946281"/>
      <w:r w:rsidR="00C22570" w:rsidRPr="00114480">
        <w:lastRenderedPageBreak/>
        <w:t>Public space</w:t>
      </w:r>
      <w:bookmarkEnd w:id="83"/>
      <w:r w:rsidR="00C22570" w:rsidRPr="00114480">
        <w:t xml:space="preserve"> </w:t>
      </w:r>
      <w:r w:rsidR="004A00F2" w:rsidRPr="00114480">
        <w:t>&amp; amenity</w:t>
      </w:r>
      <w:bookmarkEnd w:id="85"/>
      <w:r w:rsidR="004A00F2" w:rsidRPr="00114480">
        <w:t xml:space="preserve"> </w:t>
      </w:r>
    </w:p>
    <w:p w14:paraId="4F052514" w14:textId="77777777" w:rsidR="00C22570" w:rsidRPr="00114480" w:rsidRDefault="00C22570" w:rsidP="00C22570">
      <w:pPr>
        <w:pStyle w:val="Heading3"/>
      </w:pPr>
      <w:bookmarkStart w:id="86" w:name="_Toc68847191"/>
      <w:bookmarkStart w:id="87" w:name="_Toc87946282"/>
      <w:r w:rsidRPr="00114480">
        <w:t>Context</w:t>
      </w:r>
      <w:bookmarkEnd w:id="86"/>
      <w:bookmarkEnd w:id="87"/>
      <w:r w:rsidRPr="00114480">
        <w:t xml:space="preserve"> </w:t>
      </w:r>
    </w:p>
    <w:p w14:paraId="136C5B0B" w14:textId="1626303C" w:rsidR="00C22570" w:rsidRPr="00114480" w:rsidRDefault="003B13F8" w:rsidP="00680359">
      <w:r w:rsidRPr="00114480">
        <w:rPr>
          <w:rFonts w:eastAsia="Arial"/>
          <w:noProof/>
          <w:color w:val="auto"/>
        </w:rPr>
        <mc:AlternateContent>
          <mc:Choice Requires="wps">
            <w:drawing>
              <wp:anchor distT="45720" distB="45720" distL="114300" distR="114300" simplePos="0" relativeHeight="251671552" behindDoc="0" locked="0" layoutInCell="1" allowOverlap="1" wp14:anchorId="1E55603A" wp14:editId="641F3966">
                <wp:simplePos x="0" y="0"/>
                <wp:positionH relativeFrom="margin">
                  <wp:align>left</wp:align>
                </wp:positionH>
                <wp:positionV relativeFrom="paragraph">
                  <wp:posOffset>916305</wp:posOffset>
                </wp:positionV>
                <wp:extent cx="3246120" cy="284480"/>
                <wp:effectExtent l="0" t="0" r="0" b="1270"/>
                <wp:wrapSquare wrapText="bothSides"/>
                <wp:docPr id="15" name="Text Box 2" descr="P903TB22#y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246120" cy="285007"/>
                        </a:xfrm>
                        <a:prstGeom prst="rect">
                          <a:avLst/>
                        </a:prstGeom>
                        <a:solidFill>
                          <a:srgbClr val="FFFFFF"/>
                        </a:solidFill>
                        <a:ln w="9525">
                          <a:noFill/>
                          <a:miter lim="800000"/>
                          <a:headEnd/>
                          <a:tailEnd/>
                        </a:ln>
                      </wps:spPr>
                      <wps:txbx>
                        <w:txbxContent>
                          <w:p w14:paraId="3429A9AD" w14:textId="6B93F244" w:rsidR="00106683" w:rsidRDefault="00106683" w:rsidP="00765116">
                            <w:pPr>
                              <w:pStyle w:val="Caption"/>
                            </w:pPr>
                            <w:r w:rsidRPr="00114480">
                              <w:t xml:space="preserve">Figure </w:t>
                            </w:r>
                            <w:r w:rsidR="0078036C" w:rsidRPr="00114480">
                              <w:t>1</w:t>
                            </w:r>
                            <w:r w:rsidR="008D1156" w:rsidRPr="00114480">
                              <w:t>4</w:t>
                            </w:r>
                            <w:r w:rsidR="0078036C" w:rsidRPr="00114480">
                              <w:t xml:space="preserve"> </w:t>
                            </w:r>
                            <w:r w:rsidRPr="00114480">
                              <w:t>Map</w:t>
                            </w:r>
                            <w:r>
                              <w:t xml:space="preserve"> showing open spaces across the study area</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E55603A" id="_x0000_s1034" type="#_x0000_t202" alt="P903TB22#y1" style="position:absolute;margin-left:0;margin-top:72.15pt;width:255.6pt;height:22.4pt;z-index:251671552;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xhv1MgIAADcEAAAOAAAAZHJzL2Uyb0RvYy54bWysU9Fu2yAUfZ+0f0DsebXjJm1ixanadJkm&#10;dVulZh9AAMdowPWAxE6/fhecZNn2Ns0PCHzvPZx77mF+1xtN9tJ5Bbaio6ucEmk5CGW3Ff22Xr2f&#10;UuIDs4JpsLKiB+np3eLtm3nXlrKABrSQjiCI9WXXVrQJoS2zzPNGGuavoJUWgzU4wwIe3TYTjnWI&#10;bnRW5PlN1oETrQMuvce/j0OQLhJ+XUsevta1l4HoiiK3kFaX1k1cs8WclVvH2kbxIw32DywMUxYv&#10;PUM9ssDIzqm/oIziDjzU4YqDyaCuFZepB+xmlP/RzUvDWpl6QXF8e5bJ/z9Y/mX/7IgSOLsJJZYZ&#10;nNFa9oE8QE8KSoT0HOV6nuXX64eieHcYRcm61pdY+dJibegxFctT+759Av7dEwvLhtmtvHcOukYy&#10;gZRTZXZROuD4CLLpPoPAq9kuQALqa2einqgQQXQc3eE8rkiP48/rYnwzKjDEMVZMJ3l+G8llrDxV&#10;t86HjxIMiZuKOrRDQmf7Jx+G1FNKvMyDVmKltE4Ht90stSN7htZZpe+I/luatqSr6GxSTBKyhVif&#10;XGVUQGtrZSo6zeM3mC2q8cGKlBKY0sMeSWuL3KM8UZFBm9Bv+jSc6Un1DYgD6uVgcDK+PNw04F4p&#10;6dDFFfU/dsxJSvQni5rPRuNxtH06jCe3US13GdlcRpjlCFXRQMmwXYb0VKIcFu5xNrVKskWWA5Mj&#10;ZXRnEv74kqL9L88p69d7X/wEAAD//wMAUEsDBBQABgAIAAAAIQA9p07S3QAAAAgBAAAPAAAAZHJz&#10;L2Rvd25yZXYueG1sTI/NTsNADITvSLzDykhcEN2kpH9pNhUggbi29AGcxE2iZr1Rdtukb485wdEz&#10;o/E32W6ynbrS4FvHBuJZBIq4dFXLtYHj98fzGpQPyBV2jsnAjTzs8vu7DNPKjbyn6yHUSkrYp2ig&#10;CaFPtfZlQxb9zPXE4p3cYDHIOdS6GnCUctvpeRQttcWW5UODPb03VJ4PF2vg9DU+LTZj8RmOq32y&#10;fMN2VbibMY8P0+sWVKAp/IXhF1/QIRemwl248qozIEOCqEnyAkrsRRzPQRWirDcx6DzT/wfkPwAA&#10;AP//AwBQSwECLQAUAAYACAAAACEAtoM4kv4AAADhAQAAEwAAAAAAAAAAAAAAAAAAAAAAW0NvbnRl&#10;bnRfVHlwZXNdLnhtbFBLAQItABQABgAIAAAAIQA4/SH/1gAAAJQBAAALAAAAAAAAAAAAAAAAAC8B&#10;AABfcmVscy8ucmVsc1BLAQItABQABgAIAAAAIQBBxhv1MgIAADcEAAAOAAAAAAAAAAAAAAAAAC4C&#10;AABkcnMvZTJvRG9jLnhtbFBLAQItABQABgAIAAAAIQA9p07S3QAAAAgBAAAPAAAAAAAAAAAAAAAA&#10;AIwEAABkcnMvZG93bnJldi54bWxQSwUGAAAAAAQABADzAAAAlgUAAAAA&#10;" stroked="f">
                <v:textbox>
                  <w:txbxContent>
                    <w:p w14:paraId="3429A9AD" w14:textId="6B93F244" w:rsidR="00106683" w:rsidRDefault="00106683" w:rsidP="00765116">
                      <w:pPr>
                        <w:pStyle w:val="Caption"/>
                      </w:pPr>
                      <w:r w:rsidRPr="00114480">
                        <w:t xml:space="preserve">Figure </w:t>
                      </w:r>
                      <w:r w:rsidR="0078036C" w:rsidRPr="00114480">
                        <w:t>1</w:t>
                      </w:r>
                      <w:r w:rsidR="008D1156" w:rsidRPr="00114480">
                        <w:t>4</w:t>
                      </w:r>
                      <w:r w:rsidR="0078036C" w:rsidRPr="00114480">
                        <w:t xml:space="preserve"> </w:t>
                      </w:r>
                      <w:r w:rsidRPr="00114480">
                        <w:t>Map</w:t>
                      </w:r>
                      <w:r>
                        <w:t xml:space="preserve"> showing open spaces across the study area</w:t>
                      </w:r>
                    </w:p>
                  </w:txbxContent>
                </v:textbox>
                <w10:wrap type="square" anchorx="margin"/>
              </v:shape>
            </w:pict>
          </mc:Fallback>
        </mc:AlternateContent>
      </w:r>
      <w:r w:rsidR="00C22570" w:rsidRPr="00114480">
        <w:t>The public realm includes public spaces, streets, parks and paths. T</w:t>
      </w:r>
      <w:r w:rsidR="00616AE5" w:rsidRPr="00114480">
        <w:t>he study ar</w:t>
      </w:r>
      <w:r w:rsidR="00EA0905" w:rsidRPr="00114480">
        <w:t>ea</w:t>
      </w:r>
      <w:r w:rsidR="00C22570" w:rsidRPr="00114480">
        <w:t xml:space="preserve"> includes a number of public spaces (approximately 20 in St Kilda and 5 in St Kilda East</w:t>
      </w:r>
      <w:r w:rsidR="00D00D4C" w:rsidRPr="00114480">
        <w:t>)</w:t>
      </w:r>
      <w:r w:rsidR="00C22570" w:rsidRPr="00114480">
        <w:t xml:space="preserve">, as well as the key retail streetscapes of Fitzroy and Acland Streets in St Kilda, and Carlisle Street and Chapel Street in Balaclava. </w:t>
      </w:r>
      <w:r w:rsidR="006602E9" w:rsidRPr="00114480">
        <w:t>F</w:t>
      </w:r>
      <w:r w:rsidR="0073098B" w:rsidRPr="00114480">
        <w:t xml:space="preserve">igure </w:t>
      </w:r>
      <w:r w:rsidR="008D1156" w:rsidRPr="00114480">
        <w:t>14</w:t>
      </w:r>
      <w:r w:rsidR="0073098B" w:rsidRPr="00114480">
        <w:t xml:space="preserve"> </w:t>
      </w:r>
      <w:r w:rsidR="006602E9" w:rsidRPr="00114480">
        <w:t>shows</w:t>
      </w:r>
      <w:r w:rsidR="0073098B" w:rsidRPr="00114480">
        <w:t xml:space="preserve"> open </w:t>
      </w:r>
      <w:r w:rsidR="006602E9" w:rsidRPr="00114480">
        <w:t xml:space="preserve">spaces across the study area. </w:t>
      </w:r>
    </w:p>
    <w:p w14:paraId="73542A41" w14:textId="264CCE8C" w:rsidR="003B13F8" w:rsidRPr="00114480" w:rsidRDefault="008F6504" w:rsidP="003B054D">
      <w:r w:rsidRPr="00114480">
        <w:rPr>
          <w:noProof/>
        </w:rPr>
        <w:drawing>
          <wp:inline distT="0" distB="0" distL="0" distR="0" wp14:anchorId="6B9CA347" wp14:editId="4504DF2C">
            <wp:extent cx="6120130" cy="4645418"/>
            <wp:effectExtent l="0" t="0" r="0" b="3175"/>
            <wp:docPr id="23" name="Picture 23" descr="Map showing opens spaces across the study area.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Map 9 St Kilda Strategic Plan Open Space-01.jpg"/>
                    <pic:cNvPicPr/>
                  </pic:nvPicPr>
                  <pic:blipFill>
                    <a:blip r:embed="rId26" cstate="screen">
                      <a:extLst>
                        <a:ext uri="{28A0092B-C50C-407E-A947-70E740481C1C}">
                          <a14:useLocalDpi xmlns:a14="http://schemas.microsoft.com/office/drawing/2010/main"/>
                        </a:ext>
                      </a:extLst>
                    </a:blip>
                    <a:stretch>
                      <a:fillRect/>
                    </a:stretch>
                  </pic:blipFill>
                  <pic:spPr>
                    <a:xfrm>
                      <a:off x="0" y="0"/>
                      <a:ext cx="6120130" cy="4645418"/>
                    </a:xfrm>
                    <a:prstGeom prst="rect">
                      <a:avLst/>
                    </a:prstGeom>
                  </pic:spPr>
                </pic:pic>
              </a:graphicData>
            </a:graphic>
          </wp:inline>
        </w:drawing>
      </w:r>
    </w:p>
    <w:p w14:paraId="33DF265D" w14:textId="64BB9DD4" w:rsidR="00C22570" w:rsidRPr="00114480" w:rsidRDefault="001A5BBD" w:rsidP="003B054D">
      <w:r w:rsidRPr="00114480">
        <w:t>The St Kilda MAC sub-precinct has a good walking network, with wide road reserves with large broad-spreading canopy trees. This sub-precinct is known for its iconic foreshore and St Kilda Botanical Gardens and has approximately 20 public spaces distributed throughout, making up 17 per cent of the land area</w:t>
      </w:r>
      <w:r w:rsidR="00542AB2">
        <w:rPr>
          <w:rFonts w:ascii="ZWAdobeF" w:hAnsi="ZWAdobeF" w:cs="ZWAdobeF"/>
          <w:color w:val="auto"/>
          <w:sz w:val="2"/>
          <w:szCs w:val="2"/>
        </w:rPr>
        <w:t>73F</w:t>
      </w:r>
      <w:r w:rsidRPr="00114480">
        <w:rPr>
          <w:rStyle w:val="FootnoteReference"/>
        </w:rPr>
        <w:footnoteReference w:id="75"/>
      </w:r>
      <w:r w:rsidRPr="00114480">
        <w:t xml:space="preserve">. This means public spaces are </w:t>
      </w:r>
      <w:r w:rsidR="00A7109A" w:rsidRPr="00114480">
        <w:t xml:space="preserve">generally </w:t>
      </w:r>
      <w:r w:rsidRPr="00114480">
        <w:t xml:space="preserve">within a short walking distance </w:t>
      </w:r>
      <w:r w:rsidRPr="00114480">
        <w:lastRenderedPageBreak/>
        <w:t>of all residents. Public spaces in this sub-precinct are complemented by a range of commercial</w:t>
      </w:r>
      <w:r w:rsidR="00C53349" w:rsidRPr="00114480">
        <w:t xml:space="preserve"> uses, including St Kilda Sea </w:t>
      </w:r>
      <w:r w:rsidR="00C22570" w:rsidRPr="00114480">
        <w:t xml:space="preserve">Baths and the St Kilda Marina. </w:t>
      </w:r>
    </w:p>
    <w:p w14:paraId="12CF93F5" w14:textId="103FC561" w:rsidR="00C22570" w:rsidRPr="00114480" w:rsidRDefault="001F5B2C" w:rsidP="00C22570">
      <w:pPr>
        <w:pStyle w:val="Heading3"/>
      </w:pPr>
      <w:bookmarkStart w:id="88" w:name="_Toc87946283"/>
      <w:r w:rsidRPr="00114480">
        <w:t>Challenges</w:t>
      </w:r>
      <w:bookmarkEnd w:id="88"/>
    </w:p>
    <w:p w14:paraId="406BCD22" w14:textId="52C7DC83" w:rsidR="00C22570" w:rsidRPr="00114480" w:rsidRDefault="00C22570" w:rsidP="00C22570">
      <w:r w:rsidRPr="00114480">
        <w:t>As the portion of people living in high density housing increases,</w:t>
      </w:r>
      <w:r w:rsidR="00857638" w:rsidRPr="00114480">
        <w:t xml:space="preserve"> fewer people have access to private </w:t>
      </w:r>
      <w:r w:rsidR="00FC3177" w:rsidRPr="00114480">
        <w:t>open spaces (i.e. backyards)</w:t>
      </w:r>
      <w:r w:rsidR="00C53349" w:rsidRPr="00114480">
        <w:t xml:space="preserve"> and are more reli</w:t>
      </w:r>
      <w:r w:rsidR="007D590C" w:rsidRPr="00114480">
        <w:t xml:space="preserve">ant on public space for access to nature, recreation and socialising. </w:t>
      </w:r>
    </w:p>
    <w:p w14:paraId="39F4D7CA" w14:textId="6C81301C" w:rsidR="00C22570" w:rsidRPr="00114480" w:rsidRDefault="00C22570" w:rsidP="00C22570">
      <w:r w:rsidRPr="00114480">
        <w:t>Public spaces in the study area need to be able to</w:t>
      </w:r>
      <w:r w:rsidR="002D443E" w:rsidRPr="00114480">
        <w:t xml:space="preserve"> provide for a higher level of use, for a range of uses including active, informal and passive recreation events.</w:t>
      </w:r>
      <w:r w:rsidRPr="00114480">
        <w:t xml:space="preserve"> This also means that the cost of maintenance will increase.</w:t>
      </w:r>
    </w:p>
    <w:p w14:paraId="01073F40" w14:textId="09E42F9A" w:rsidR="00C22570" w:rsidRPr="00114480" w:rsidRDefault="002D443E" w:rsidP="00C22570">
      <w:r w:rsidRPr="00114480">
        <w:t xml:space="preserve">The community’s sense </w:t>
      </w:r>
      <w:r w:rsidR="00C22570" w:rsidRPr="00114480">
        <w:t xml:space="preserve">of safety, both actual and perceived, is a key issue relating to public spaces within the study area. </w:t>
      </w:r>
      <w:r w:rsidR="00093434" w:rsidRPr="00114480">
        <w:t xml:space="preserve">During targeted engagement, </w:t>
      </w:r>
      <w:r w:rsidR="00C22570" w:rsidRPr="00114480">
        <w:t xml:space="preserve">respondents to the engagement survey stated that they felt unsafe in public spaces in Fitzroy Street and Carlisle Street MAC, citing </w:t>
      </w:r>
      <w:r w:rsidR="006C784D" w:rsidRPr="00114480">
        <w:t xml:space="preserve">criminal </w:t>
      </w:r>
      <w:r w:rsidR="00C22570" w:rsidRPr="00114480">
        <w:t xml:space="preserve">and anti-social behaviour as the key reason. </w:t>
      </w:r>
      <w:r w:rsidR="006C784D" w:rsidRPr="00114480">
        <w:t>Public spaces in  the study area must be designed to ensure people feel safer</w:t>
      </w:r>
      <w:r w:rsidR="00077B16" w:rsidRPr="00114480">
        <w:t>,</w:t>
      </w:r>
      <w:r w:rsidR="006C784D" w:rsidRPr="00114480">
        <w:t xml:space="preserve"> including those who are vulnerable. </w:t>
      </w:r>
    </w:p>
    <w:p w14:paraId="67E48799" w14:textId="46E5D5CB" w:rsidR="00C22570" w:rsidRPr="00114480" w:rsidRDefault="00C22570" w:rsidP="00C22570">
      <w:r w:rsidRPr="00114480">
        <w:t xml:space="preserve">The use of public spaces for commercial activities (such as personal training, </w:t>
      </w:r>
      <w:r w:rsidR="00273D9A" w:rsidRPr="00114480">
        <w:t>events</w:t>
      </w:r>
      <w:r w:rsidRPr="00114480">
        <w:t xml:space="preserve"> and </w:t>
      </w:r>
      <w:r w:rsidR="00273D9A" w:rsidRPr="00114480">
        <w:t>outdoor</w:t>
      </w:r>
      <w:r w:rsidRPr="00114480">
        <w:t xml:space="preserve"> dining) will also need to be considered as a way to stimulate economic recovery in the study area both as a result of historical decline, and the </w:t>
      </w:r>
      <w:r w:rsidR="00DC15E9" w:rsidRPr="00114480">
        <w:t>Covid</w:t>
      </w:r>
      <w:r w:rsidRPr="00114480">
        <w:t>-19 pandemic.</w:t>
      </w:r>
    </w:p>
    <w:p w14:paraId="4532EC3C" w14:textId="0CA2CA7A" w:rsidR="00C22570" w:rsidRPr="00114480" w:rsidRDefault="00C22570" w:rsidP="00C22570">
      <w:r w:rsidRPr="00114480">
        <w:t xml:space="preserve">Lack of </w:t>
      </w:r>
      <w:r w:rsidR="00290230" w:rsidRPr="00114480">
        <w:t xml:space="preserve">existing planning controls that </w:t>
      </w:r>
      <w:r w:rsidR="00DC6DEC" w:rsidRPr="00114480">
        <w:t xml:space="preserve">all </w:t>
      </w:r>
      <w:r w:rsidR="00290230" w:rsidRPr="00114480">
        <w:t>protect public spaces from overshadowing</w:t>
      </w:r>
      <w:r w:rsidR="00542AB2">
        <w:rPr>
          <w:rFonts w:ascii="ZWAdobeF" w:hAnsi="ZWAdobeF" w:cs="ZWAdobeF"/>
          <w:color w:val="auto"/>
          <w:sz w:val="2"/>
          <w:szCs w:val="2"/>
        </w:rPr>
        <w:t>74F</w:t>
      </w:r>
      <w:r w:rsidR="00C602A9" w:rsidRPr="00114480">
        <w:rPr>
          <w:rStyle w:val="FootnoteReference"/>
        </w:rPr>
        <w:footnoteReference w:id="76"/>
      </w:r>
      <w:r w:rsidR="00DC6DEC" w:rsidRPr="00114480">
        <w:t>.</w:t>
      </w:r>
    </w:p>
    <w:p w14:paraId="4D9D8E51" w14:textId="77777777" w:rsidR="00C22570" w:rsidRPr="00114480" w:rsidRDefault="00C22570" w:rsidP="00BD4800">
      <w:pPr>
        <w:pStyle w:val="Heading4"/>
      </w:pPr>
      <w:r w:rsidRPr="00114480">
        <w:t>St Kilda MAC sub-precinct</w:t>
      </w:r>
    </w:p>
    <w:p w14:paraId="30698F12" w14:textId="314436EB" w:rsidR="00C22570" w:rsidRPr="00114480" w:rsidRDefault="009F3896" w:rsidP="00680359">
      <w:r w:rsidRPr="00114480">
        <w:t>The challenges of climate chan</w:t>
      </w:r>
      <w:r w:rsidR="005A629C" w:rsidRPr="00114480">
        <w:t xml:space="preserve">ge, including more frequent and extreme weather events, are making the foreshore more vulnerable. </w:t>
      </w:r>
      <w:r w:rsidR="00C22570" w:rsidRPr="00114480">
        <w:t>Given the proximity to the foreshore, public spaces in this sub-precinct will need to</w:t>
      </w:r>
      <w:r w:rsidR="000B6BB6" w:rsidRPr="00114480">
        <w:t xml:space="preserve"> be designed to cope with these challenges, including projected sea level rise, </w:t>
      </w:r>
      <w:r w:rsidR="00C22570" w:rsidRPr="00114480">
        <w:t>rising temperatures and heat-related health stress</w:t>
      </w:r>
      <w:r w:rsidR="0064340E" w:rsidRPr="00114480">
        <w:t>.</w:t>
      </w:r>
      <w:r w:rsidR="00C22570" w:rsidRPr="00114480">
        <w:t xml:space="preserve"> </w:t>
      </w:r>
    </w:p>
    <w:p w14:paraId="5CA2709E" w14:textId="77777777" w:rsidR="00C22570" w:rsidRPr="00114480" w:rsidRDefault="00C22570" w:rsidP="00BD4800">
      <w:pPr>
        <w:pStyle w:val="Heading4"/>
      </w:pPr>
      <w:r w:rsidRPr="00114480">
        <w:t xml:space="preserve">Carlisle Street MAC sub-precinct </w:t>
      </w:r>
    </w:p>
    <w:p w14:paraId="239442F7" w14:textId="23FB3D75" w:rsidR="00267C52" w:rsidRPr="00114480" w:rsidRDefault="00C22570" w:rsidP="00C22570">
      <w:r w:rsidRPr="00114480">
        <w:t xml:space="preserve">This sub-precinct </w:t>
      </w:r>
      <w:r w:rsidR="004D0890" w:rsidRPr="00114480">
        <w:t xml:space="preserve">is situated within Balaclava/St Kilda East, which </w:t>
      </w:r>
      <w:r w:rsidRPr="00114480">
        <w:t xml:space="preserve">has the lowest amount of open space </w:t>
      </w:r>
      <w:r w:rsidR="004D0890" w:rsidRPr="00114480">
        <w:t xml:space="preserve">of </w:t>
      </w:r>
      <w:r w:rsidRPr="00114480">
        <w:t>all our neighbourhoods, significantly lower than the Port Phillip average of 17 per cent</w:t>
      </w:r>
      <w:r w:rsidR="00AE4F07" w:rsidRPr="00114480">
        <w:t xml:space="preserve">. The </w:t>
      </w:r>
      <w:r w:rsidR="0010476E" w:rsidRPr="00114480">
        <w:t>neighbourhood</w:t>
      </w:r>
      <w:r w:rsidR="00AE4F07" w:rsidRPr="00114480">
        <w:t xml:space="preserve"> has a lack of tree canopy cover</w:t>
      </w:r>
      <w:r w:rsidR="00267C52" w:rsidRPr="00114480">
        <w:t xml:space="preserve"> and poor walking </w:t>
      </w:r>
      <w:r w:rsidR="0010476E" w:rsidRPr="00114480">
        <w:t>permeability</w:t>
      </w:r>
      <w:r w:rsidR="00267C52" w:rsidRPr="00114480">
        <w:t xml:space="preserve"> in the street network, which does little to offset the lack of public space.</w:t>
      </w:r>
      <w:r w:rsidRPr="00114480">
        <w:t xml:space="preserve"> </w:t>
      </w:r>
    </w:p>
    <w:p w14:paraId="5EC73763" w14:textId="5C3E527B" w:rsidR="00C22570" w:rsidRPr="00114480" w:rsidRDefault="0010476E" w:rsidP="00C22570">
      <w:r w:rsidRPr="00114480">
        <w:t>The Balaclava/St Kilda East neighbourhood</w:t>
      </w:r>
      <w:r w:rsidR="00751431" w:rsidRPr="00114480">
        <w:t xml:space="preserve"> </w:t>
      </w:r>
      <w:r w:rsidR="00C22570" w:rsidRPr="00114480">
        <w:t>will be a focus area for the provision of new public space.</w:t>
      </w:r>
      <w:r w:rsidR="00542AB2">
        <w:rPr>
          <w:rFonts w:ascii="ZWAdobeF" w:hAnsi="ZWAdobeF" w:cs="ZWAdobeF"/>
          <w:color w:val="auto"/>
          <w:sz w:val="2"/>
          <w:szCs w:val="2"/>
        </w:rPr>
        <w:t>75F</w:t>
      </w:r>
      <w:r w:rsidR="00C22570" w:rsidRPr="00114480">
        <w:rPr>
          <w:rStyle w:val="FootnoteReference"/>
        </w:rPr>
        <w:footnoteReference w:id="77"/>
      </w:r>
    </w:p>
    <w:p w14:paraId="1816C88D" w14:textId="77777777" w:rsidR="00C22570" w:rsidRPr="00114480" w:rsidRDefault="00C22570" w:rsidP="00C22570">
      <w:pPr>
        <w:pStyle w:val="Heading3"/>
      </w:pPr>
      <w:bookmarkStart w:id="89" w:name="_Toc87946284"/>
      <w:r w:rsidRPr="00114480">
        <w:lastRenderedPageBreak/>
        <w:t>Opportunities</w:t>
      </w:r>
      <w:bookmarkEnd w:id="89"/>
      <w:r w:rsidRPr="00114480">
        <w:t xml:space="preserve"> </w:t>
      </w:r>
    </w:p>
    <w:p w14:paraId="3D189833" w14:textId="6755FA0E" w:rsidR="00C22570" w:rsidRPr="00114480" w:rsidRDefault="00C22570" w:rsidP="00C22570">
      <w:pPr>
        <w:rPr>
          <w:rFonts w:eastAsia="Arial"/>
        </w:rPr>
      </w:pPr>
      <w:r w:rsidRPr="00114480">
        <w:rPr>
          <w:rFonts w:eastAsia="Arial"/>
        </w:rPr>
        <w:t xml:space="preserve">The movement and place approach outlined in Council’s </w:t>
      </w:r>
      <w:r w:rsidRPr="00114480">
        <w:rPr>
          <w:rFonts w:eastAsia="Arial"/>
          <w:i/>
          <w:iCs/>
        </w:rPr>
        <w:t>Move, Connect, Live Integrated Transport Strategy 2018-28</w:t>
      </w:r>
      <w:r w:rsidRPr="00114480">
        <w:rPr>
          <w:rFonts w:eastAsia="Arial"/>
        </w:rPr>
        <w:t xml:space="preserve"> takes the approach that each street functions as either a part of the transport network (movement) or as part of the neighbourhood for social, goods or services exchange (place). Rolling out the actions therein would result in better pedestrian facilities. </w:t>
      </w:r>
    </w:p>
    <w:p w14:paraId="4B91B344" w14:textId="786188B3" w:rsidR="002423D0" w:rsidRPr="00114480" w:rsidRDefault="002423D0" w:rsidP="002423D0">
      <w:r w:rsidRPr="00114480">
        <w:t>Provision of more public open space will be important for exercise and mitigating urban heat island effect in the medium to high density neighbourhoods.</w:t>
      </w:r>
    </w:p>
    <w:p w14:paraId="5C5760BC" w14:textId="2783F5B6" w:rsidR="00FC3177" w:rsidRPr="00114480" w:rsidRDefault="002B0C57" w:rsidP="00FC3177">
      <w:r w:rsidRPr="00114480">
        <w:t xml:space="preserve">Providing access to </w:t>
      </w:r>
      <w:r w:rsidR="00607DD2" w:rsidRPr="00114480">
        <w:t xml:space="preserve">parks and urban </w:t>
      </w:r>
      <w:r w:rsidR="00FC3177" w:rsidRPr="00114480">
        <w:t>spaces as a place to be outdoors</w:t>
      </w:r>
      <w:r w:rsidRPr="00114480">
        <w:t>, social interaction</w:t>
      </w:r>
      <w:r w:rsidR="007B1582" w:rsidRPr="00114480">
        <w:t>s</w:t>
      </w:r>
      <w:r w:rsidRPr="00114480">
        <w:t xml:space="preserve"> </w:t>
      </w:r>
      <w:r w:rsidR="00FC3177" w:rsidRPr="00114480">
        <w:t>and have access to winter sunlight and nature</w:t>
      </w:r>
      <w:r w:rsidR="00703EFA" w:rsidRPr="00114480">
        <w:t>, for those w</w:t>
      </w:r>
      <w:r w:rsidR="007B1582" w:rsidRPr="00114480">
        <w:t xml:space="preserve">ith limited access to private open spaces. </w:t>
      </w:r>
      <w:r w:rsidR="00FC3177" w:rsidRPr="00114480">
        <w:t xml:space="preserve"> </w:t>
      </w:r>
    </w:p>
    <w:p w14:paraId="6866D1F6" w14:textId="2685A619" w:rsidR="002423D0" w:rsidRPr="00114480" w:rsidRDefault="007B1582" w:rsidP="00C22570">
      <w:r w:rsidRPr="00114480">
        <w:t>Ensuring public opens spaces are adaptable and appeal to the wide range of users that live and visit the study area.</w:t>
      </w:r>
    </w:p>
    <w:p w14:paraId="7393A13C" w14:textId="350DAFEB" w:rsidR="00C22570" w:rsidRPr="00114480" w:rsidRDefault="00C22570" w:rsidP="00C22570">
      <w:pPr>
        <w:rPr>
          <w:rFonts w:eastAsia="Arial"/>
        </w:rPr>
      </w:pPr>
      <w:r w:rsidRPr="00114480">
        <w:rPr>
          <w:b/>
          <w:bCs/>
        </w:rPr>
        <w:t xml:space="preserve">St Kilda MAC sub-precinct </w:t>
      </w:r>
    </w:p>
    <w:p w14:paraId="1BC5E175" w14:textId="0C310A50" w:rsidR="002D0C18" w:rsidRPr="00114480" w:rsidRDefault="00E26BC7" w:rsidP="002D0CCA">
      <w:pPr>
        <w:rPr>
          <w:rFonts w:asciiTheme="minorHAnsi" w:eastAsiaTheme="minorEastAsia" w:hAnsiTheme="minorHAnsi" w:cstheme="minorBidi"/>
        </w:rPr>
      </w:pPr>
      <w:r w:rsidRPr="00114480">
        <w:rPr>
          <w:rFonts w:eastAsia="Arial"/>
        </w:rPr>
        <w:t xml:space="preserve">Once adopted, implement </w:t>
      </w:r>
      <w:r w:rsidR="00751431" w:rsidRPr="00114480">
        <w:rPr>
          <w:rFonts w:eastAsia="Arial"/>
        </w:rPr>
        <w:t>the</w:t>
      </w:r>
      <w:r w:rsidR="00191282" w:rsidRPr="00114480">
        <w:rPr>
          <w:rFonts w:eastAsia="Arial"/>
        </w:rPr>
        <w:t xml:space="preserve"> </w:t>
      </w:r>
      <w:r w:rsidRPr="00114480">
        <w:rPr>
          <w:rFonts w:eastAsia="Arial"/>
        </w:rPr>
        <w:t>relevant actions from the Places for People Public Space Strategy.</w:t>
      </w:r>
      <w:r w:rsidR="00C22570" w:rsidRPr="00114480">
        <w:rPr>
          <w:rFonts w:eastAsia="Arial"/>
        </w:rPr>
        <w:t xml:space="preserve"> </w:t>
      </w:r>
    </w:p>
    <w:p w14:paraId="084118D3" w14:textId="1DE092C6" w:rsidR="002D0C18" w:rsidRPr="00114480" w:rsidRDefault="002D0C18" w:rsidP="004C3DFE">
      <w:pPr>
        <w:rPr>
          <w:rFonts w:asciiTheme="minorHAnsi" w:eastAsiaTheme="minorEastAsia" w:hAnsiTheme="minorHAnsi" w:cstheme="minorBidi"/>
        </w:rPr>
      </w:pPr>
      <w:r w:rsidRPr="00114480">
        <w:rPr>
          <w:rFonts w:eastAsia="Arial"/>
        </w:rPr>
        <w:t xml:space="preserve">There is an opportunity for Council to transform the landside interface with the pier and reimagine Pier Road and the area surrounding the St Kilda Sea Baths, the Yacht Squadron, and even the connection between the foreshore, Fitzroy Street and the Esplanade Hotel. </w:t>
      </w:r>
      <w:r w:rsidR="001856DD" w:rsidRPr="00114480">
        <w:rPr>
          <w:rFonts w:eastAsia="Arial"/>
        </w:rPr>
        <w:t xml:space="preserve">These connections and upgrades </w:t>
      </w:r>
      <w:r w:rsidR="00D11335" w:rsidRPr="00114480">
        <w:rPr>
          <w:rFonts w:eastAsia="Arial"/>
        </w:rPr>
        <w:t xml:space="preserve">are essential for public access and DDA compliance. </w:t>
      </w:r>
    </w:p>
    <w:p w14:paraId="6051EECD" w14:textId="2C2684BF" w:rsidR="00C22570" w:rsidRPr="00114480" w:rsidRDefault="000850C8" w:rsidP="00C22570">
      <w:pPr>
        <w:rPr>
          <w:b/>
          <w:bCs/>
        </w:rPr>
      </w:pPr>
      <w:r w:rsidRPr="00114480">
        <w:rPr>
          <w:b/>
          <w:bCs/>
        </w:rPr>
        <w:t>C</w:t>
      </w:r>
      <w:r w:rsidR="00C22570" w:rsidRPr="00114480">
        <w:rPr>
          <w:b/>
          <w:bCs/>
        </w:rPr>
        <w:t xml:space="preserve">arlisle Street MAC sub-precinct </w:t>
      </w:r>
    </w:p>
    <w:p w14:paraId="14A12CEA" w14:textId="6B973E8A" w:rsidR="00C22570" w:rsidRPr="00114480" w:rsidRDefault="00E26BC7" w:rsidP="00C22570">
      <w:pPr>
        <w:rPr>
          <w:rFonts w:asciiTheme="minorHAnsi" w:eastAsiaTheme="minorEastAsia" w:hAnsiTheme="minorHAnsi" w:cstheme="minorBidi"/>
        </w:rPr>
      </w:pPr>
      <w:r w:rsidRPr="00114480">
        <w:rPr>
          <w:rFonts w:eastAsia="Arial"/>
        </w:rPr>
        <w:t>Once adopted, implement the relevant actions from the Places for People Public Space Strategy.</w:t>
      </w:r>
      <w:r w:rsidR="002D0CCA" w:rsidRPr="00114480">
        <w:rPr>
          <w:rFonts w:eastAsia="Arial"/>
        </w:rPr>
        <w:t xml:space="preserve"> </w:t>
      </w:r>
      <w:r w:rsidR="00C22570" w:rsidRPr="00114480">
        <w:rPr>
          <w:rFonts w:eastAsia="Arial"/>
        </w:rPr>
        <w:t xml:space="preserve">As the principal movement spine and retail heart of the activity centre, there is an opportunity to establish Carlisle Street as one of the most important aspects of the public realm. </w:t>
      </w:r>
    </w:p>
    <w:p w14:paraId="0644BC97" w14:textId="77777777" w:rsidR="00C22570" w:rsidRPr="00114480" w:rsidRDefault="00C22570" w:rsidP="00C22570">
      <w:pPr>
        <w:rPr>
          <w:rFonts w:eastAsiaTheme="minorEastAsia"/>
        </w:rPr>
      </w:pPr>
      <w:r w:rsidRPr="00114480">
        <w:rPr>
          <w:rFonts w:eastAsiaTheme="minorEastAsia"/>
        </w:rPr>
        <w:t xml:space="preserve">The </w:t>
      </w:r>
      <w:r w:rsidRPr="00114480">
        <w:rPr>
          <w:rFonts w:eastAsiaTheme="minorEastAsia"/>
          <w:i/>
        </w:rPr>
        <w:t xml:space="preserve">Carlisle Street Activity Centre Structure Plan 2009 </w:t>
      </w:r>
      <w:r w:rsidRPr="00114480">
        <w:rPr>
          <w:rFonts w:eastAsiaTheme="minorEastAsia"/>
          <w:iCs/>
        </w:rPr>
        <w:t>iden</w:t>
      </w:r>
      <w:r w:rsidRPr="00114480">
        <w:rPr>
          <w:rFonts w:eastAsiaTheme="minorEastAsia"/>
        </w:rPr>
        <w:t>tifies the following public space opportunities:</w:t>
      </w:r>
    </w:p>
    <w:p w14:paraId="1603AD72" w14:textId="7A5D74F2" w:rsidR="00C22570" w:rsidRPr="00114480" w:rsidRDefault="00C22570" w:rsidP="00542AB2">
      <w:pPr>
        <w:pStyle w:val="ListParagraph"/>
        <w:numPr>
          <w:ilvl w:val="0"/>
          <w:numId w:val="20"/>
        </w:numPr>
      </w:pPr>
      <w:r w:rsidRPr="00114480">
        <w:t xml:space="preserve">The inclusion of a public space </w:t>
      </w:r>
      <w:r w:rsidR="00E02F55" w:rsidRPr="00114480">
        <w:t xml:space="preserve">in </w:t>
      </w:r>
      <w:r w:rsidRPr="00114480">
        <w:t xml:space="preserve">the future redevelopment </w:t>
      </w:r>
      <w:r w:rsidR="00A379B9" w:rsidRPr="00114480">
        <w:t>of</w:t>
      </w:r>
      <w:r w:rsidRPr="00114480">
        <w:t xml:space="preserve"> the car park adjacent to Coles. </w:t>
      </w:r>
    </w:p>
    <w:p w14:paraId="2621B7EC" w14:textId="0FC016C0" w:rsidR="00C22570" w:rsidRPr="00114480" w:rsidRDefault="00C22570" w:rsidP="00542AB2">
      <w:pPr>
        <w:pStyle w:val="ListParagraph"/>
        <w:numPr>
          <w:ilvl w:val="0"/>
          <w:numId w:val="20"/>
        </w:numPr>
      </w:pPr>
      <w:r w:rsidRPr="00114480">
        <w:t xml:space="preserve">Implementing the ‘Balaclava Walk’ (Station) Project. </w:t>
      </w:r>
    </w:p>
    <w:p w14:paraId="6BD673BB" w14:textId="5DEF204F" w:rsidR="00173CB5" w:rsidRPr="00114480" w:rsidRDefault="00173CB5" w:rsidP="004C3DFE">
      <w:pPr>
        <w:rPr>
          <w:rFonts w:asciiTheme="minorHAnsi" w:eastAsiaTheme="minorEastAsia" w:hAnsiTheme="minorHAnsi" w:cstheme="minorBidi"/>
        </w:rPr>
      </w:pPr>
      <w:r w:rsidRPr="00114480">
        <w:rPr>
          <w:rFonts w:eastAsia="Arial"/>
        </w:rPr>
        <w:t>Consider the permanent closure of Dickens Street between Chapel Street and Brighton Road (adjacent to St Kilda primary school)</w:t>
      </w:r>
      <w:r w:rsidR="002D0CCA" w:rsidRPr="00114480">
        <w:rPr>
          <w:rFonts w:eastAsia="Arial"/>
        </w:rPr>
        <w:t>.</w:t>
      </w:r>
      <w:r w:rsidR="00542AB2">
        <w:rPr>
          <w:rFonts w:ascii="ZWAdobeF" w:eastAsia="Arial" w:hAnsi="ZWAdobeF" w:cs="ZWAdobeF"/>
          <w:color w:val="auto"/>
          <w:sz w:val="2"/>
          <w:szCs w:val="2"/>
        </w:rPr>
        <w:t>76F</w:t>
      </w:r>
      <w:r w:rsidRPr="00114480">
        <w:rPr>
          <w:rStyle w:val="FootnoteReference"/>
          <w:rFonts w:eastAsia="Arial"/>
        </w:rPr>
        <w:footnoteReference w:id="78"/>
      </w:r>
    </w:p>
    <w:p w14:paraId="66DE6908" w14:textId="77777777" w:rsidR="00C34A66" w:rsidRDefault="00C34A66">
      <w:pPr>
        <w:tabs>
          <w:tab w:val="clear" w:pos="-3060"/>
          <w:tab w:val="clear" w:pos="-2340"/>
          <w:tab w:val="clear" w:pos="6300"/>
        </w:tabs>
        <w:suppressAutoHyphens w:val="0"/>
        <w:spacing w:after="160" w:line="259" w:lineRule="auto"/>
      </w:pPr>
      <w:bookmarkStart w:id="90" w:name="_Toc87946285"/>
      <w:r>
        <w:br w:type="page"/>
      </w:r>
    </w:p>
    <w:p w14:paraId="28866485" w14:textId="30CDEBDE" w:rsidR="00F875C0" w:rsidRPr="00C34A66" w:rsidRDefault="00F90548" w:rsidP="00C34A66">
      <w:pPr>
        <w:pStyle w:val="Heading1"/>
        <w:rPr>
          <w:rStyle w:val="Heading1Char"/>
          <w:b/>
        </w:rPr>
      </w:pPr>
      <w:r w:rsidRPr="00114480">
        <w:lastRenderedPageBreak/>
        <w:t xml:space="preserve">Climate change </w:t>
      </w:r>
      <w:r w:rsidR="004A00F2" w:rsidRPr="00114480">
        <w:t>&amp;</w:t>
      </w:r>
      <w:r w:rsidRPr="00114480">
        <w:t xml:space="preserve"> s</w:t>
      </w:r>
      <w:r w:rsidR="00F875C0" w:rsidRPr="00114480">
        <w:t>ustainability</w:t>
      </w:r>
      <w:bookmarkEnd w:id="90"/>
    </w:p>
    <w:p w14:paraId="46CB0F1E" w14:textId="77777777" w:rsidR="00F875C0" w:rsidRPr="00114480" w:rsidRDefault="00F875C0" w:rsidP="00F875C0">
      <w:pPr>
        <w:pStyle w:val="Heading3"/>
        <w:rPr>
          <w:sz w:val="22"/>
          <w:szCs w:val="22"/>
        </w:rPr>
      </w:pPr>
      <w:bookmarkStart w:id="91" w:name="_Toc68847208"/>
      <w:bookmarkStart w:id="92" w:name="_Toc87946286"/>
      <w:r w:rsidRPr="00114480">
        <w:t>Context</w:t>
      </w:r>
      <w:bookmarkEnd w:id="91"/>
      <w:bookmarkEnd w:id="92"/>
      <w:r w:rsidRPr="00114480">
        <w:t xml:space="preserve"> </w:t>
      </w:r>
    </w:p>
    <w:p w14:paraId="770FD2B4" w14:textId="74B92272" w:rsidR="00F875C0" w:rsidRPr="00114480" w:rsidRDefault="00F90548" w:rsidP="00F875C0">
      <w:r w:rsidRPr="00114480">
        <w:t>C</w:t>
      </w:r>
      <w:r w:rsidR="00F875C0" w:rsidRPr="00114480">
        <w:t>limate change pose</w:t>
      </w:r>
      <w:r w:rsidRPr="00114480">
        <w:t>s</w:t>
      </w:r>
      <w:r w:rsidR="00F875C0" w:rsidRPr="00114480">
        <w:t xml:space="preserve"> a global challenge. At the study area level, </w:t>
      </w:r>
      <w:r w:rsidR="00F875C0" w:rsidRPr="00114480">
        <w:rPr>
          <w:rFonts w:eastAsia="Arial"/>
        </w:rPr>
        <w:t xml:space="preserve">sea level rise, flooding due to storm surges and rising temperatures are some of the key challenges that will impact residents and visitors. </w:t>
      </w:r>
      <w:r w:rsidR="001A5FA1" w:rsidRPr="00114480">
        <w:rPr>
          <w:rFonts w:eastAsia="Arial"/>
        </w:rPr>
        <w:t xml:space="preserve">Maintaining and enhancing the environmental sustainability of the study area will require appropriate identification of the challenges and opportunities. </w:t>
      </w:r>
    </w:p>
    <w:p w14:paraId="5446034E" w14:textId="1B921589" w:rsidR="00F875C0" w:rsidRPr="00114480" w:rsidRDefault="001F5B2C" w:rsidP="00F875C0">
      <w:pPr>
        <w:pStyle w:val="Heading3"/>
        <w:rPr>
          <w:sz w:val="22"/>
          <w:szCs w:val="22"/>
        </w:rPr>
      </w:pPr>
      <w:bookmarkStart w:id="93" w:name="_Toc87946287"/>
      <w:r w:rsidRPr="00114480">
        <w:t>Challenges</w:t>
      </w:r>
      <w:bookmarkEnd w:id="93"/>
    </w:p>
    <w:p w14:paraId="1CF9B58F" w14:textId="77777777" w:rsidR="00F875C0" w:rsidRPr="00114480" w:rsidRDefault="00F875C0" w:rsidP="00BD4800">
      <w:pPr>
        <w:pStyle w:val="Heading4"/>
      </w:pPr>
      <w:r w:rsidRPr="00114480">
        <w:t>Heat impacts</w:t>
      </w:r>
    </w:p>
    <w:p w14:paraId="32B6E9D8" w14:textId="39B7588E" w:rsidR="00F875C0" w:rsidRPr="00114480" w:rsidRDefault="006A2EF9" w:rsidP="00F875C0">
      <w:pPr>
        <w:rPr>
          <w:rFonts w:eastAsia="Arial"/>
          <w:color w:val="auto"/>
        </w:rPr>
      </w:pPr>
      <w:r w:rsidRPr="00114480">
        <w:rPr>
          <w:noProof/>
        </w:rPr>
        <mc:AlternateContent>
          <mc:Choice Requires="wps">
            <w:drawing>
              <wp:anchor distT="0" distB="0" distL="114300" distR="114300" simplePos="0" relativeHeight="251651072" behindDoc="0" locked="0" layoutInCell="1" allowOverlap="1" wp14:anchorId="0819F5F2" wp14:editId="67D1AB15">
                <wp:simplePos x="0" y="0"/>
                <wp:positionH relativeFrom="column">
                  <wp:posOffset>1975609</wp:posOffset>
                </wp:positionH>
                <wp:positionV relativeFrom="paragraph">
                  <wp:posOffset>2636801</wp:posOffset>
                </wp:positionV>
                <wp:extent cx="510639" cy="463138"/>
                <wp:effectExtent l="0" t="0" r="22860" b="13335"/>
                <wp:wrapNone/>
                <wp:docPr id="17" name="Rectangle 17" descr="P937#y2"/>
                <wp:cNvGraphicFramePr/>
                <a:graphic xmlns:a="http://schemas.openxmlformats.org/drawingml/2006/main">
                  <a:graphicData uri="http://schemas.microsoft.com/office/word/2010/wordprocessingShape">
                    <wps:wsp>
                      <wps:cNvSpPr/>
                      <wps:spPr>
                        <a:xfrm>
                          <a:off x="0" y="0"/>
                          <a:ext cx="510639" cy="463138"/>
                        </a:xfrm>
                        <a:prstGeom prst="rect">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55DC2A1" id="Rectangle 17" o:spid="_x0000_s1026" alt="P937#y2" style="position:absolute;margin-left:155.55pt;margin-top:207.6pt;width:40.2pt;height:36.45pt;z-index:2516510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NayqowIAAJYFAAAOAAAAZHJzL2Uyb0RvYy54bWysVMFu2zAMvQ/YPwjaebWdpE1r1CmCFhkG&#10;FG3QduhZkeXYgCxqkhIn+/pRku0GXbHDsBwUUSQfyWeS1zeHVpK9MLYBVdDsLKVEKA5lo7YF/fGy&#10;+npJiXVMlUyCEgU9CktvFp8/XXc6FxOoQZbCEARRNu90QWvndJ4klteiZfYMtFCorMC0zKFotklp&#10;WIforUwmaXqRdGBKbYALa/H1LirpIuBXleDusaqscEQWFHNz4TTh3PgzWVyzfGuYrhvep8H+IYuW&#10;NQqDjlB3zDGyM80fUG3DDVio3BmHNoGqargINWA1WfqumueaaRFqQXKsHmmy/w+WP+zXhjQlfrs5&#10;JYq1+I2ekDWmtlIQ/1YKy5Gw9dV0/uU48YR12ubo96zXppcsXn31h8q0/h/rIodA8nEkWRwc4fh4&#10;nqUX0ytKOKpmF9Nseukxkzdnbaz7JqAl/lJQg9kEatn+3rpoOpj4WApWjZT4znKp/GlBNqV/C4LZ&#10;bm6lIXuGDbBapfjrw52YYXDvmvjCYinh5o5SRNgnUSFHmPwkZBK6U4ywjHOhXBZVNStFjHZ+Gsz3&#10;s/cIlUqFgB65wixH7B5gsIwgA3asu7f3riI09+ic/i2x6Dx6hMig3OjcNgrMRwASq+ojR/uBpEiN&#10;Z2kD5RE7yEAcLav5qsHvds+sWzODs4RTh/vBPeJRSegKCv2NkhrMr4/evT22OGop6XA2C2p/7pgR&#10;lMjvCpv/KpvN/DAHYXY+n6BgTjWbU43atbeAXz/DTaR5uHp7J4drZaB9xTWy9FFRxRTH2AXlzgzC&#10;rYs7AxcRF8tlMMMB1szdq2fNPbhn1ffly+GVGd03r8Ouf4Bhjln+roejrfdUsNw5qJrQ4G+89nzj&#10;8IfG6ReV3y6ncrB6W6eL3wAAAP//AwBQSwMEFAAGAAgAAAAhAME6SUHeAAAACwEAAA8AAABkcnMv&#10;ZG93bnJldi54bWxMj8FOwzAMhu9IvENkJG4szcagK00nhNiJA2NM2jVrQlstcaIk3crbY05wtP35&#10;9+d6PTnLziamwaMEMSuAGWy9HrCTsP/c3JXAUlaolfVoJHybBOvm+qpWlfYX/DDnXe4YhWCqlIQ+&#10;51BxntreOJVmPhik2ZePTmUqY8d1VBcKd5bPi+KBOzUgXehVMC+9aU+70ZFGsNugx/fT/iCmTXzV&#10;b0l1j1Le3kzPT8CymfIfDL/6tAMNOR39iDoxK2EhhCBUwr1YzoERsViJJbAjdcpSAG9q/v+H5gcA&#10;AP//AwBQSwECLQAUAAYACAAAACEAtoM4kv4AAADhAQAAEwAAAAAAAAAAAAAAAAAAAAAAW0NvbnRl&#10;bnRfVHlwZXNdLnhtbFBLAQItABQABgAIAAAAIQA4/SH/1gAAAJQBAAALAAAAAAAAAAAAAAAAAC8B&#10;AABfcmVscy8ucmVsc1BLAQItABQABgAIAAAAIQAyNayqowIAAJYFAAAOAAAAAAAAAAAAAAAAAC4C&#10;AABkcnMvZTJvRG9jLnhtbFBLAQItABQABgAIAAAAIQDBOklB3gAAAAsBAAAPAAAAAAAAAAAAAAAA&#10;AP0EAABkcnMvZG93bnJldi54bWxQSwUGAAAAAAQABADzAAAACAYAAAAA&#10;" filled="f" strokecolor="red" strokeweight="1pt"/>
            </w:pict>
          </mc:Fallback>
        </mc:AlternateContent>
      </w:r>
      <w:r w:rsidR="00E4080A" w:rsidRPr="00114480">
        <w:rPr>
          <w:noProof/>
        </w:rPr>
        <w:drawing>
          <wp:anchor distT="0" distB="0" distL="114300" distR="114300" simplePos="0" relativeHeight="251646976" behindDoc="1" locked="0" layoutInCell="1" allowOverlap="1" wp14:anchorId="109B73F8" wp14:editId="4C10B2BB">
            <wp:simplePos x="0" y="0"/>
            <wp:positionH relativeFrom="margin">
              <wp:align>left</wp:align>
            </wp:positionH>
            <wp:positionV relativeFrom="paragraph">
              <wp:posOffset>1513535</wp:posOffset>
            </wp:positionV>
            <wp:extent cx="3342005" cy="2466340"/>
            <wp:effectExtent l="0" t="0" r="0" b="0"/>
            <wp:wrapTopAndBottom/>
            <wp:docPr id="12" name="Picture 12" descr="Map showing thermal hotspots across Port Philli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Thermal hot spots across PP.png"/>
                    <pic:cNvPicPr/>
                  </pic:nvPicPr>
                  <pic:blipFill rotWithShape="1">
                    <a:blip r:embed="rId27" cstate="screen">
                      <a:extLst>
                        <a:ext uri="{28A0092B-C50C-407E-A947-70E740481C1C}">
                          <a14:useLocalDpi xmlns:a14="http://schemas.microsoft.com/office/drawing/2010/main"/>
                        </a:ext>
                      </a:extLst>
                    </a:blip>
                    <a:srcRect/>
                    <a:stretch/>
                  </pic:blipFill>
                  <pic:spPr bwMode="auto">
                    <a:xfrm>
                      <a:off x="0" y="0"/>
                      <a:ext cx="3342005" cy="246634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47148B" w:rsidRPr="00114480">
        <w:rPr>
          <w:rFonts w:eastAsia="Arial"/>
          <w:noProof/>
          <w:color w:val="auto"/>
        </w:rPr>
        <mc:AlternateContent>
          <mc:Choice Requires="wpg">
            <w:drawing>
              <wp:anchor distT="0" distB="0" distL="114300" distR="114300" simplePos="0" relativeHeight="251663360" behindDoc="0" locked="0" layoutInCell="1" allowOverlap="1" wp14:anchorId="4EB5990B" wp14:editId="1B4C0A9D">
                <wp:simplePos x="0" y="0"/>
                <wp:positionH relativeFrom="column">
                  <wp:posOffset>3347085</wp:posOffset>
                </wp:positionH>
                <wp:positionV relativeFrom="paragraph">
                  <wp:posOffset>1734185</wp:posOffset>
                </wp:positionV>
                <wp:extent cx="3223260" cy="2816225"/>
                <wp:effectExtent l="0" t="0" r="0" b="3175"/>
                <wp:wrapNone/>
                <wp:docPr id="1983215938" name="Group 1983215938" descr="Zoomed in map showing thermal hotspots across Port Phillip. "/>
                <wp:cNvGraphicFramePr/>
                <a:graphic xmlns:a="http://schemas.openxmlformats.org/drawingml/2006/main">
                  <a:graphicData uri="http://schemas.microsoft.com/office/word/2010/wordprocessingGroup">
                    <wpg:wgp>
                      <wpg:cNvGrpSpPr/>
                      <wpg:grpSpPr>
                        <a:xfrm>
                          <a:off x="0" y="0"/>
                          <a:ext cx="3223260" cy="2816225"/>
                          <a:chOff x="0" y="0"/>
                          <a:chExt cx="3223260" cy="2816225"/>
                        </a:xfrm>
                      </wpg:grpSpPr>
                      <pic:pic xmlns:pic="http://schemas.openxmlformats.org/drawingml/2006/picture">
                        <pic:nvPicPr>
                          <pic:cNvPr id="16" name="Picture 16" descr="A picture containing map&#10;&#10;Description automatically generated"/>
                          <pic:cNvPicPr>
                            <a:picLocks noChangeAspect="1"/>
                          </pic:cNvPicPr>
                        </pic:nvPicPr>
                        <pic:blipFill rotWithShape="1">
                          <a:blip r:embed="rId28" cstate="screen">
                            <a:extLst>
                              <a:ext uri="{28A0092B-C50C-407E-A947-70E740481C1C}">
                                <a14:useLocalDpi xmlns:a14="http://schemas.microsoft.com/office/drawing/2010/main"/>
                              </a:ext>
                            </a:extLst>
                          </a:blip>
                          <a:srcRect/>
                          <a:stretch/>
                        </pic:blipFill>
                        <pic:spPr bwMode="auto">
                          <a:xfrm>
                            <a:off x="66675" y="0"/>
                            <a:ext cx="3156585" cy="2816225"/>
                          </a:xfrm>
                          <a:prstGeom prst="rect">
                            <a:avLst/>
                          </a:prstGeom>
                          <a:ln>
                            <a:noFill/>
                          </a:ln>
                          <a:extLst>
                            <a:ext uri="{53640926-AAD7-44D8-BBD7-CCE9431645EC}">
                              <a14:shadowObscured xmlns:a14="http://schemas.microsoft.com/office/drawing/2010/main"/>
                            </a:ext>
                          </a:extLst>
                        </pic:spPr>
                      </pic:pic>
                      <wps:wsp>
                        <wps:cNvPr id="19" name="Rectangle 19"/>
                        <wps:cNvSpPr/>
                        <wps:spPr>
                          <a:xfrm>
                            <a:off x="0" y="2371725"/>
                            <a:ext cx="1391964" cy="435122"/>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25A6272A" id="Group 1983215938" o:spid="_x0000_s1026" alt="Zoomed in map showing thermal hotspots across Port Phillip. " style="position:absolute;margin-left:263.55pt;margin-top:136.55pt;width:253.8pt;height:221.75pt;z-index:251663360;mso-width-relative:margin;mso-height-relative:margin" coordsize="32232,28162"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GeSpGSAQAAO8JAAAOAAAAZHJzL2Uyb0RvYy54bWycVl1v2zYUfR+w/0Bo&#10;wN4aW3LsxFqcwkiWoEDWGk2LAHujKcoiSpEcScd2f/0OSclxnHTtGsAKyXt5P849vOTF220rySO3&#10;Tmg1y/KTYUa4YroSajXLPn+6eXOeEeepqqjUis+yHXfZ28tff7nYmJIXutGy4pbAiHLlxsyyxntT&#10;DgaONbyl7kQbriCstW2px9SuBpWlG1hv5aAYDieDjbaVsZpx57B6nYTZZbRf15z5D3XtuCdyliE2&#10;H782fpfhO7i8oOXKUtMI1oVBfyKKlgoFp3tT19RTsrbihalWMKudrv0J0+1A17VgPOaAbPLhUTa3&#10;Vq9NzGVVblZmDxOgPcLpp82y948LS0SF2k3PR0U+no5QMUVb1Cq6J4frFXcM4P2tdcsrIhRpqSGu&#10;0aEgxDccVZKk0d4Z/AgNqTqy0NaTRSOkFOaEBMQ3ZlXC8a0192Zhu4VVmgUQt7Vtw3/AQ7axVrt9&#10;rfjWE4bFUVGMiglKyiArzvNJUYxTNVmDkr/Yx5o/v7Nz0DsehPj24RjBSvw68DF6Af73SYpdfm15&#10;1hlpf8hGS+2XtXkDnhjqxVJI4XeR82BECEo9LgRb2DQ5qOOkrx/EwSvJsdJVbk66UAjTyoO0oXAo&#10;4u+/bed/xM91KLEwHueZ0LXXOHeCUSl3ZMUVt9TzKsAcAgg+UwQ0IHSn2RdHlL5qqFrxuTM4fKBV&#10;0B48V4/TZ+EvwY0bMIRY7R+Eb+4basDAPJ6pIOyQA/mOmP8K+OlUXWu2brnyqU1YLpGIVq4RxmXE&#10;lrxdcrDevqtycAgtysMfUudcJRo5yz4iA0RPS+ct96zpM+mjTTA4cJgsN3/pChYCZDHoIw5PJpOz&#10;cUZe4XE+nozPITri8Z6NwNY6f8t1S8IAISOq6II+3rkQH1R7lRCsVOGrdMAzScNKxDyE2g1RkXAQ&#10;0XVdDy5mL+D9X40lVg2hBbMHhJz2hAx4ghsSlJwGkDu9fRNwZQqwP4hHHaAYneVn/Snv+0A+mubT&#10;yWnC73Q0zosiMu7JRo/ND8LntBRVwC4WPtxD/Epa8khxgyxXic5gxKHWNxAP6aWE4sjvJE/1+chr&#10;tFw0sSLWMV52T04oY6Btor5raMWT7/EQf11q+x2x+FLBYLBcI+q97c7A8wR624kXnX7YyuNdud88&#10;/K/A0ub9jugZ3WS/uRVK29cMSGTVeU76CP8AmjBc6mqH44Q2EPu+M+xGgPV31PkFtbia0fHx3PAf&#10;8Kml3swy3Y0yXDz262vrQR/EhjQjG1z1OOf/rGlox/KdAuWn+elpeBvEyen4rMDEHkqWhxK1bq80&#10;uIC2gejiMOh72Q9rq9sHvErmwStEVDH4nmXM235y5TGHCO8axufzOE59/k7dG9wOqXiBuZ+2D9Sa&#10;jrserH+v+2NGy6MOkHRDPZSeoxHVIraHJ1w7vHHk4yi+KiKFuhdQeLYczqPW0zvt8l8AAAD//wMA&#10;UEsDBAoAAAAAAAAAIQDh3+LCGnMBABpzAQAUAAAAZHJzL21lZGlhL2ltYWdlMS5wbmeJUE5HDQoa&#10;CgAAAA1JSERSAAABCwAAAO4IBgAAAC6rItcAAAABc1JHQgCuzhzpAAAABGdBTUEAALGPC/xhBQAA&#10;AAlwSFlzAAAXEQAAFxEByibzPwAA/6VJREFUeF7s/QdgVFeWLQzPPx3c7W43GFDOOUcQQoDIUUIo&#10;55xQIEigLBBIgBLKWSBEzsYkGwwY22Rjcs7RYEzOYILt9a19C7rdnqan3z/vvenX48LHVaq6deuG&#10;s9dea5999vm3H378Hs+ef4emlib4hfrgg48WYUpFLrYcacHsVdPgFeWGsYG9cG1mIh7UBuJuQwju&#10;14biXk0wLldFIrWXLc4XeuNudTju1gXhdn2Ist21Un8s83PAlBHdcKwuCStzw/FFal88rg7Gndog&#10;3KsPxf067ov7ucv93akJwcZkNxSOcMPxhhxUBA3E0Ql9cLnCE1XejvhsQTmenluG5+dn44fzs7Br&#10;XR4mxw3Ctw1RuFcXyX2xVUfiXm04nlTxGOqCsXqUK2qTRuJAcy4qAvsgwlkfM6MH8DiD+R05zjCe&#10;R5Ty96OaUP7NVvePNTl2Od9bPJ9PMwZj6fxCnL3/GS7c34hT9zbj0u0dOLRrGWZF++LDYAecyR2E&#10;BxVB/I0AXr9gPOD5PqoJwMOaQFxvTkJNkCOvLa9FQwTKArrjRkMkbvJaXmpNwsWWcdhek4ZR/cz5&#10;20H8bdlPCK9hJL6ti0XWMFdsNLPHVlNL7DUyxwEDCxzVtcBhPTMc0TXBVAs7VDc34ocfge9//BE/&#10;4Ef+wz9l+0GOjy9SUlIxf8FCbNq8GcXFJcifOAk/yAd8DB02THkeMHAQ7ty9h/c7dYaPrx++uf6t&#10;8j3Zx9Nn30FdQxP7DxzAo8dPsG37dgQFh6Cmtg7Ti4uV3+Bm8OX3ZFv3Pn2RkZGJZcuX4+Wr71Wf&#10;8zf+J7a3Pf5NPvz+xx+UCywX79MtmxEXH4ovT6zF+QebcOnhJqzdVoPYMYOxdnoqbjXSKGukswZh&#10;U2kcFvnY4U5dIJ6y04vBPa71x8PXhninLgDXZoQifaQrskb0wCOCiADNfRrKY37/YU0kO78YThS/&#10;K8bnj28qAjBumBPyR/bChcYx3Dac+w7GzvS+KA/vh2PbF+L2lTl4eXEhDmyegokh/XCxfhT34acY&#10;+0M+y/4vN6Xiy8YsGpIjYnqa4QKB7QGNs8XPGh9mB+I29ymAcU9Agr9xX46DBvi3gOFvNQXo+J2H&#10;NPyHPNd1CS5oSvLCzJIMLMtLQZOPA7YmuuOW/E69nwJi99nkNx/WhPFa8Pv1BN+6MHxDIG4KduV+&#10;ZV9B2DNpBKbFDsOSzEBUDHdCq6cF1sS4YGp4f5yqisClxnHYV52B9ZPC0RLWF6N76CNDQwslevqo&#10;0DFEhZkNqmzs0ejsjFmOXRFga49VH61XAQXvtdznNx3jn7G9+v4HZGXnwMbWjob8DE1NTQimoUsf&#10;PXzkKFx7uOHOnbvoP2CAAiDffHOdgNEJ17+9AT//AGzatBmhoWFoaZ2JNWvXYcnSpfj8i61ISR2N&#10;u/fuYeCgQQqIFBYVob6hEQ8fPVa+J78rgHLy1GkFLN60N8f1P6W97fFv3/Nj6USqjgS85AX77rsX&#10;aJs7FwVledi270Ocub8N525tQP2iMUiOH4yNFSk40ZaJGk97GkAQ7tAjqrydGFIYjUGMT4wpBNfp&#10;IUsC+6FiqBkWZ8vfCYrXfMDPxDgeiYErXpIGRCM/3zgapd5dsSetL4r66KNhbAC+bkjlbwTgdkUg&#10;1kU7ozJsAC5/2Y7n5+bj7NYieHvZYE1hGL6tD8fJ5jQsIIuZPsIeC0Za4JtpPtgzbhDKAnvjeB33&#10;Q2BbQrY0J2UEbjXE0IjFUxPoaPT3eOxyzKrzoFErQPAWAOH7jwk0d5XzJFOqjSDLiER7wmBcryR7&#10;IFA+rhLWI9clgtvyushrnrNybQgwDwkeso8bzcmYGdNHuRayb2FdZT622MDzONQ0Gpsqx6EtJQz5&#10;A62R4d8XZcMtsDzQHvvzBuPmDHrU2lGoMjDGUR1jHNHWx15tQ3zeWRvr2Oo7a8JS8z3FewpQvCKT&#10;/GdmFtK+Z0e8/u23OEWjldcPHj7C11ev8vh/xK5du7Hnq6/w7Y0bNOpTynvf//ADzpw5i++eP8f+&#10;/Qdw6NBh5Tvy3WffPcfu3V9iwyefKK/lPWEaawkiR44eVb7//MVLnD13TgGLx/xM9iXb8b+/eXz/&#10;6u1tD4VZvGk/vG4KePAGPH76BAsWLkJGdgb2ntiAU3c34ejNNZhWMxbDBrpgdronrtdH0TPTyNjx&#10;xdjFcwrDEIN4Xh2Gz8pSsCrUWTGSz5L7YFJfU8ydEIBvWuJeA0UgG5/rwilPolCf7IUT2YMUI71b&#10;GYpj+cNQNNgK20sTCQZxZAJ+lC2BmBngiI8XTsbL8wvx8PxcVBTFYXJsMKYTwI6kDcLtWj88JAA9&#10;Ju0Xyn84ZyiyehtiZU4IASMUn6X3R3WYOy41peNuTYRy/A/JAhSaT+O+x20eimHz/f8AFG+asAMB&#10;Rx6/bH+7IRzNMX1xvTURD6sJJtWhuNkooMNz5HZ/+d6b1wJMIbjdGINZUf35W3LtBEyC8W1FBKLd&#10;jDB9qAU+D3fEzWJf/kYwcodac7+q6yzy6Qav23myqKw+TthjaEn5YYpD+qY4oWeKowSQzWQZGtod&#10;8OJ73mPe3H92GfJL++9vb3v8FVj8tL1BVgGPZ2Qa3kGh2LxnA67d34pv7x2Fb3Q/2Pc2wqetRezc&#10;0bhX7sdOz85fLfEIPlcF4pvGTOQM7srXAXhUHYB7DTScGYGY52uD4vhAnK1PxiOygTsNIl/CcHn2&#10;REx306dxUZZUU7/XxeB2fQRu0+jibN7DpurR3OcYPKn2wT3ur3CoOY7u3Yx7x7ciq5spYjV+g5nZ&#10;owgGMXhMQ3rCbW43RBFcommslEAVIZjqaogdDTm4U+WDVfE9MMyoI061pONpdaBi8I9p2GLI9/i7&#10;KoP+iZH/rImUEMNXPYusCMeMEFccnZ2Du3JelB8COHJdVKxBwOiv9yFAc4tgMTOqn/JaGI6AyBNe&#10;xy3pg1EVNgjf1hG8+Lewk6aIAfiWv3WrKhZnZhZg57wZmD8pFO46HZDRpzdy+vZEdU8XLHFwwl4j&#10;Kyy1dcLgPj3wnTgA3stXr+/pT+/1L+2X9tP2tsffAAuV11HRO/FCfM3nOw/uoGXOXBSXTUZ8SiCW&#10;fV6Lo19/gIzpwSgd64uLs8bjBunzo2pKkJogXG1Kwry8MCwLdcITesvb/EwMStHsfF4X3Q3l/m44&#10;QcCQoOiNxmi0JfngEBnAXRqRBEIf0cjuiSHWBOLajDC0+9lguo8b9pSn4Dq3+WRSDAr7GmPpSHsc&#10;zR1I4wzBilBblIb3oxzh8dTF0/gIVDWRiiGK575BUCvwdMTOGQl40ECDHNsHU7wccbYulqAiUoEs&#10;gEYpUkCMVmW8f23gSuO+VBJFBSby+j6ZzPpMX/g5GfHYQnGtIRbPakSScBuyFRVYyHdU+1AkD59v&#10;CrOIGagc44PXYPFQYjg8hiZfZzTGeuJiYxKBOBir0zywtGQMGmI8UTrIBgsD7LElsgc+zfJFbic1&#10;fKChhzZ1bVR00UKurh5SbbphfHYu5eX3eEW4kPsq7T/e91/aL03V3vZ4K1i8aSovJB1M9O5zXLp2&#10;Ba1z5iA7fzyOXtqCS/c24+O99RhdFIrRCUNwtjmVtD4MywtiUU/K/LCMjELiAULFaQAyAqCABg3z&#10;XLEXGikbFuZHYVlZJho9bPCozlsxGDGku/XBBADKA/lbpA3/vlQ2EotCXTEt3Ae5nj1xr4rbiFFX&#10;R9Ib+ysS48ykEZjta4dC7+44S9Zwh1RdFZsIw222tUXxGOWihfUTo3G/IQ4XeByFHnY4WJvy2pDp&#10;2Xm8cgwSx3hj3D9vyucECHlWvQ7FB2M90ejvgPWJrpju3RPnG5O5L25TH6DIBmUkhNv+eT8EiJtN&#10;MWiLU4GFnKNqf6oRDwl4fj6uP4o8LLG/Kg1HSsMwub8pLlCePa3l+ZKtiey7xu1zbQxxWscKx3TN&#10;cErXBEd0DFBoYIrCmhn44YWKKb74fyBm8Uv7721ve7xVhvy0SedSvBHbK4LG81eqQFB9SyNqmytw&#10;/tZWnH+wEbtPLEFKljcq81NQOswctytlWFSMnR1fvLsS4FPpfDEIofz3CAb1CYMwSOO3aE/ywvmG&#10;JIWdiAHI9x699vJC9e/URSkxhFs00PLQ3pg4wAQbpiZQmsQpDERGHB7VSOyBRsbf+maaH4qH22F+&#10;XjCZSLwCUDsqRqN1iJUCQHPCumKyb2+cq03E9cogJd7xZWkimY4q8Kp4eO5XjPanIKFqqs/uEYiU&#10;YVcFVEIwO2EwDk4P4u8H4HLRSEz2cMBXFTHKKJKA2l3+rnxPzkfAQdoNgsXM2IHKb8rw6Z/BRNmG&#10;3xPmVeWP5hH2aJsQjtHDbbkffl4dpYDNA7IhictUDbLHBlMbHNU3xTE9MxzXM8FYU0ts2b1TuW+8&#10;fQpgKGzxz/f2r/9+897Pn3/a3mz3S/vXbG97/INgIf9edxahsXxXNdz6A86eO4ncSZlY8XE7Lt/+&#10;AhfvbURumi/iR9hgW0MGvq5PpDFF0KvKaAdpfoMPOzdBgMYgFP9C43hUDHfA40p/7EsbhOk07s/L&#10;EnGLtP0ht7lPY3ko36dkEM8sQ7O7q9OxwJcGQy2/LrY7Cnqb4MP8BFxropHRcGW/yjCl7L8pC7m9&#10;TVHk5YQ1lRmUIA64TZn0kNuJ4Z6YOhJThpli/4w0spQQ1HnbYN3kOHp4fxoigUD2Vc/jJXA9owyQ&#10;YVIZwVDiMjRqOTdFPvDY7jREojasL27NTOI2ZFT87F61H5r87VAX6o6zDQmvweKNtJG4TBiZRRxm&#10;Rffl+QqIqkBHNQysCp4+FcDkewIy+zP6I6+HNuaP88XhxjRcaRrF7QnCZFZfZPphsqERjhkY4zjZ&#10;xQmyixAzSzx88VIBi1e8b38eOmWTGAb/VADkzd/Ke69fqxjIGxbyl3/KCJrySt7/pf2rtbc9/iGw&#10;+Hvt+x9f4sXLHzC1uBz5hRNw7soR5IwdgOtf1cBe999RnkPqXxOPhzQukQj3GsR7qmIbtxqiMTcv&#10;CRtjHXCzgayhzl8ZHs1x1sSH5ak4XykG4k/DI90mjX9CpnKhdTwmj+yF65QjjylBbhAwxMgqe+mg&#10;PjsGNxrCKS3C8E09ZUllNGZmRGJ7igsulfgg3UkDGSP74DKN9nFlAAHLn8cShiuVvkh10cO15kxc&#10;I8sIHNYLm+aW49s6MhYe630xehrr7UYCFlnOkyrKFwKIGPVjhTGpZMPNBsqJyAG408jPa2XURvIq&#10;gnjeEfhs7FCkDbDD122SO6ICvQdkSE8IBHcaY9AS05/7EBmiYhsCJhJj+Qur4W8I06rmNeExrwu3&#10;gXfn36IpLQwH2ibiPq/VaYJgaMd3sNPUDmd0zXFMxwQjTcx5l4BXPygRC96zVwQHQsEP4gC+x0u+&#10;o2IL8u+V8g/fq5wD31BAg+/8+W/lnr9+700f+KX9a7W3Pf7LYCFM49UP3yudcc3atSiaNh2Z42Lw&#10;6OIKvLzchvn01hNjBuFcU7Like+w3WRnF9p8deYYjBtqi/aUkbjemKrQ7UcEhG8qQtHk54S8gN74&#10;sjJFGRERAxJjXF6Tg/aRNiqWQkO8T83+uJIg0RSPBDczNMSo4ib3KEfOtaShzMMWT8hOZKTjGQFp&#10;JaVHcVBvnGgah9s0Zsl3eFrtj50TRyInfAhWlyZhRj99FLpZYWEaAYLGK4YqCWS3yRzuUaJIHEOR&#10;O8I6RIbQiIUR3ODxzY50JxhQFpCF3OZ5isELmMloxrZxvVHs1wPnW5IVRqEaXiVoElxmxQ1UAOme&#10;SIrXYPG32j2eywOC3MP6QCWOszrMCY0BzqiNHo5FkyIR39MBM6zssc7KFhvYoocPV4z7Je+PsIvv&#10;CRQCECIpVQxBBQTCLuR/KvD4Ec+V91XsQT77nk0A4s/bv/7sl/av1972+C+BhVBalQaWLsZG0PiB&#10;7fyVC5hEafL56ho8ubAaZ3dPR2FqPyxnZ/6mYYzS2W/X0usneuH4hP7YNNoNpT42mJ0agKutSTTC&#10;AFxrSMSSSYnI762HuvihON+cjg3Fo5Bp0wFXJWgq0kAMiF5ajH1v5WjM87fFmcJhqPRwQkvsMEyL&#10;88SZ3GEEGXrpOkmtFuMMxtfF3ijxc8G8jFDKlHQabiS2VoxBvYclwm00CFwyehKMNQk90ZrqjVtk&#10;KY8JDo/r/Hjsb+INqiZsQMBCwOQbAmLRcGO+R+ZQpWIGqtiLBGEpPfj7Z/IHoWS4PfZVJilDohJv&#10;uEkQaubxPngNiooMke2V55+AhXxGsBLGIvuWfcrIkeS3XC0cjs/j3TA3eQCS1NTQommESm09FPZy&#10;x95Zs3F121b8+OixEAoavQoQxOhVQ6kiK3/EizcAIjqETXVv5T5/r4CMKkfjzXu/gMW/anvb47/I&#10;LKTbqTqbdCDRvz8KgPzwEt+9eIXFSxegICcNXx9ZgedkGR80xZItdMeySeHKXIfZvvb0rqLHqeNp&#10;KLvHDsQMn+74YloElk2OQ75NR9wltT6V0x9TA/sh3dcN10jZJd7wuDqQnjuYUiYY52YWYFLIIFwv&#10;p6wg23hINnAwYzBKh1pheW4EJUkibvM37tf70BsHKZmbzYne+CDCEU1B3VCdOBJlw51xd4YfDk3x&#10;wbRASTUfxX2F4JPkPmhKHEoj5e+SRYgsuKuwCWEAAhhixAQFgtC+0mjMD+2uvCfHIUAhAUvVNpL4&#10;pZIY3xJYasiOGmL743xrKj8LRrmnDb5t4v5p+CrAkPYzsGBThnb5exJYlSCxvCdMR+I6DwiIN1pi&#10;UTXACQf1zXHEwAT7tQ2xS10PH3XSxLIO6lhtYIxdHt7YFBaNT0Yl4/OyEuxeshhPbt/Dc9IGyWJ8&#10;/uoFXnz/Ck8JCI/YviNqvOC9fcUmDEOA4s0UAVX7aZ/4pf2/3t72+C+CxRvvIv9UxFTU7it2IIXy&#10;kmU8e/4CGdljcHTnUjw/Pw8/XF+IlbNS0c/FDNvpXa/XUd9X0+vXS/yA3rjCHwvCXBHvYomzi6cp&#10;cQ6RH+3JfD/YCVkD7bGWYHOlOR7PKwKU7MXckb2Q5a6HhRlhuN6cjGfVNCwxUgLE+nhXlIzsjsM1&#10;ybglOSCUHTvJQuZ42eAuv3+3dTQmRQ3DljRPGi2/RzDZlzMUUe722DNdDDAIm1L7oI7y5pvmRP4t&#10;Q8AycU0M9bUxUxI9qvXDsgx/fD7KjcDC83kdxFQNg8roioopCAAp81jqw7E7YwimSUC3PBkliUE4&#10;NtWLx0zWJPv8M2D8dXsDEioAejOsK/ET1fMzAtTsmAFYr2eI4zqWOC6ZnJLRqWOOozoySmKOU3zv&#10;uI4xjhqY4oCWAbZ1McD4LuqY30kdK/WNscPbFx9FhGLD1CKsKi3DyTVr8f3d2/jhewmUkkOSnrxi&#10;UzJ92QEUR/F32n/2+S/tn6u97fFfjln8rSadSDSxUI2XBIynr77DkCH9cfv0Urw4twAX9i5HSpg1&#10;gvvqYG1NJm40xuNpFXU4Nfz9Oh/cIWv4fGwf+Kn/GutLknBwVg6m9NWnwYXihxYyju5amJuTgMuU&#10;LB8UJqHURYPgEIYpzmqoIahcahnH/VHb1/oq0uNMoQfSHLWxacZ4nGmdgOkh7kpq+a36aGxrysPY&#10;nsaYneJNQ4ymIUfhKWXQlRp/ZA2wxc2mSNwjGDR5maE40QNXZ6YosRclaYvHc6dRRl7EaH2wbEIQ&#10;zhUJEKiGXhWjVoxY9awELGnQEpuQfIsnDeG4XDwCE0z+hJEG7+Kj5IHKPlVg8BqIftKUCXpsb2SQ&#10;EhAlq5Cg64PXIPKUTO1gcSBqtXRwVssUpwgKx/Qs2SxwWN8MhwgQhwkepwkaMiP1hI4Zdhuao0xP&#10;D0eNjJT8jLPapjipZ4VmK1uUd+iExb/vhLJfvYtKDR1sTEjAqobZOLNxK364d593WxXHeME7L88S&#10;1/ju9bP8/edOwYf8LUFWkToCIC/ZfgGSf772tsf/EbCQJp1AaeJ96IUOHzmC7PEJ+Pro56gpiMa1&#10;I+W4fbgZ09P7oXSMJ7ZWj8I1sgUlv4GGJFr8WoU3Kr0dkO8/EPvH9ybLCMIVAsvZWeMxqrcYrycK&#10;/Fxxo8JXMdjH9Porop1QTjD4qiIR3zaQCVAe3KcnP1Aaj5FWHZEZGYAiH0e+F4JzraMwLaofPk10&#10;Q7O/PdZLPkZDJH+bv18fiDWjh6J2tMxmDcddAlizrzUaogfyOJK4jT8NlNtJUpQiC0Iwl0AlU8xV&#10;APF32k+AQHJJJAZxqyEK1eGD8IRAJUCgyvNQgYFqOFW2VYHFm+/+pamYhvI55c4dyr18W0tsMrfD&#10;xzZd8YWJHXaamGEvgUIBCzZhGcI4juqZYYu5JaZ30lJeH9MjgOga4whfN1g44oPO2jjB9+Q7Jwk8&#10;GwwNkKyhj3lddLDwPQ0sM7PEtpAQbC+YhG31tTi2ZhUu7f0STx/cV7EQspEX33+P5z++UtgI/cef&#10;h2bl+Rew+Odrb3v8HwOLN+2NrhXAuHHnNqITYzA5MxjPL8zBywtz8fL8HHy9twJlWSOQlTAEGyoS&#10;cLspQRkifFDhg4P1Y1E7zBQ3yQSON4/B1CgPjPF0x+oQB2zIjUFqPzPMHxuAo3UJSqziYVUwLpQH&#10;I3WwDTK83LGnNk6pedE0NhDTQvqi1MsRlUOsMT87DO1jg7HEz5HGTYlAsGkP7YZl4/2UpKwTlDdL&#10;siIx2d0ASzJo0E3BeEpGIYxHpspfa+Ax0kBV4BaCJzUBKI8chPtNwgB+bsxvb0ptEB734+ogTPXp&#10;ilNVKQSHN7LiP4KDsIe/fCbSRo6dfxNwZChY8j+uNCRhvMdgTNXSQ32HLqjS0UaapSkyjU1QamWF&#10;WlNbzLOzxyJHJ6y2scccR0eUddHAASNrBUwkmeuYnhGKCCJbtQwVsDgutTH43mpLO2T/6j3sN5Ch&#10;WdWktcN6xjjDbc5oGuOApgE+7aiFlZ000cbvHhqThZ11Dbh15ZIS/H4p8pQQIcHxvwzb/tL+mdrb&#10;Hv/HwUKaAhjiUV6pgmJTpxdj84cVeHKxFU8vz8az8+14cWk2XpxvRstUX0xOGoadVYk4NzsPxb4u&#10;+IaGNC8rDlOHd8XS8K7I9u6Bg805KB7uRHDwxc6svqjxtMPijDB83ZyAA9WjMdZZAyfzh6LRyw4N&#10;Y3wxLXQwpvm6YdsYF7KGcLQmeWLGMDPF+B7W+ikjC/caglEVMYBMJxpFI/vh4zhXAlAY5oU4Ym2u&#10;pIonUJIEYWtaP9SE9iWoxSqM4q4kaNUSjAL64clPDPsfaQor4W9IOvzevBGIdjbE142x/EwCsqo4&#10;x0+3F+khz6qYhUgR+Zz74N8yqnKurQAfhQRgeofOWETjPkG5cVbfEotMrLBYTRdf0aBXd9LAkvfV&#10;kSgG3UUTM7SNEaZngCKRI2amqLZxRJOLK9IIKsstrbDNxBx7DS1xQN8CCxxcMfl3HXGA2x7TN1SK&#10;7ByjlDlJwBBQEUYicuewjiHO8PmIjgn28bNFHTTwUVIKvrl0UQUYr0dXlBEWdhJVP/nrfvNL++9p&#10;b3v8XwELaeJBJC3o1ffP8T1Bo6SyAnu3tOKHc/Pw8uJcfE+G8epCG55fnIOHp1pQMzUUgf1cMcOn&#10;Fz5ryEQLDfs2DUo8+ZSRrogd3AMbc0j7q2g0ZBNidNsoJwqCemP0yN64OF1GCAJwpyEIu8Z6Ir6P&#10;vTL6cY/y4+vGZEz3dsSDcm9lFEFkh6SLf90wCgl+fTHKVQ/Zw1yxryyBQBCgSI22QEfUU/bcbJZ0&#10;8EB8OX4AGUZ/XJ+dgoeVAbhZH4V2gtxPDfsfa6rYg5LlWu+PTWkjUR3Wi9JElbWpkix/AYy/Zhah&#10;BLkw3CGruNKUjPXjorFA3Qi7NHWxy8QaaSYmWGLvhOVODphiZY+1GppKTOKkliW+oHzI0NDFaRr1&#10;TmMblKhRhmgb4ADlxVxNI2T/qQNa/6iGCh09xFqbo5SMI8PSBuOtzJCtp4MFTk5YQYnzkaUtPjO1&#10;oMQxo4whA9E1wikdI4WJHNU1J4CI1KGsobQ5ytaqroHlE9Jw/eJFvHol/YE8g4Ch9BH+76d95pf2&#10;39Pe9vi/BhbSxIvIYOv3r16RafyAtDGxeHhxJb6/0I4f2J5fmo+Xl+fjBSXK3uUlSDfuguxunRHj&#10;1R2XK2X4MwKn29KR3c8BF4u94dWNHm12Ae7WJFO2BOIZgeCLyrEItO6MnQ2FuNCYhsc13jg3KxOt&#10;vrbKlHWh7BvLk7Ag0IbSIYhMQOZrhOF+dTDpcgZSBzrhszhnXKnwxCRPF5xvTFLYhdD8Ke66aEgY&#10;hseNEsMIxmwfJ5RGDMT11mScax2D2aM8CT7CBn4KBqr2U2ny89cKANRKSrs/npEZyRyVr+tjySxU&#10;tTTeBDbl9RtmIU2GcO/WR+AamchX0yZizu870sMb4gCNVuITPvq66EUAGKinBm9dLbSRJdT37oF2&#10;J3tU9OiKLBr0VwbG2Ghug4qOajhmaIEz2qYEARvMIeM4SyP/3MQWVYZmOE4mka5rgJZ3OqL8V39E&#10;wb+/g4nvva9U5Mru6YAyN2e09HRFa48emG/jQACxIvswI1iYEZDIbrREqpjiDKXLQTKdAm093H/y&#10;BM/ZD0SiijP5uSR529//K9v+0v7X29se/1fBQoldSJPp0t//gH3796KlLg8vLs4ms6AcuTSLrQ1P&#10;Ln+Ihnga5fRAGrI35vvZoT56MI405aIxNxofhtjjXHMy8gZYY+owa7RlRuB4UyquNYzGdJ/uOJw3&#10;GM0eJqgM7olDDeMxa8wI7B43iJo+Alfr4zHN3w03Z3hz36rApMxKlXoba1IHYJKLEW4oORyB2DZ+&#10;MOqihvIzKcwTgVuNgaj1ssKu0ngaMBlHJf/2s0Rhgg+ac+JROsiCxhyEB2QIksSlFNQhOD2pkRms&#10;AjgqY1eBgwQxXwML31caX0uZvy9zh6ElbgD/DlNKCgo7ejM8eo/HJaMxDyQprcYflxsTsTU7BYs1&#10;tLFPl4ZoKF7cjAbvhDBjfeSQ/teqaZA5aCPNzBoFndTRrKWLYn0DZL2viSoyjqLurhinY4C5BJF1&#10;Vjao7uaKD9W1cETfBKtFkihxCzOM1tfCBZE22kY4osnf0jHGB2QmyV110eRphnwXDWTYaVG+GKJS&#10;3xgzbB1R4uKMGmcnLLFzxgpbO+w2sqV8scQ2LRM0d++OiycO4rkwC/aHVzJ1gGYufUUZSVG4qMQ1&#10;VJml3Ez+z//xHSX2wb6kvPNm2P514FT5rmo/v4DG/3p72+P/Klj8tAnllMKo8+YvwGcf1ePp5Xl4&#10;JYBxbgE2z8zF7jGuNGRVuvQjGuaFaSMwfaAp+hm9g32149E22g/Hstxxs470PyMU0Y6aKE4OxpYo&#10;F8XjPquIwZXp3sgd7oZ0LxfKhCRlduqqyRH4NKEXjTiIhij1QlUFeyVA+VDStCt88ISy5iq99e66&#10;8ZjUzxi3qwgM9VL5KxTf1sVgwkg37C1LVfIrDrUVYOIgR4wZZIMJQ51wtCYNNyS2QeOX0Qn5npTc&#10;uy+p7ASHxwIc/J4KJCQ4qYo7CIioRjsoLcgoVka7YUW+sAeZ4i9p5pJjoapz+l1FuFKe8AzBsyE2&#10;DPNp2JJTcUTXAjuMrVHn6ISqzlpYSANv0eJnBgY4rmWAIiMjbKVEOEBQ2c/n/QSIfVr62PS+FlZ0&#10;1MCCDlqo7qCGeMqFz/j5EcqID+y7Io8sYKGNM1LIFj4zdyIbMcdRAslxfVN8ammJGrK27wiwMn/n&#10;UlsSSnUoaQgwu9V1sK0T96lhgOkd1VHdUQtFunqYYGaMCXaOmGFli3wjS6wpnYGndx8okuSlwj5V&#10;0kQxfHYU6SvCPQQe3mSfyrCrMkTPD1X9SbW9NPn8z9KGTZ5/af94e9vjvw0sVJW4hGW8QuHkLGz9&#10;uBXfXZiHm8fXoEUyO6skUzFYiTFIlufDKsluDMal6Z6oGGyF8YMd8TUlwsd1KZho3gX7KuL5vjWu&#10;tSTiFMHmWmMwLrcko8anB7aOd0PeUGcsqihCwXB7MopgavxEypMJOD8zDZdnjqG8ycaZWdk41TYe&#10;e2dNRsOEQDQMtMAtgodkZ94mAJ1rmoAPC5LQPMwMRdzPirI05DgZ4dj4gVgS3wtLx3mjfoQtKiOG&#10;4ShZzj0ygqcydFtLQGoIwK36KJyemUUAkXktUuVbxSgELJS8DYLWIzYli5MA1eztiD1llGr8XEaH&#10;HlEuyfyZr3nsGzNHoZ1s4jN1PWTTsHcbWWGOozOmmRpjXgdNHKXHP6RnjTxjPuubkXGYopjvFTk5&#10;YJu+FY7oSbPEMYLMMYKHjH6c1JaYgzGmGRlil66REms4oWuFTzppooJsItKoAya5mSLVxhQL7B2x&#10;2dwOi8hg5oS7KhXVZTj6QkMcmjtpKLkcRyk7jhgaodHYHBv09ClBKGe4/6U2dqjU0ccuDT3MIjhN&#10;0tKBF4GsMC4ZV44fIbsgp2DfeCIA8SMlq/LMfkM2obAH5bWAwUu+/l7ZXt77M1CwqUDlr/vcL+0f&#10;a297/LeBhTQBC5mb8OzlS2RnZmBmSxkW0Ei/KfOhAdH7NohnDlI8rkwNfzPy8IiGtS9jAKZ5OSNt&#10;SHecasxAbfhAnMwfjLUFMchx1UR15CDUJgdia5IwlGDsmZGCYN3fYpKHIz6uSkNV9BBUDjZHcX89&#10;THXTg4+lGiYOIHUeYIDG4aYINO+A7aU01KpQXCAozZ00CmM8XLE23JkswR/Xq8IQZ6+DL0pHK/U1&#10;JKGr3tcKX0wJx/kyf5QOt8TK/EgylCQFFM43j8HKIkqnfib4NF8AIQi3CECSaaqaP0LQqJcREJmU&#10;xuc6yfcIQpGnI/Y1piijNZJncqExE8sDRuKzTjqk8wQqSoFlpPwJ1nZo7NQFR9QMCBIqo/zCxAGe&#10;huaotu6KJnMrzLN2QAFlR4m+DjZaWmOrqRn2GZoRTMxpyJLZaYV9ZAxTabxHtUxxwJDgIfkYZCzz&#10;HR2wJqKHkjb/QagjyvtS4vTRRWA3PXyS1IfnIHIuDIcrozFHTVMBH5EbRwzMyDR08ZmeBZkIAYjg&#10;NJeg1qiuqUyjP0ZQOUgQ20IGEqfeGQvIQFY6dsfuigpc/WQjvj5zDi9ePlSSvn6UmbMED5EtL4ge&#10;L9h3XvH5e77/I9//kcAhICL9StWkj6ka//ul/YPtbY//VrCQpngDGVflfzHxUagjAMhEMilk85D0&#10;/ZFMyxaNTrCQkYsnNao6FbeFzlcGY6xdRyyYMgZl/j1xflYKpvWzxtP6CGyoKeBn6nhQGcgOHo2a&#10;yCH4JJoG0TQa/Y1+j4pQd24XgqcVZDA0/HWjemF9jhSaCcOTWi/cnhWJ9IH2ONuajrWliSh1N8Jw&#10;tV/hcEUswYpyoSoCF6b7wlntNzgxKwuPKqSCdzgm9DHF8ZnZZC/RKOiui/WTR2H/rHxsnBGHSU4d&#10;CQ4RGONqiGvNSWQMshSAaoRHzlEYhpLyzmcBhvsNgdieOQQeWh1woZ6yo2UCVkaEYCuB4jiN+QK9&#10;/lc06JoevRHfWQMnNY1wlizjhKa5kplZ72CL0R06wlezC+p/3RFZv/k9gt/rhMmUBTU2jmjr6oo2&#10;h+5sLmh3cFByLlZb2SFdSw+HCRLHySZOE0guUI7U2VlhS4o7GVAMfqiJxM1qYU3+WJAwDNvT3cmK&#10;QnCTbG7flGgsVdNW5qWcUtYuMcdEspsD3N8RPbIcXWuUufK3u2hwG1MyF0oaAttFbWNMN7fAQany&#10;xdeS77HmXTUEd3kPvlrvoCxiEC4e3EntepcIcYcd56UCCCJbpA9JxuhzaexU8rewEOlfv7CL//X2&#10;tsd/O1ioPIBoVGDHl18ibsQA3KyPVzqfGJGUy1dpetXfMtNUEo8kjfs2/75R6ocVETaYOMQODZlx&#10;WBvhRKMic4gZhE2xXZX4wNmmNFR42FKiRKN9XCC2JPbFxJDB+GxqGD8PpmGH444kRQ21w6XaBOW3&#10;vqMMWpnSD5PCB2G2ly3ulHvheIEXikZ2p1EQMPjbx9qyUB82BAlu5rgiSVrcx67sIUjsZYIDBJiH&#10;1aGYG2iP8SN6Y05gb9wsFXDww66cwWiNG8b9JCoxGWFMUuhG4hYiR+RZKnjLEgsS09g82h2TIr2w&#10;PNwX6wkUQu9P0hA3mVqholt3VNLwMtV1sIrsot3JEc1dXVDbtSeKtPWwzsASMV0ILgQP8fYFWgaY&#10;7mCPKmMz1GrookrfAJV8LtbUQpmOAaZRLiSp6WK2vTNanbthFttyyoZsKxPsyBqskkqUhA+VzNhQ&#10;NCQOw9flUudDZs+GYFtGODbxN1SVuiRb1FypBaoMpcrkNl1LTHF3xvL3JTPUkudiTkAxxUVNM+QY&#10;6nEbyiPKoiOv8zZyLIxweYonDk0YgBQ3Q7RE9sK6aBd8mDYSbdGeWDk1Dx/WFuLQ5lX4/ukdvHr1&#10;HdnHD38GEQELpbF//VXje3z66774N957037+2U//fvP6bft8037+2T9re9vj/ypYyE366bPymv8X&#10;LyBvvqAmKWuqxrjQYbjcmEDQiKFR0mhoQEpZfjEqNmEZUnRGmXDFDquMaFT5YkGgJaaGDETr2EDM&#10;93Pgd8NwvSEaZVH98PUUD+xuysJEbxesKxyFRg8rFHvY4WjjOBqwal2PS+V+yPR0pTyIIICQuRAQ&#10;ioebY2+JlMSjEZPR7J84DKURg7G9bgIqBjtg12gymuneyB9pj+sEudsSiyDjyRlkjvMVidyvP5bF&#10;u6MyrJ9SmFfWVJEU9IUJ/ZEXORxX62TtEimS46cAhsxSlRoZwlJk0trXjfE42DwVpdbWyNLQxkF9&#10;Mxyg0bXbO2KysTFiO2ngc2NL7KR3jierKNHUx8aOWojQ0cQH9PCSSJWjpoVVJpbKsOhusop6NR14&#10;6Khhemd1FGpoocjQAFNMKcnsuqPEwRnVVgQSfV3U0+hnGZlhupYh+pl0xFRvd7SOHom15fHY1zwe&#10;xwnCeUEDcb41F2cbEnG5ZSwWjA7BLsqPk0p2pzH2UmaM0tbGDmMbTHWyRo2dI0JsLVDHv9dYWmG9&#10;pSU+N7XF52bWyNbRfw0qZDWUQ18ZWiDfwYj3mPeCQPx51nCMdjfFN5RoD9gnHjWGKkPYZ/KG4EB6&#10;P3wc6oRFUe6YEjgQVZEDsKIkHYtKJuPY5g/x+M4FfPf8Dl68oJT5/jlefi+s5IVS9VxZS0VpEueQ&#10;ZDGVcUs/5bsSGQE/VvqrfCYsRj5T+q70Y9mHbKN8X0DqTcxE+raqyYayrcJ65Ps/ef3P1t72+N8O&#10;Fj8Fgp+2n77/5vUbGvkjZYhozpcSzHr2A/InT8fwAe7YXZ+heH2JUzxW8hdUxWge1Upas9SQEKnC&#10;jiRaX3S/xBcKPZHtooeZEyJxpGkMtpYkYYGvLIYUjLPlwQhx1sdCgoesJ3Jphj+Su2tjfYF49SCc&#10;nJmGQv/eaKa3vCFxEu7zbo0fJg+3xZXqeEogf1xqjkdZ9FA0D7HEzQofev9QAkQIdk6LxfgAd8hy&#10;gg9Izy+X+SPfsyuuyApuBJ3Vo/qiNlIqkIfiTOsorE+KRYxaR8yJHaiAgjAMAURVdXEyHer/Szz+&#10;VSF+WNihCw5pmWCJpiGKza1R5eCIuk7qOKKhj6VmNjRmHSWXYTVpfqSOHj41MkW2ph7Zh6UykexD&#10;Q0ukmljhYwt77DGyxGIykvF/6EDPba4Y5WFtQ+zk/lvM7ZHfRx+Lg51QM9QC4y00MNZCB6k2Rhg/&#10;rAfW5Efi3MTBOJI2jJKuO5ZEuihLKn4Q3Q2t3taYMtgGATo6KCOQLbK1xzpLJ1R3747RGpooJZCN&#10;VtfCVrKYNZ3VsKSLJlopnarIiqq09THRxBh5hjLpTdLNjXlcZgQQGxQ4GyvxHdX1CcOKMcMxe9QQ&#10;5X5LbEeYjjgNpfyhEtOJx+wwNzyT2E/tSFwp8sAJsr1PIp2xLKo/EgfZozmsJ9pSg7G0OB/b1i7B&#10;tyf34tnDu3j5/ImS86EUCqI1//i9qmCQMiLDHquCkhevAUCVrq6SPKpJcapnFViotn8DGNLf5V3V&#10;J/yf8p4KcJQ//6na2x7/W8BCTlqGQVUX5XWT128a/36zDok8qy4U0VeScSSDj1u8qekpBVhkvL25&#10;vR32xkZomSDT0aWyVLgSEHxeFYzzjWm40SBri0gugzCPIMUD32uQalXRuNaUiGPZ/TF1hCNivQfg&#10;dEsWLrVk4GzrBOyrS0bKkB44wb8vtYzB5foUTPDugw01WZjgNRD7c8lQYlxQneKNbxQmEIIrZX4o&#10;8uuNPbOmojXRE+sodWTY9LHIIALFscYMVPrQeEKc0Rw9CLdk/dR6f8wfH49ZMf1xrzqCnTccy+N6&#10;Y0FuFJYNHoSd9PoHdSxQom+E4+WxylqxIkEeKd8NwuHmTBT1G4Rt6kLNaUA0+qO6ZA4EhmlkGPL3&#10;LnreagcnZJEZHKKRLTe3QYiaGjaRvk+k0Z4Uik8w2EaAGa2hjvKOGpikbYRAsohQIw1Md3XETEdb&#10;fGhri1U2Nhg3tBcWhvVWivLIcK9kqj6q8sdnE32xJMwJE/pa4IGAH43yAWXSjcYkzFdmyoZQgkTh&#10;SN0YNGrqYCMlxtzOOqh9Tw3t73XCLoLaNrKMAn52WmIUsnqajJboynwTShU+z7e1wwyCinKuioQx&#10;w4d2zpjcXdaRIRCQJUoQVYaWi7wcca6KoFwrM3hVuSxKvVIe16mWVCwOdyGYEFwUwBeZRzDmZxeb&#10;x2JEp18pw+1SrvFkdTRKhlvgWHpPbIq0x4owgl5od9RTIq6akYMFdWU4tXMj7t26hOdPblHivFSc&#10;mzCRJ5ITwr78ktau9GO+lpEZCdizGysoIP1cwENGdqTzqxjIa0aheut/FliI8StAwdfDPTzR3bWH&#10;sqCtrEfZw62n0mTR2e+ev1AujjyKS0oVsKirb8CE8Wlw6+kKGwc7nDp7Dq0zZymILsChbWiIP5JS&#10;u/dyxbm2bNxmp3lGo8qPCcPacV7sPLJKVwjuN/iiLNgTZ8uCCAyZmOTdm94+CFvLxkCv82/gaG+O&#10;/iZm6E4j8etuhz525nC2NIavmTG21xRgEA22wx87oKuOFlKdLRWjjTH5LZaNJ4Phbz6sDEJjsD0G&#10;2Bpigb+NUj/zLr3/NwSmI4tnIK+/Iy5PHI57jQEo87TC7pk5ipRJNDdCHr32WTIWZTGimgAk9jbD&#10;R+qGOETvf1zPCAd0rFDq6Y5btbF4XO2tBGMPzZuEvJ69UNC5Cz6h/JBZoDLf4qiOOQ7pmCFaRxub&#10;TR3R0L0H8jV0kEOWsNbCAQtI8RM6vodlRsaYYWhGKWACScHeTdlSRkP90twC57VotFpdsGdyONp9&#10;jDCyy6/gpf4HjNTpCD87dawmezi+aDJOz8rjtRxHoB6NppRgrEsdgJLg3njSIMHdQCW4eas5CcWD&#10;LJXSApLYtik/FAvf18EpXZmhqo8rEsCknJHJZh9ZWKGWkkfSvw/z2KSuxjECiICD5Ics6NYdNR3U&#10;cFLiGtxGksDmOndHaV9jhTUoSzLw+QnbsZIwzEseTtYp+SsiRVUFhqSOyVdNY7EpuRfvkVRSk6Fm&#10;SYqTax+KU7MnINr4t7hdLZXPgvFZdgBWRLvgO4KJ3OcnkqnLc/ue+3rM+1cywhpfpPbDeIN3EGvc&#10;GQle3ZEb5I/vjhxhL6bJi9WTUjz/4TmesW9LcFXAQt5W8EIQQSxDwET1DZXzlO34/nP28ddb/FO1&#10;tz3+S2ChICPP/PGTp9DR1cPcefPw8fr1+GDlh1j54Yfw8ByB0WPGYMUHK5WMzTdgERcfj7179yF1&#10;9Bhl5esePXti/74DOHTwEPLyJpJtCAr/AD1dA3j4BKBP7x7o7WitePqjrePhQR07fpATPR9vrhS6&#10;4Y1uCnTDwoR+WJUVjF5af8S12anIig5EbV44LI00keXbH4H2GijqrQ9vt65I7GGGFRE9sXNsH8xP&#10;9IWN+p9QNNQZ20f1pBcKwaPWBEz3sMeFqjglpnGLHa6ovzFWZfoovydJW2vyE1E00Bq7k13pyYKU&#10;ql4nCr0wpqcuPi+ORYVvL3xM4yzv7UJNn4L7VSH4KD8GE8xNsY/S4JjUjiD9byVT2JgfjUtkR7tb&#10;J6E0sCfGuRhgpaEVqbmhMrwpyxKKAX1hYo8YKyOkWJmhqIs6NqlpYTsBJM7CFFNpeB900MBmIwvU&#10;c98H9QyU0YbDNMAW/s4aApSMSMzkdS0I7KEs4vSoIRy3Cbr7U3rhM8qKJcGOqPDqioKAPmgN6IUq&#10;MqqkXs6YGjUIk0L64OjsiTg7O4OSbTyOzSlA/oiuuEzQuEj2V58VjSJjG+wwsVWOV4DgoK6tYvzL&#10;rG0wW8CC0ui4ngWOyCQzAwuFQcjQbW1PN7SR+Sh1Nvg9YUXVXV1R52HxZ7BQYlbKdQ7FZE9bJUFO&#10;6ngoNUJey9KNUxOxZ3R/3GqQFdykUhlBg98XybK9Kh5TBxN8qiXHJQiLxwXgsyQXJSbyQObm1Ebh&#10;jsJGgnGZjmDaCHs8JiN8yvv/hCzrQHkcpquroYQSsPgPaigdMgxbQ6KxI2UU9k6fjn2zZ+Hu8eOU&#10;0k8JDMIiRNJIsFXAQf4RHAQpiBoibV6Lkr+yqX+G9rbH/xawkEV3nbt2RWZWNo6fOIHvCQyi/RJH&#10;JWHO3HnKNm+SsOTRt18/JKekKBOJRH4MHTpUeX/foYPIy89TLqL806DO3fXlXoRGhBE4jNCWFoSl&#10;lVNR4e2GIEczfEOW8YBeXijn4dIwTBxii0kj+iO9jyXmlebCwlAXp3eUwntQT+hrdMAga1N8MnYw&#10;xjsbIn74IGSFeWLepGiUDbdD+iBn+PYhva1JwZPqQEUWXCoeiSKfruxwMexcUrsiFPWBTlhTno75&#10;o32xMtQGD6WSt1Bdfi50XKjvPXa2/OEOKLdxoDwwxEZ6+EnWJviseizqe7lhcUdNlJlY4KCBJZmC&#10;ieJ5s23MMC1yBPwcDXBqahCOkSWlGeuijYYdb8TrYGCNtZa2SHUyxMogJyWPo8LcCrtMzLHEpiv8&#10;tHSxjdfrvKYJVtk6ouV9dRqiJQ1WlgUwwQYyqxkaejitbYatJlYYYaiBK2RMcv2+rZfaqNEE4yhc&#10;pVGdqh+NmaHd8J3Eilojcb48GKVBpOrhrsgaao28XiZYGeGGGaH9kN3HFC2hPTDdxx0Jw11RNdwa&#10;E63N8TkBcYcxgYBGL0HZ2dZOWKsuzEKSvQyVpK0vTCyxi8C2l6Axjv1naRcdHi9BhJ8JiEx2dML8&#10;EEdeU1VB5MdyjXl8MoK1Km0o9heJ0UsfkKC3yNEQtI0eipO5w+lEwngfopX3Rb4I01icMgxNHla8&#10;V1IkyB9NySNxh7JWuW+KbJF4kQzVB+NI42iUezrgAfcp91Zk0Im6TDR01kSJji628DrnUjadNbAn&#10;eyJD0jLFdjU9rCdYL6P8Wq1jiN39h+KzsBh8lpGJL6qrcGD+fDy6/o1KatM+xEZEosjfkjsikkbs&#10;RDJZ38zGFZsR/qEwlTdN3uezYoOvGzdTbObNa9lGPn/z3l+2k3fefPa329se/0WwUJ2QyBABiC2f&#10;fY6cnFzMn79AAYKExFGvwUJ18G/Aon///srS9te++Ua5OENeg8XBQ4eRnz9JtV++r6mlhcOHj2Dn&#10;rt3oN2AAYhMSoP1+R8QN7A0PawtsSPfF06oA1ehFYxxi3G2Q690Pc8gm3v/THxDo4Y6X15YjkZ36&#10;7K4iJHh3xccFobhJz7IucRhc7RzgqvkeqpJ9MCEkAAXuNFoaw8XmaKUYzX3S693ZQ9A8ykPRuTKz&#10;9NDsLAw06ITPRg/HQ3qdx+xcVxuSsas+F9cJHDfrI3CmOQ2LcqIQadIZn5lY08ua4EsaQZGjLZId&#10;bGislmihYRTy+XMLO7Q6OSFQXw9b0odheUxXTArsj4bYIdiU5Y1p5mZYra6PODMjjLYzwO54NxqF&#10;P65WxlEWDESMnTUau2hjEY2rwcgcF9lp59jYYZmaNk6SVRwyNFHWEZHkqIlkGsJm9pCp1BiY4+NM&#10;L3rpOLTH+OHjAE+sDvTE2oDhqIoOxuyxwUrh4vvVUfimNRUtAS700ATLuP5YyWOUYO/6LF+siupK&#10;zxuC67NSMMSkI6+tTLCzQZSDJrIJhmX6+gQ1a0zo1hXV1o5YZt8VH1lZoMHOBZkGRijjcVUSvAJN&#10;LbG2kyRzESgIFgqA2Bji0+Q+ZJAiKSTILclvkirvh2vVESge6aTIC5lgqKwpS8OuCO2L07Kok8hT&#10;3p87vD8ykiWsozR6IMpjhmBvUxaOzpyMiSFD8bhBRlpUrEXOT1jKfW57iuxpUVRfZc1cmaMjw/nz&#10;QwdjSSctXkdDbCPrKzM0UlUjE3ZkIJJP5JUkmpkpAdpDlIACfEf4fFLNGDs76yCzswZa33sfO3q7&#10;40M/f8xMTMG2KYXYUVONJ2dO48cXz/HdjxJgfaXMzhYQkaSz71+9IEOhndEuxD4k8V1iJ6o5NW/Y&#10;i3wm7EUGCyQAKyTmzbPEVFTfFSv8e+1tj/8tMYuvv76K6cUluHP3HjZ/ugXFfC0HJWAxu30OX/8F&#10;WOQRFxevLHHvy4sloDBs2HDl/QOUIePGpeEK9/fgwQOChTa2btvGth3mFpbYvGULnLo6Ii9yKPYU&#10;jEBWfxvlJt8h6ktEPKa3KcaHjUBOfD/YmeshztcV311dgFEhg3Dmy+U4uusDRIcNQFpYAHITYtDT&#10;TBfe9OT5Q7rCw6gz9hd448AUDxRHDFRWNlemuHO/86Jc8eGkZCzIj0LDYCsczBuAwsBuuEr6fWx2&#10;Omal+GLmCAuURw/GpopUFA12wKpodyzJCsEoU2PsoUGc0bXCF7qGGO/qjAx63j2UBJVkS6FWVsim&#10;YU/V1UdR3+641ZKCY+n9CIR9sCh1BCqC+mC0lT1iNTTwQdJgSiJJY0/ApvQULNLWV+pWzDElS6F3&#10;m6Clgw1mNqgztcbKLlpKFqfKS5sTJCST0kjx5lJ74nP+fgZBd3VcEGbSAI5pGOGQthH2a5oiz8gY&#10;KTbqmBE9CCvzCZiNmZhKwD04Mx9TgtxxoYQaX2qMjPbGyYKBeMjXl9qy4Gn0OyUJ7hk984EZBKGO&#10;6tiroYPPCXbryKY+5O/MU9NURnKKKDn2ahjw9wzxobYhRvHzzyXDk+chWZ07TG0wykQdJwv9IctY&#10;yuxckRMyIibxEYk5TA/oTnAiKPB9ydKV4kTz/W0xzas7akIGoj1puJLR+3VTNPtINEo97bEjcyA2&#10;hpGxBAsLdcUzgoXISmW1ff6Gkj3L/nR8djbaQ7oRmMOUeMiVpgSku5kryyxM0tHHJ9YOqOe5nZLk&#10;NSUTlYDwGiwkD0ZJdZfGc1HiMny9n/1gCgH7SwL2SUrHTywcMfr3f+J1MMJusr6NZCUL39dCoa01&#10;KsL7YUGiFxYVjMGqhmIc+3wZrl89T6f8mMzjOW3ppQo4RN4rDEWGfgUoVHETsTdwG4EG5aXSVIDB&#10;l3+3ve3xv4VZ3L13H2np46FBWtbbvQ9evFRl19XU1uHj9Rv+goav0aKqukZ5PattNsalpaNf/wGw&#10;oqY9e/Yc+vTth569eqO6pkZhH/J3QGAQ5clEtLW34+bNhyifnIszTWNR3V2P3iMar2TqOduiOC/0&#10;oke7vG06Zk4LxHJ6gxdXFiOTWtzLRQ+ezuqI8jKFfuffwvSd3yDc1RIzkodj+jBHrI8fhotTfXGR&#10;hpgyogfWFMUobOIx6eqZWRMQ2MsRE9wMcbfSn141FItCHTF7Wg6menTD7KGmeMIOXMP3knqa4lix&#10;J7Y1T0RGNx3kR/RHu213dhpzZQSjuWMXBLo5ooZsYpLbIET+SQ0rrC2Ro6WJPE09LM9OoSSgRqbW&#10;Hj+yKz4cFY+aX7+LHVr6yOvuqKzdup2/u+TdTjjLTiqZjmO1DbCDILBIXRsplmbIZfuUBqqkg7Pz&#10;SieWUYh57OTz2HFl8aH9xkZIlwAqjfSIupHSqc/oWOIwt51oaYrT2X2xOY5MYKAVqpx0kGrxDoKs&#10;NJFrroaXzTI8HIamKHdcakmloUbiqxmJSOmhT2OTyW5kHbl+qpJ8+oY4oS1BSwullN8JspxzNCyZ&#10;rr6L0miXiRE2WJpj9Lvv4UuyCTleScaSafMR2u/gm6oIpSiRkg5PoJCh5QdkEgIWazO9lbVfn/Le&#10;i3yQBL7vGgLwtMkPF/L7YlOoPSbSgayJldyZGGUI/F77aDym/Pq2MRhLxlDCCkhQgijs4/UwvcjI&#10;Y2QWMgIkv/OUYHhoZi5GdrdBkoE+Fv2+Iz6ytSfIavD8CBAEAQE4iSmJjBJm8deN7IPXQeRmEQH+&#10;IFnJUV6PJRb2SPvjH3kfLXCKzkS+u43AP8FYCx9GuuNVYxhulw7CnoRuaCPQ+ej9GqkG76DUpzcW&#10;N03HrnWL8OL2NcWmJELy/CX5A+1KNaL4igxFBRxEGDIQgoSACreUt/5ee9vjv8wsBARevnpFgCBV&#10;4oGKDvspOLx5/WbbN39Lk6CnKvD5l+/xpbKtvP+X7wNfX72GKgLI5KnTkJKairToIGypHo9vaKTf&#10;1EaQNuajKDMeSygVnl6cjefn2/HduXa8ujAbzy7Pxku+9/JiC15dno/C9BEYPcwVRf69UBM9AlWR&#10;g1Aa3FuZ5NWaHIIF3lZIc9HFR3khynCrVNWqH2aGsQSVU9XxuCsBsmoyGQd1zEskC6EevkPvdLkw&#10;gNrdlQwkGoWDbfDFtBQUk2WMtdXCCivKEX1LfMVOk9DNEdGm5gj/43tooyfNIOMoNjLDBLYsTQ1s&#10;nhKFczTCorAhGKemjn3U9Se1TNBI42+JCcVSNR12UNVEr2M6VlhBSVNpZq0Mk1bQO4VpqfN3pECv&#10;saL9j9BAT7BDbuP3p2nqK4BwXMcc1VqGWG0oKdjCTATMhEqTnVnq4HK5B26Tjsvw8KMqMSQfLBk9&#10;DFvTBuJeFb09qfmUkN6YMyEE67MD0JYWgoQeVjjHa3iuZQw+Hh+JtQTHw7KcIhnOaQKRsqQi93+I&#10;EmifoTnqXJxRZ2yLEhc3ZP32PRwh2znM4z5JQ1pFKRWs9msyB8lqlbiCSAQVYKjS/0NwpjwE9SGu&#10;SrarjIrIWrYSjBb2oVRhrwzB8nEe2JTUmwAcj6lkfqdm5+BsWz6Ozp2CKg+ZVOinxEKUqumSm8Hv&#10;3q6Lw+q8MGwYw3Ml8/iWzKQ20Ac5nbUwh4B8itdpkT2BlLJJKqQfErDgeclM3P8IFKrPDhmbKpP9&#10;CihDDhMUZdt2c3MUqavz2hD0eQ/kXm0hWASbaOBY4QgemypL+Q4B8xwZZ/lIGzzktb82wxeVob3R&#10;PoJy09cBEb2M8WlBBNZMy8CGqgLsWbMEX23biKePbtF2ZGRRhnS/V4pny/wasa+/1972+C8HOH/+&#10;3j/a5Lv/6PdV274GH1ItQc6X379CqoDGqFjkjBuFuAg/RIy0xasr8/BCyvQRHAQoXp2fh+eX2vDj&#10;+TlK3c9XF9px/3grfNyNURPliUp3Q5ym/FhA/V003BH70nopado362ORGTBAqbx1iNRVhkpPTh6G&#10;wpGOuN2UpAzjni/0xBhXE2wvjlYqestkrz35HpgbPxhtGVHIGWJBUAnG8ckeiDHoiHYrW9R164ap&#10;nfWxjbRzA2VBhsQqSEsLKTMKDEjHLU2Qau+EqSFDsGdsH8z0dUIhpcoyR1eMt7LBxo667KAGynDj&#10;YRr8cfFI9MSVXfSwyNwK22mIRQII7JgHxaOxowpYHNa3wlfGxijkb203csBeGuUsG1uUUrpsJuVf&#10;Y22PNfb2aOrmilgjc6wlGH8YFYhVk2Nxt5kyrzYQtZRnl4p9FG98vyYKc+KG4PJ0H6ynB17mbYEa&#10;DxtEOfM4onsgcYgj4h1NkWNvhcndbNDq2A1LHRzwqZkd2YQd5tk4IIdyZCOlST6vQdUfNZWA7GEB&#10;NhrNfDsHpNt14XWnLKC3F2nwZgr/G5YhizKlDzDl37I4kyr4qQpoSvp5CF5URqI+msdcHohrDcmY&#10;5mGLBSOtUD7AGPnDnbDCz0LZl8xqVskQyckIwbXWFPiZvYvP83xxpyYCl5pGo8rEGOe1ydBkaJeg&#10;12xmibWUj6cFJNgktV2Ggt/ELH4OFsLuPje2QkknNWX0R4ChmU6gmvdAZv4KWAuIf8Lr01f9j7jX&#10;GIobjUG87rKKXzg+r4xDW1A3njdZFplQRVQ/fFfDe1MXhCLvbrhdGYDHMq+picBS6o+x3XgfpA7M&#10;AEMsTR6GbdPjsKB8Is6eOfc3beyn7W2P/zKz+K+0fxwsVOxCniV4o/r7R1y//g0qqyqweNmH8PIZ&#10;jnmzCnH/9HK8vCBFdKTy1my8uDQLLy+1qtqFBQqAPL88C0e/KKLcsMbp9ix8WjYGtUOccXW6N407&#10;Gsfa0tE4JRi5Se6YFDMQ5xri6L1C2QFDsT9/MMqieuIGpYKscna7KRRTh9rgTG0srjUm4uPiMSgn&#10;A/k0riuKh9vjeHWckodwfm4mknrbkRYbINPSmF7GRplSnkKv1GxM769lgTh6nwhrbYx10cRkT0dc&#10;bUrEpcYEZAd7INiIMoQyb52ZFbYa2aHOwRUf2jiRMRgpcysW29oiTtMYlW72mKbH9wgKsgSAzByV&#10;IjbyWqagTyOATDI1xjTS6SmGBA96yyYtPbSTncxki+2ohq3UzQcJPofIPCaTvayIGaBQ9UKvXjRG&#10;ofBkUo0xqI/p/zooKF49AhfIKqZ7WLLThmJh1FBcK/HFibGuWBreB1Peex+lmjrI0DNEOUExnyxn&#10;oq4OaglweY5dsbCjBo9TjEsAjudhaorK4cZ4JAFH7l/FLGR9FgELMgGCgRh5VUQ/XOU9+3PFsddN&#10;kvWEcRQF9VRGt641paA5uBu/E4FjtaNQFD6A936iMo9IFpe+3hCjLFgloyRXm8fBr9N7mNe3L5b5&#10;j0DbqEhkkgXMtrXDfAcnpdDxRHMLbOH5KPEKPTF+VWziPwDF63OSbT41s0erJoFetuf9KbewRoCF&#10;DrKsDFFmb4R29oca125w1v8jVuUFY02GLz4tisTB9kLMnJyAjYluyrW+UxeNmckDcJ99UNhUeUBv&#10;3BG2y2sjI0U3CKJV/l3xsCFcGRaWWdEChoszg7BkxfK/aWM/bW97/LeCxf8/TRn+ef2sVN0iisjf&#10;1dWVqKqqRn5eJs7tm6+AxA/n51J6CLOYQ7CYje+lIheZxfcX2/Hs4hx8takQPh6OqAzoqax2Lmuw&#10;7p6VifSYnpg/1UeRM+d2V6Iguh/pKNkDO5+U11uXMhBrswJIE9lpeYOulPoix78PZqcFK5PIbjaO&#10;YkcNwM2qYOSP6IbtzbmoCO2Jed6WvKFBWBbtghjKkpr3O2O7ug7y1bUwtWcvZNrrYGWgNffpizPT&#10;/AgSA9EQ5YFWd0u0etujwtIaYw30MNnaFm0duyCTRj3f0g6tDt1R1UULn5GtJKprItXEBF+Yvi60&#10;SyBSCugqHdoYi2morfy98+ysZ0QeiJSh4Z7QMcVGE2sU68mkLwKMjo0SO1hq54ISf3d611QU+vbA&#10;E6H7NNrbjXEo8XJg5w3CKRrbqaZkbK1JxcxwF9xkh5ZhVTG++3W+OF09FovphVeTwcyTGbN6lEwE&#10;jS81DLGuo5YitVZrSEBWlbkpwDbFWB9L47opnVzKEwgQyPCpwgQU4JB07lC0hvfGMXpdmUMkhvRn&#10;sGB7Uh2FKXGeuNIyHrsqJmBZbHc8qfLDtoIwFLhpoH0Y2UHiAJR6dEU5719tki82T03HlvJc5L77&#10;R5zX4vUzsEKOrimWd9HAagLpkve6YDFBdQwZ2R4FiOV4pRiQCijeFrOQWbgfExzyCIIfONhhE69F&#10;mrkhDk/xwancwVgd1hVLAqwxpg8BnAxtY6QbNoQ7Y1WYI9opi4c6GeBYvqcClDfJksoCuuEbSm7J&#10;M6qOHKhUd5NMVUlAu1abhEXJg5VroGS/StCW1642eSSuXrv2V/b0t9rbHv/PgcVP2xvGocQ9ZIjo&#10;lYR5gKz0cXhy+TO8EBki8YtLcwkQbXhxuZWsop0gMgdPLrbg+dfteHB5BSb4ueMOPcuetgKEevfA&#10;xR1T8MO5djy9tBBPz89ENW/ojulhpL2S0SmeLhCTBtvjysxkPKsMx5WG0ShK8EbBIBPU+3XFlsrx&#10;NCZJlw7DB+mhiLWhgWT0VSY9PayN5A31Q7KVBlZR9+5jRyp3soTD+7/BgUIf3CnzwRP+xpmWRKT6&#10;9sUsdoqHBKqH1eEIsjdEloUFVr7bBadp6B8Z2yPU0oyMQx0HyRoOsvMucnKCl44x0l17IMu9Bxq6&#10;C/13xjqCyjaCwSY7O+TRox+hBDqkY60M6ykRe4LFUmdVCT3R5Cd1rPi+MZrcuyPUTB3N6TGoCXDB&#10;03opThyPGy3xqKL0uF0RhPrsdFQWjEV2chRqRw3D+eYsNKT64NbMaFyv98H+wlHYoG2EJebWmKOm&#10;RhCywCltS0h1L2E+BYb6+JTHIVPTT/C39xpZIs9QC6dqo5QRqTdgoUgQoeHiQQlasrrb6tSh2Fkx&#10;SnnvjURRQIPgcbUlBOlkaCWBPVGcGoG1o8mM6oOwJjMAW9J74U6VxJ6C8XJOOJ7zWFdED8D033ZC&#10;4a9+hxW/70jwMsU2SoVxVqZYa2+NnYYy9d+UEs8MEwnyBwx53RSAk2xUYQ9vB4uDPK81BPmhnX+D&#10;YKsuCHd3QlAPE1yulCU1Q/GsLpySKwALx/uiMn4ErjSn41pzLBlPOL5pTUbw0N44WJeOr9kvvmG/&#10;S/TpiWOzs3CxJRfF8V64XuFNRiHDypI3MwE1/vYEDwn8qwBWWHFe+FB8//I/zxp92+NfACxUgCHj&#10;ykqklzLlk082ISEmFN+c/ACvzpNJCJu4MBcvyCZekGkosYyLrfjhLKXKlTY0lEZgQeEYVPp0Q66X&#10;Pb4+uAZ7Ns2hlJG6oPNxdudCjO3rhEsN40gBJXEnEDuzB6IpypPUOwOLsiIxz8saRR7dcLQyGmnd&#10;NbFpaggONGeidmRXHEgfRC8nyT5SKTyc3w/G0qwQeJuQfrq6UpurYXWsK+rjBpHBxOFMczJaU/2x&#10;OtgWk8lMzjYl0LMnULMOQ/ufuuCotim2yBCpI71+Jw3slCE8bQtFCy+2d8GMDur4opMWctQ0UcHt&#10;y8hCJtOTx0qMwtIGUabWmOUgk71ssdLGERss7LGJcqCilxtau+jSSIyV4Kl4y0lurlgU6ICTmX1x&#10;NKefwhoeVUXgaFUcpke44yzPX0DkowRXZIzsi4xeBpjm6YRxLi74NHUU9paNRmucL+YQKMqcXLCU&#10;EumMIp2o0SmDZDixUEsXOw1s+JsyKmOkVPUab6COu/NSlWutgIPiJQkC9fL3a/AgIGzP90NpqBul&#10;T4Tyt8Q13mx7oS0XTWHdcW3KUEz3tMOXmQPIVPyxLCMQh/IGq/ajUHSVbPlychg+1NRTJtYd4rFI&#10;TspmU3uk8xqnaxvgA0pACQLvNzJHkYY+2cIbsJDhUoKCIkV+DhSq9/cbmmEW5efmtD64NM0DO5Jd&#10;kNnHGg+aZE4L2+ugbUPCAKS5aqGKfbE22gNzUoOwekYmeut1QukQS1SFDkBFSjDindTRNNAAJYPN&#10;Ed/LCmeKJa2drK/BFxdnjkFbgJOSCyNMWNiFxH7GBg1Whk9/bkc/b297/D8NFj9tAhoylCLPIk9u&#10;3LqBkV4j8OUmsgka/ctLMjJCgLgwC8/JNp6dX4q7F9dg79YFaK8cB59+pMVTAnB6ug/q+xmj3rcb&#10;5tXnYt/yaoUG7ssdjuju7EhV4uVDcbU+EZPDByPS3QUbk/viERH8XKk3po10wOFZuRg/tDuq+5ni&#10;avFI3iyZyCTBN1l7JBKfNWWjcpgd1sT3QJi9Bi5Vijf0w9zY/kgP88f0gD7YN74XZMGkA9MCMLKn&#10;FUqiRyqZgyfojefT0NOtzDD/T2pkFMYECnN2bgt2SFO0WjmiVEcf28kiirSM6P1EfhiRVViiRl0X&#10;+8kcivhc1sUE8zt2RitpdQMlTAVZRJSdPRJJk0sdCVxOzlhIRhJt44QP4noSJBLohcOU+RjPqvyx&#10;hVR+nJ0GAcwNCwOs6AHjkBMyAl+Xj8TRijjM7KyJL9X0sPF9NSzrqI6577Gzd+iCdAvJWrWjUamW&#10;C/jS2AJTSfEPGVjTEFWGt9fICpk22rg3K0bp6ApY1KuSppS1VAQ0hEXUhOBweRRGGr6jZNIq83hk&#10;GwE0Gt6hReVo8aWs43enRfbD/orx+KZ5HI0tBN+SSd6ul4mI1P0EFwGYz/NC8QkZ1TEdKcgjI0SS&#10;C2GvxHQyKem2EERkXZRdvJZlSoKbCiwUmfEaFJT2U6BgU8CE20wzNcKWomhcaRyNq01JSO1vQ4aW&#10;SEbAPsXjlQmERZR8dyukUpwfblcG4dY0X6zLHoJwm850OCMJ1AHYOS2IjNMV3zYmK0zidHEQJicG&#10;Y/30VOypz8KmuvFYmzSU5yZLeApwCiOmNJyY9jo7+j/az0/b2x7/MmAhWCGps0oWmwwPff8jZrbP&#10;xfDhg3B27wIyhDl4eHE5Hl75CCd3L0RbdRoKk3phQSWp2sl6PD47E5lRvQkCo8ggEvBFYw6K+llh&#10;U4wrHleRClIfHm7OxajB9LItwibCMGu4KVaOckNZWD92OJWWnzshEP5uDmjxlGE5ei7p2NIRCBhX&#10;GxKxeVoS4gk62yYF4A5/e0/ecNRHDsL51iy0JXpjipsBZvjTOOkpv65PwqqJsSjsroGvxg5Cjrsl&#10;Srva0+h1UNJFDXXmdvjKUHIjpHaEGT41t0SMpSmi7HWUbM8AfU1Mc7JAJWXODDKEejIOmVy2lsxB&#10;KmtJKrZMUZdYgaRf1zn1QitZyOdkJfPJMMbSuKe81xFFffpgSpg3FqYF48OCaOytTMKs1DBsmx5F&#10;xpOi1EK9MCsJPbX+iFtlAfhcPDT3IcOKp2h4sm9ZN0ReF+vrYIaFLZZZ2mOvgSW2mtiijMzouAw/&#10;KsOrpP4mZqgf6aLU9pBUbRVYSLFjFRCoDECCqqG4XJsML+138XUZNTtBQT6TYVABi4/rx2Oen4MC&#10;BnXD3LGkgyZqOqsr9T9LA7yxNHAktoxPwrqCFOwpTUNrZDDmU6atJwvaZGaOr4xMMZdg2WJkjPIu&#10;nXGG35Ncmc9NrVCnpa8CCwOZ5yLJb5QiClj8NVCowILvG5gjzdQYk3tqoTygL4pjhiHZQRdzYsl6&#10;YrxwpSKSTigYWWRl3zXx+HneUlBIGM/q7BGYNMCQDklG3CKwaZI/cslix8eG4Gh5GG7VxSOjN2VO&#10;UFcsD3LCtD4GyCUz2aoUd5LM1wDcaoxFVWnhn2N+f6+97fGvwyz4f0FNJfBJsAgOJa38ai8OHTqM&#10;uIQQrFrWgAXV41CV6YF5ld54croFz8+34SUlyYsLbZQnbfh6fy2y6IHq40eito8+rk725E0LpEHE&#10;Y/WUWGQNMENeQG8MtTXApjGDeCMla9AH6+P7YkFBMD4rT0W1LE0Q2hXtiR7svLzZNSo2cWpeAeaM&#10;88VS8XTsvNlScbwqEDdJE5vihmCMpxsO5AxRkoM+Th2IlswwlCf7YmNUd3aacFypi8L6/LEY1VkL&#10;R8gmvqQhFnbojApqavGAH1taYoKdE/prdsayUaHYU5uBszTqXWNdsCrEGZOH2aBeS4vfM8EeGmmC&#10;thrWs6PLMKUE6GQJgUqX3pilpkEjoBc1tUOTuhZO6emh3NgQ25N64laxH6pDeqPk3U5o76SJWGdj&#10;NFACzAoOwOq4cAzkvj+aPA6t6TGYZ2WLjeYO2GFsjj1kN7Lc4SF9HivZzheddVHL7xcbGyHXwQnV&#10;pPTHDAyVUoACelvNbFFBsH1EySdr3op0ECB+VPN6OroSNxJgiMC52kR4av8O38qK+NxGjEtyLSSm&#10;UTZqJNZF8To3hKGxtxvOEoxO6smaKhYELRNeNxN8TvDMMzFGFVnWdDKs/PfVMUtDD/U6pPh6+oiT&#10;2h82DhhjaoIWp25Yad+djKs7mtVUIyFHCXLCGhT58Wdm8RN2wesrMQ0ZGk0y06I0CMGOwgjsGj+Y&#10;YBeIx9W++DgrEBsTe9FBxKA6tAe+47kJo5IZs1J9rTF6KDZGWnNbYQqRWDluJA4V+6B6pCNmBLpi&#10;fmYo8vz74m6VBH1lqYhAXKTTq04cQcYXjO8oQa62xqNk6rT/vgzOf9b25OkzDB02XJXYRYZRWFyM&#10;xARf3LtEhnG6Hd+dXaCAxKuLc/6qiVxpKvJDU4QbtbFkcAbhBun19nkzEOekge1LmhFtq4apY8Lw&#10;xcQAPJQJWBURpJSjkDzUAZMt31c67NPSoZg01AIXqhKJ+lHYMzMHiSMHo9mvB64THO6zM8cNsMW1&#10;imCcbk5HZYA74ly0cIPG8KjeH08aAjHJviMijTrjenMSLlGOfFlbi9nvqWFKx440ZCcluemithHS&#10;1DQxz9EB+d1c0aCuieiOHbDgN+8piwAVkBndb6ThVAfidFU8vM2MMaXPUKy1d0EtjbhOVk6XOIEk&#10;FpGh1HTrgwUEo5O6RlhnZYo2dX1llbLJ9Ky7Jw7EzcYANMT2VTz0l0bWKOxvjWszk1BtZYKvuI8S&#10;GtjkX/0Ojb/+A3Lf/QMmmFnzuvTBhEG9yU76YZGDHT6zMMIp7k8WYD6tSc+tqY2WTpR34p15DCfI&#10;PjZaWqA+gMZR402aTZCQkQ9qcanH+qwqkqDBRtYm1P1SdTRGar2DW681v2pqOtlFQxQC+1ljZ+Yg&#10;3sdotPRyxBl9A3xpYopKN2fkUv4cJbgd0rNDgZklPtIywzpjWx6PBsGN14QgIqM2k7V1sPi3HdHA&#10;c6r89bvI/X1HJJubYbaaxHZUIPHXcYq/BRZm2MPrHW7XRZn6vjRrJI5PCaEE8cczsqEPZfZrCllt&#10;YzxaY13xhOD4XWWUcj7Pee8qoofTWfgpca977AuzY4bwGkThPiXYvRlB2DmuG0LttHCPUuyRrDHD&#10;PvSoOgrhtkbYVz+OwJGGU/OzUFZcQrD42zbz0/a2x78kWOzYuRP+AYH47vlzAsZLXP32W9hYmGHf&#10;liq8uDSPQNFOcJD2U7CQv+fh7tlZSIseiJPVY9nJYrF5RiqCnPWQFdAPkzwdMC1mBJZ622DKCCel&#10;JP/1xhh8XjsGJf3McX6qFyVLCG4RRE5N88Fkv57Y25yBcg97bBzfH8Xe3akzxTsEoNLHGfNLMlEZ&#10;OoRSpyc+mRyO+lHeuNkcSTYSjpvlPjg4eSSKwwfjs4J0jDc2w+cGxviYnnkiPbJIj+PUzUstLBFk&#10;bIU5ndTwgZk9Rv/uDzQKK+wwtMBEJz08pFeVTidDjcuCHTDT2w4JluoIt9dGuqGBMtnsOA1Vsior&#10;u/dCe2dJjjLBZhr6FP7GKgsHJJlSoqSMwucFaagK8MIqHQ18Sppe5mmNG82pKNWggdFb59naY626&#10;rpKxuU1DFztpUFK1u44yI8LYFFM7aiPVwhqpNLbp1o5osndAbY9eKDKkoVJSSZm9L8hoFts7YV5s&#10;TzyhHpdV45QqaQpjCFWGq2Xhakn7FoZ2sjYBI7TfoZeW2adv4hXBuNYQj0AHHZya6s17NAqZbl0x&#10;n6xgRg+CF5lMNhnUIUNTSgobFHTWwSYe8yIe1zIC5BltAgmB4BQZQb4WQYHGLmUCpTboHg1DtGjr&#10;YxHPSWSIxCr+M7A4pmeB3YaOyOtjiqc8vpmRPTE3zRu7arJwcGYWKslCd+ePwNmmCWgPc1MyVuXc&#10;lNXtanyR4T8AX82agoON43Bo9gSUx/fD2eZMnG+JozOKZp9KwMSh1nhOVqFa/0ZiNwHYOq4XxnfT&#10;QVXEYEwNH4K6lpnKXKy/ZTM/bW97/EuCheRe3Lx1GxMLJilp4pLmWjqtFMN72+LeOVn9TFZw/zlY&#10;zMGzy5Ql5+ejPDMYkdST5fF+qA3sh5Yxgcjz602vbImcPiY4VZOCA0WBKIj2RW30ELR7muMOQUI0&#10;payUtr0hC+cbYqmHByPV3RbfFnvypgbjQJ4HmqhPz7NTNIwJRrSLIY5OGsFOkINKDwdUDzdCceww&#10;XCWbkVTrL5snopodWGpqrtcyRDEp70F6u8XqeiiytkKzc0+UEEBaOmigyswC5S5dMaGLuhLU/NyE&#10;n/u7qgKB9MJ3GqXjSScK5HH64ZvpPvT2lmQI5jhMDyudvrZrL6Xq9mkZWaEhrJHYhYYm6iQ4+c6f&#10;sFXdEOP/2AmHTWyx0twSbUGOOF8Th1mUFF/wOAMMjLBfW1UjVFKbT2pb4jDBaL6JJTJs6OVpaLVW&#10;1ljVWRu7dIzwMVnMFH0dZPXWREFPbUQ56iHTVAfxVhrKpLztzVn4sjVXMajTLWNxoz6WYBFDphSB&#10;u2QXsibLScoQD43f4klTNA3s9XR1GtrpulGI1P0dbjcn4OLMcZRsHXg+mlhOJrZI1wDB5ubKrN98&#10;t56Y8NvfYQ8Bst3EAkt47USmLbOxQ1X3rggyN8Enlg4KeAiISi2OSoLBJl4LJWbB6/afgYXMi1lt&#10;ZYUKHweVvCj3xZHcofg03hWrQxxR4qaHSv+eaBwfhdzQ4dhTlY3dLTk43pyjJI3VhbpjT0ovrA62&#10;R2lQfwQ7sZ8MskPZyO6YGDkU89K8kBsxDDtbirCvJQsnmrJwpWEMbjbFKeUV7hB8lo73xaJlH0Ap&#10;Y/k3bOan7W2Pf0mwkBERmaty7/4DTCooxMeffIIjR47AlLp444p8vBIZ8jeYxfcXKEUut+KD5kRs&#10;nxqFjP4WyAwZjEKvPlhBNnG/ygu3ZgSg0NcVaypzUEw2cTJfhuMkuEmd2JSEtjhvzA5yRuaI7thU&#10;kYHqvsaK13tID3GHerUuYRhyBzlifUJfRHQzQMvEsSj2sMGVMtJsUul1cT1RFTYEuwoz0Kirj8n6&#10;hvjKyAJntU3QpKGNWebW+NjSFul69HDvdsJBevJNfC9NxxAJmlqIoYQoItUudXJB+Yi+OFk3Dudm&#10;jsGlxvH4pj4JXzcSiCTwSsP6IHUIpna1R5tdNywhK5jaczAmGZGt2JEhWNlgM/X6XgLJCQKAaP3t&#10;pjQwGvpxMpl6cxpAnCs+podc1UmXBmUF3/c60gPTQxMQEmiM860sscXCFMX8bgrBZKmFHdJtLTDX&#10;tjtllj0mEuCiKTmO5nvh9JwMzIrujbsVgbgyZQiOZbpj2yg3rAtwxqzAXkimh8zy6oXJUT5oivXA&#10;yoJobKvPwMbKNAzW64CrbeNxjXLw23opJRCBvVXJGG/3rlLc5+TMdMzvqKnkcJzRMsVyU3s0vdeF&#10;4KWLJQTiDyjvJGW+yswKWQa6mGhkitzOnRGqroM5/Hy0lg6vhz02W9jgM1NL3hMD7NEWKSVgoWp/&#10;AYm/BgsZUpV4RSOBfLJff+yrnoDD9ak4S/CT+T+yGPeNuhhcqQrDlpxhmC6V1pKc8FGwM5YGOmHa&#10;UCuUBPUgyIzgPQvEsvwQVIX2wnWe4/X6UKSxf52dNBxfpfdCZi8jLA9wwMJARyQMcUChRzfUR3ui&#10;Pm4IkvwH4ujJY3izRMLfa297/IuChapJEZFPP90CJ94oAZCS8mrEhbiTPbyRIn8BipfyfKFNWXP1&#10;9JeNCLRXx7f0YBHdjbBxXH/eKCkUE6bc4IbY4Wgaao7S4J64TOQ/3zIKx1sy0ZjggXXRPXF6ViYa&#10;4kYg2d1cCYLe43cvNCVjV106wntQw04LxKG6LFQE9EKU0btoSAnC3uJwRX48rfXDh6PdkaGjj2PU&#10;zvPU9JBhbIONlAUyejGaHXUK2xcyBV3HDB/YdEUJWcQ6euliypINBAtZGGgrqfaajhpYSYBZRE8Z&#10;Y2uMWWF90CJVr3PDsKk8FcuLUzGexr/8fakErot2GkaRmg6yO3VBG71wgZ4xZhCUDlJiyKiJFM2p&#10;JoBJJmihiTnOTh6GxYm+2EXWs8KU8qJLR5zSNkS5hS1WqGmjrpMG6sh8UunJw01tMV5dHUF6OvB0&#10;6oHWDp2xl/JnvLEWzk4n0M7LI5V2oLQbRTCLwz3R5LVyzYOxvyIBiymhPpkYisAu7+BKiT/O8LfH&#10;9rPA/GAXFLuqochNH228t9PCh2FpRjDmT0lDSdQQ7GvNxrzMeMzWNsBOY9WEuWp6+fU8X7mep7RN&#10;cUaXTIqGX8TjOUDGs1eLBqhriWITY3yhqYeFHdRQ27ELZhEIq3mNEyhhpF6FAIyM+PwFLGQi2evX&#10;3N+b0ZH9+hYocnHDohB7fBzjgLkBXSkHrXncRpgd0gfNoQPQnjwMa0rGozBqMNaVjcP+ctVw6uX2&#10;0Zjs3QuneR7nCDDlMYNQFTmQUiwKp1pTKWcdFUZ1mQ4us78VlFmzdWGoihmIT6bG4dsZvgRfL2SH&#10;DsSjF8+VuVU/tZW/1d72+JcFC+WZTV6UVlfizNkT+Gr/YXiPHIwn5xcRIGQEZL4CFsIylBXcL83E&#10;i0stuH1sJvrq/4baNwYfxHfFgpwg3KsIxbGWDMybHIWmPnpkE8Go9bJESXo8alOCkdnbEks96E3m&#10;TEEZPcHcAewg/S1xvDEZ5xqy8dX8amQ66WGevxU25IVg7HAnbM/uh5tlwdga64aCEa54SK//uCqa&#10;1DECOb30sNrYloZpjjkddDCJtH+ugy1K2Jk/JzBI5mOjc3dkW5MBUIaIEUw01MNOMoyT7JxCm89o&#10;WfM1wc7YElOG2uNeFY1yog/2j+uDBQMNUOr8RyRoqeGMjgGOE2Sk4tNqQzPMoZY/q2NODW+B9N+/&#10;i/00spM6lkqKcq2mjlLwZby5AR5WBGBmmA9O0UgaSLWjCFKLbZ0wycwU+0Tj01i+IrBseV8dbb/5&#10;I7bQu+cQZHpqqyPTuQeqe7gh0MkK2xZVYcuKufCy/BOaUr2wa0E5ds2vwpdsJ9oy8FFeGFbEO2BN&#10;hh/G2L6LJ42qmpnlYf3wdYWPwuqeNFKrV4ehmNJrR4Y7mnqrIUv/d4jRkvqiakiixMju3ROFA3oi&#10;1K0rpjs7kE11xxYzW2WVtIM81gITAgDP+6BMJ9cyw2SCwZe83vspTWSpxwME3R2UVdnaesoEvQMG&#10;fJ/XSkBC0rmVaukSo+C9kKxYSZeX732lb4nk7r2xI3WgctxPqmVqfCT7kARiw3Cl1Afn8gfhkwAr&#10;TDb4PXJ7mSJvqBEeNgQoc4r8Ov8eSaZqmDTMGpPIGGRNHJmjc6w5HwviB+JpRSQ2N01CspcLrrXn&#10;49vaBJSRXUwZYYcnDf74tiocU+K9IWX9JML5xk7e1t72+JcEi582YRT3Hz/G7PaZ+GjDJgzzGIRb&#10;J5eq2ISSqDVHmTPy/NI8lQwRwLi8FP3sOuPbSgmqhWD6CHt8whvTGjYIc4ab4Xal1OEMxXUay9gh&#10;9kh3McTmcf1wqCUflV7OyirvMrHn1DRv5LBDt6f7o36gHk7nDlH0Y8FQWxRF8P2xnuzoUmwlBPOi&#10;e2B9bigeVlGu1Abg8GRPTLAk3WUHlUzHFLKMKQZ62PS+tlI4p8Wuu7J26Ycd1XGa3lECnmNp7JtM&#10;rJUUZengMjQoGYfrbW2R28ec4Cfpv5KvIJOs4mhgEZg2pKtqBis79j526s8NLTFaR0ryGWEWdXvN&#10;ux3Y+YVyE3TM7dGsoYkj9LBjba1xszkM9UP7KayjWKZfk9pPI2VP1dLENHMrNDs6YamDEzbYkL6T&#10;GW0g48ilR55Nej9fQw8zNQwRqa6B9UYmyHMfiLohJvgkshsW+Vpicbg9Fkb1QENIT9L3Ptgx1h2L&#10;RntgbZaPMhpysz6McmQw7vF8HlYRzCnhpGJahV8P3Kz0o6GF4hmp+q0aP7R6uyqLM60lqK75kzqZ&#10;jg4Ke2ghzFYLSZb6lCtmyHUk2JmSXTk7YZVVVyUPZByv+xaC9AFeF6l6dZrXQIaYi3VFlhkrQc9T&#10;SlKWqriQ1A2VUR6ZYi8lAQ7xHkhuyS5jE3iZ6eBQ1gDcrgtV7rc0iSdJ/xL2JLGkWwSOxwTCi7PG&#10;I3KAE3ZMiaBsGY0FwTY4MWkAdiZ3x4bEXqgJdleNsjVmUfJ2U6YWZPM+1vp1wyj793GxbRxyPZww&#10;I8oTp+dOwtm5UzF5wmjVMgU0ip/byM/b2x7/0mDxZrLZsxcvEBQQhBs3b8IrgAY8xk/J4nwlk8su&#10;ESwIEi9kstmFuXyvFU+uLcUgK01cLPXHzZokrC2KxyD9DtiVF4gHDTH0CKqy/bIcwMWyEcge4YhP&#10;ZmQg1o2dnd7vbqUqUn+0NQ9Z7naY7OmkLFEgKb1SyOXLGQkY19caSzws2GmC8W1jNPY3T0A8t7vT&#10;Es/OH8EWjrXJrsixN0eViyNqKBfWkE18YNsVxQ5kO6T4x0iXZdKVROn307NFddFGmY6WEvQspQGX&#10;OVGzurqirK8LJni44lrDGHzDjiXFbFXl6fyxKmUEVpNuS30LKaSzh0af30VT6fx1VraYSPCZ79gd&#10;6y1tMN/GCQu0dJU1UjPMrbHC3wsLnJ1pHKbIoQc+REOSojZHCAJbO+lhPRlQu6Yuwgx1UU5GImXo&#10;sil5phrroZweudHZDrncn5SlG2Wqg6aEYfimfhRBTYZBw/CoXsr6+WE/9bjMn2iNHYTSKMqoDH/s&#10;nj1ZmZotIyV3G2QRqDDcbYxSZgDfI0OTWbKPamKUEZTmQT2VgjMyZV/SzCdZWuE67+3KtBDsGdcT&#10;x9J6Y2tCP2wK665U08rR0kYT5UcBgXiqHmWgmQ2q7JzR1LUHqnr0RIaVHT4kAG6h9JIcEpEjJ3RV&#10;tVRlJEgCn1JBS66nMA2JdfTV/i0uTfVVsk5FKkieiDLiIexCRncoQSU4K7kVyybFwae7KSoHmOPD&#10;cYPwcawLnlXxelSHEqDjUTDARAGbzfPKUJfijV3zJmN6hCf2TI1AYjddVFEmF46wxq6xA7AywA71&#10;vj2QnZODVz++oE1INtLftpc37W2Pf3mweJP+ff78BQweMhhHTp/EwH6ueKRMV5e6FzMJFvPIMiRe&#10;wWeCyP3jC+Bh+C7ONY/HouxQLPSywcH8oYh3p0HMiKZXlkrS4slicLQtH8VJvmgdbImL9XGY5mVP&#10;uTIJuxozlOK1ZyZ6YU5oN8xKGoYrLanY3TgOMwbZ4fzE4WQQgcrw68opozCLnXy2ZN9RW15rkJXT&#10;w/CEnWqKnyvC1DWxgHIj15S6WkMLEVr6+MLEFifZGcW7fWJugzbHrsgxNsZuE1Pspvder6WHsfSg&#10;dcNt0E4WE+PphmKXblgycABqokPw6dhY7Juaji8achBFFlDbzY0yxxktXbsr2l0i+Ft1DbCIADRH&#10;ywBVXdSRQiNa18UYq+ytMUOTDEdDVkLXVzI0p/CYThgJXRePq0oxF6PZTM+cT+khul7mnOzjviQu&#10;sE1dF0vVDTBdRxdS/GUrXzeQtSyL761KViKIynRrZTapktgWgnrq8C3jPehhe+IDSrc0Rw1l0t09&#10;MSRu+21dEpIHOqA8cgjP0QO19KxVKf5I6e6MTRYOBCcnRFvoYIh1F+7XHw1kJrebBcRVnl6Md+vU&#10;eCwnwMnIhySsbaV8ye/YgdJPG5910FSyPyd2UEfz+xooJtBNoWSZSOArtrbHLLtuWEDGt8SuK1Yo&#10;c25s8KmZFRbaOKOf1q9wsyEcT3kuAnCSaPaExi/DnKr1YmTquRTg8ceGUe4o7GeAkqjBmBjpgbLo&#10;gfhseiK+aszGoZkFmOHngOstCYgc4Y6Fnpb4YKQNFrDvTA0djEutWdhZSNAY6oL2NF98PmMM9i6s&#10;weTcCUoawS9JWW9pEspRwILPsgDMhx98iM1bNsM/MAAfL8zHc6ltIezidYKWAMXjK4vwxYJiFEV7&#10;oSVkCLYkdoUUtnlcGYzTMwKQ5ttbMfBrDUlKYZiyPtS6/UyxqmayMh3948osDDXqjBYCxc0ZAiqB&#10;uF0dgupYT6T7uKNtuCnulvlBSvYdbMtFa3IAVoVasfOE4jFp6Mdj3FAS3BPf1kfjFHXo4l5umK6m&#10;i3g9enQZenRyxFRS94n6+vjc1A4L7O1QxU6dS0MN0tBFnp4BJvHvYno9N101FAYMpfGMQJLvQMzq&#10;0Bk7TC2R1kUHOzUIADTg0e+9jyH82+/9TljeUQOROgYI0jfCDoLQXMuuSDIwQi4Nf6q1E5Js7LHE&#10;wg7lffpjIL+zz8CCXtUcO41NUUYpIZpdDEwCh5JktY9M4wNrZ4wmQEwlS2lw6Y16l56Y5dILC23t&#10;0ObkigY1LbIjC5zWtUI72crKmG70vGG42pqI4y05ONE6HmebE3CjPhG14X1wuyme4BGBa00x9JiO&#10;eFTnxybDw4HKkpdtYV3xTeFwnMmj4UwchH35w5AxmFLRVh3Jhmqo629JCTgEB2fnYlLgQAIyWSLB&#10;QlY9e1wVjNUZkdihSaCj1JLRE0ntnvq+Go/RXAHmBXZkhJ2ksDBBke8d1zTGXk19bKes2thJGyv5&#10;2SIys5ky34bgV0mml2JgAG+DzthblEFjn4p9syfiTHMmrrQmkenFEeRiCIZSV1Q1PeBRVSRlVDAu&#10;TKcUdTfDwSwP7Irui9XRXVHu64wxg2zx4ZRw2Ju+h7UzxuLwrDycmDUWhUH96Jh6oJzS2N+G/WVM&#10;H3wa74byuJEoLS9VUgr+W8vq/TM3FViQeLFJTcLvn3+PgimTMG/RQmQle+EZWcWzizJ9vZUsYz6+&#10;u9yGR5fXYDLp7bSYoVjlb4MbNGrJFrxBPbxnTiXKA/qjIXUk1lZOQImLvlIq/1JpEEbqd8SuTG+4&#10;k5EsDnTlTfdTag08ro7B4fZsVKelYEIfC4Va32EH3b2gEHnDHbBsmAXpc4Ay2iKp5cIo5gTaY3Nz&#10;IRYPGoDt6no4YGqIQlLikl49UKiuha/U9ZWK3qPc+6Dc2AYbOqkhmYY87r338KG6Gsre7YAWfs9Z&#10;RwOxljpoCeyBgV3pfcgOtprZY+S7f8AmUusJpNLL/tgJMRoaSHj3PRw1sMQoevwCKytso4GXkKmE&#10;/vuvMU9NHT3feRe9OnVGCY3bz8UZ7/7bvyGntyvquvVBa/ee1PG6OGBkrUiRU2QKJ2j8QvubnXqi&#10;vrPECrooWZBlv3oXZb9ho6ceY0/W01ETF8hKZGGiGWROm0a70nAD8UFWICb0NUO1R0/MjhuMT5cU&#10;Y16qNx4QLO7xXlymPJwVLNeZrEBZMyQUZ5pSCBYO+K5C5o0QBBpC8U1rCpoju+N5C2VXcyCuzkxF&#10;nkd3JBl2QEpfCzwm0NyjN5eiwOLdF6T4YY+OIc6SBR3Vs1KS01q1DVRzP+R8KMc2va/Lz1QSQ6p7&#10;ycQzKWij5F0YEkC53Xltmc5uhsP8u0TXHAW/+h0++IPqGtR17oKPevdBo58HllSV4OiiOuxeWoOD&#10;s4pwbFY6rjaksL8l4kZVAmYMccED9rGnFSF4XumFTZMSUDvIECu9HdHYX5f367dIM+6CEi83jHYz&#10;xHeNfnhFRloT2gcnpnjgTnUE1pK5zm5tej2J7JfRkL/Z3jAL5Vl5B5g4aRLOnD2HkcNd8d2FNqUm&#10;pwQ4VaMj87B9bTOmJUVhVG8jXGwahatNybhUPxqbK8eghNpvU5Qrin0cMd2LHnCGBzWxZBSGk9IO&#10;wu6JAagM7YlFY/2UqLd02JNN6fSI/dA6zBLTfVxwjt5vd0MWaofZY5MUd6mLpnGE07NI4FFqYMRg&#10;T20aMvV1sKWTrGEqw2/G2ESDiqN+3kAP9gWNaiIpdX8aeZqsPE69nKShg0FmphhFw8126obJ5ubw&#10;MDJEtkdfnJ1fiRGOVphNCr3U3hk9unRBsktXTJHgpbYlag1NkPvHjjjDTh2vQ/lipI8vtcxRamqD&#10;1H9/BwfJHAr5++4dOmAuve3w372Lbn96j+yiI0bTMHINDDGGgFJsaoxiWzOyn25YYe+E1dbWmN6j&#10;F2aJ9zUyU4xKmMdxetp9lC/5evrIMDZDq5M9lpG2j7Gxw9ZJI3CznkYS0R97S4OxO62vqgCMjx1W&#10;E7yfVPsRWMNwqjpWkW1K/U2h8rzWZ2lgC5N6KzEBSUS73eCv1IKoGGmpUP7rtQk4tqAMZdTzd1qj&#10;0JbqqRTnvVvny6aKM5XEeWCykw0qu8lwtQ3WEyyaNbTJIkyUEaZiSeQyMkYLr/9yXsuPLR2x0ZLH&#10;bWpOpiVT2GVleCMyK9neRDnncgsLbCHAC3jIpDMZ8v6KzK5BSwdDO/9OKfg8zo37jOyLMrZplE8z&#10;R/lhYVYccsO8cGhWLs615Sjl/RZOScaRggD2F4k9JSjAea8xDDtzPJDZQ1uRV7dro1EV7IbbVWS1&#10;ZCxjgwZh2fIlZBa0CzrOn9vJz9vbHv/SYPHTJqAhz1XV1cqcfmcbEzyn9HhxoRnPzi/Dt+fWYseG&#10;GUgM6Y1RA+3R7G2PuRG9MSfGHS1xfTHJwxk32DEfV/FG0ZvlevfFpcZYXCagfFk3AeU+3fBVrg+K&#10;wgeheagFblQE4fP6fFR62OL8xMF43BiOQ3nDkBswkEBhhVsVXtyPFHYh7WRHFQ95ujkN6ysSMcWj&#10;KzKNdbGf9FxWIhdvLbUqVnUxQLa9IzLtuyGOWl+obq6mHuZTgkw1N0PfLn+EjVoHuPzhT1jKDlpk&#10;qo/RBIQ5lB/zO6ihiUBTZGwO49++C4d/+/8hiTp+sa0N5pmaYByZy3EDYyRo6SFfVw/rDEwIFpZI&#10;/Pff4EtzS0zRNIWHuiZK7Jzh8vvfIrJbV3Qz0EeyOkGCUqXV2BqnOulhRydd7kMD5cMNMdnDDGNc&#10;NBBnpoUMazNUWdiixcGF0qkbFjl0wyRbK6x8Tw2r3tPEvI5q8NVSx8LYAfSKQ5DgZIWlYwKwLC0Q&#10;n5am4zgl29lZmTgzMx0XmpOwpzIZa5N6KOnfQt1lVGTj5HDMCOiHNfmB2FMzGsfaM7B/1kTMDe/G&#10;ax2IlZnBmObTFct9bXCzeTTKR1oTJKSWRIgC7lLrsiK4NzaFOKAuxB1TCYwrLR0whyzolJYZ9vE6&#10;FxPgPuqsg5Udu2DJnzQwl0ZfS+lWymtXTUBUll7k9yQrVmI5EijOM5ZRFAtIKT0ldkMAkdGlJWQp&#10;gabv4IUEYeP6YG/aAKwdNwQLo3vj2zJP7B3rhrF9jDHPywr1vJZtod1R4u2MydFDUBc3DAtT/LEu&#10;0xc7atLx1ZxilET2x/mWFBwnm5o01B4PGyNxsyEanoN64siZs8rCRjIi8nPb+Hl72+N/DFhIE8Bo&#10;nzMXz1+9gltPB9w4thQvbm7Fspm5qMkdhuUzQnBo6zTUxPZVPM1D0tsnNOIbrQnI9HLHpPDhODg9&#10;DmfmZCLf0xmF8UGol7J3Q0xxfYYXjT4MdX4OWDopHuumJmLmcEvcr/ZnR5YVsGRGYDRWj+qJ5ZlB&#10;uFaXwk6fQS8axY4ajTNzszHDvzsWDbelZg3DInbwqRaik1Ul5I/pWmOevQOCNTojXEMNyykzWrv3&#10;wARLW7SSCYTSG7b4u6MhsBcGm+sq9TxT9HTg07kTCizMMNnKFu32XbHQpTcC3/sTVpgboy9lSyg/&#10;n02DcO/wPg4ZWSBeUxdVpg5KsHSitQNCCSxLHJwQYG6P5A4dkUwvO/G99+H7HkHpvU5YSImx2dIS&#10;0/QM8KXkG5C6j7fUw116tSdkTU8aInB9ZhKaDA2xuRPlSAcNLCBALKK2jzcyRZ2jPVaTUWw2t8Eo&#10;Mx08a47Eo9fzWS6VeGH76F7IHm6DmR6mWDDSCVvGeKDNtzsyB/fA/vwR9KSy7qpMIPNHfUxfrE11&#10;x8Zwen1/Byyhx85wN8LcJA9ca0lGeWBfnKpLwK0af1xtSUOLp7kSRJYJavJ7txqjlaFvYS4HCDJ+&#10;lGLjTNhMzdDIazfbtRcm6BtiHwH3kHKuvD9kSlJZ7DMLG0zs/D5fS4BXljRQFek9KAWUue1Bvi8B&#10;XpkAqGR+ki22mVtQ1triaVUIimMH4lZ5oFJgeDvP625dJPtNBCb7EejaxuKaFIlulFGTEMxN9cDV&#10;4iCcyx+M9XGuGDvYBvX9DdHiZYOPeX3aA3oizkEbTcmBqB0XCgsbczpIKdtAVvELs/jPmyJH+GIO&#10;weLSpUsIDgnAPBprac5A7F4xQcnelJmoTy5+iOIRzuxco3jDgpUU7oVTxmAWqevJnL7I8+mBSb6u&#10;WJoViskDbBDioE56mEwPF4RvieKbSpPh2+lXWBngqAz/SXadDFMqnkukRn0YCgN6o4rA08rO3ZLi&#10;hfVV41A7xA5XqDGlEpUM+z0hra70tMZ8C2tsNbFGk2NX1KtpYa+6ISZqaiDXzhb176uhQoYi2YF9&#10;Ov4J491dMbF/XxS6m6NhsCvm2NujgOxjo5YhNqkZYAUNe3EnLaS98wc06Booq7H7/f73CDE0hfGv&#10;f6+MuIylnBmgqwVn/kY6WUb07/+g1JtM7NgJO2gUle92xHEyhKU0pG6UHymk1yUErdTOWgizMkId&#10;WcoUFxNlWPYBDflOgx/OV8eh5fWiyCfpaaUM/h4jI0wiU1nYQQuL6LmbtHUQZWKMS+UyY1ICjqG8&#10;FjJEHUmJ58XnQEo2f+U6P2sMwuK0kTg13Q8XeH++nFmAAzPzUBjlg/pwd7K1CN47ypNKH7SP8cKs&#10;ABdUhfVAgJ0xmsNHYGl2KD5tLEBNcC+cJ0u52iQFjULwNV8XDtLDndoY7C7L4bXQQ4W+Hoo1tTGJ&#10;0m8UQXGMmp6yVogEdsXo5ZwksLvV1EqV50I5InkrymeUGzuMLZShbAGHN0shyCxfGe4uJvP7arpM&#10;kgtGznBnPK8PxlQ/N9yQvBH2nZsN8Zjs0x9NAQPQHDwYs+KHY8PkeEqVIbjObW83qAoByfykG8p0&#10;gUACXyjuU5Y8a4zAjSn9sWjUELh2c1bWD5FVA98w7L/X3vb4HydDNnzyCcHiMoYP7oX8eGf8eH0u&#10;frggCVpz8exKO55dWIHUYHesmDUFn86rx4f0MO427+GSxBbY+beOHYCyUR4ocdLHnZIRaIt1Rcso&#10;H6J+DL5oLUK+gw6uVfqxcwcpIxyPaiIUHSmzASVX4HhtCpbnRmP+CFMylwjkUPYU9TDAt9OH4Cn3&#10;f68uSvFsEmz7utIfYfTSeX0Go7pDFxzQJpWlh9qio4+kzprYRo+3X0sf62jg40218aItED+w49+h&#10;hxw3oCtGO1Bfd9PDGDcTFPTtiam93TDPzgFfmHfFZ9Te+4wssb2zHpb9oSNK3umAnmYd0GzuhJY/&#10;dUbqu3/CxzIsamyDz22sMc7MAh/zs+3m3VDYuw8mDeyNITqamPPHjqj7zXtYSkNJcrFBO0GhoJsh&#10;pFydBHif8ZxO1SajlUAldTdlpqdkn35pYoVCnoMs0HNc2wTfalkii7T805YS7G2fRNaVjG8IFDdp&#10;EA0JHrwmUgDHD3cJpHd5XWsSfLGzfAY2NpdiqM6vME7nt0g26YTakO7KNRTAlZmpzRFD+EwgnzMO&#10;8ygnz0wdgvpeOkjV/yPKBtthefEYrGqegq/mTcHm+ZWo8rEhwMWhZmA3rKCk+rSjJub/rgOqf/0u&#10;Mn/9DqZp6igjJYrBU2pI0PMIQXOfriEmiNzrpINzPJfT2qpszs/ImIo6dcYxnrf8LTJEsjtldCXb&#10;XB/HisloeLw5g23xglJ1whBbPJkVh0f1shRAOBojCH7t0bhcOgwfRdmiqJsWIiw68xhDCXBkRATU&#10;At+euM1rLcOuUv7gbn0sr4HkmQTjYFMOpkwtU2rTygplv1TK+geagIWMMd+8dQutM2fC2V4P351u&#10;w4szM5VcixdKnsUc3Dm3EEmBjqgu8kTlhD7IjOmBjxaUYuWEETT2GN6ASMzyNMaXUySBRpXYVEwG&#10;8HF5NiqG2uLilMGUGxHcVm5koKqTk+KKpzhLvT03KwpLPU3JWOKxozEPUf0dsTXHm0YgBV2kHqTU&#10;mJQEnSBcaRqHpiF90Ui6v48eTbyVaGIpmZdAD15rK9WmzJXcijEmOrjREo3bTTH4pomdbkQvNA+3&#10;xxfJvbA8wAll/fSQxk7dpK2HUurlaZZkFjY2mNG1B5qc7FHX1QUO7Pwy9Ldb1wiLyCbSu7kiqVt3&#10;fKZviRmd1JBrYoREV0qA99SVEY7I97oQPKxxlMaz38gOwZ3+iEkyMjLAmMfPa0PvJynYx8pHYbWG&#10;0HMZXhUtz2MmCBXzNySfQRLKLmuaI5+yZAn3W8x9rPPxIeuKxPH6CZge6KIELGWuiDJ9m2DR5D2I&#10;Ekgd2QZaWJzQC48qSMurY7E4ticNiRKIMugWGci0wD6K4V0hA2kP60p2IiUEyBinB+BQRh+UjXBE&#10;vOWf0EzJUt7PFOtDu+JiWyqiOv4e2zUNlOFSYQWntcyx0roryrQNeR+kaJAsyCSjIdYKaMh5yKr3&#10;FZoypC2LKJFF8Hw/IQubQUCVeycVsySOocwl0TVHpoMJrs4IIljEYvaoQWSTETT8HjhfImuzBOJ6&#10;axKq/Rx5PsK0fPGY8kmYamOk1OiI5bWlY+C5zYgZjDPTvBSGIk5GZJWUcbxHprE4LxqLlyzCDz/I&#10;KoFQ1j39uW38vL3t8T8ALFT/3jALeR6blo5h/a3w4vxsfH9uFp5f/kuexZ2TizC7KAiPLjbj7rml&#10;OLF7EaaM6Yv0sJ643JhEvRuFg62ZqA4bhFUZ/rjNm3WzMhhR3Y1wsSaeACHSg0BBz/aAwCJDolJv&#10;8cuZE1Af1Ac5wxxwdFYe5sR7obqvBcHFH5Moe77hvkWmCN0WYDnVkomGIA989r6OMhFJCZqxs+0w&#10;ssZkGyvMoiSJ09dCjr0FPrBxQJyjGZoiPTF3rC9WTkzAorh+7EwSOGVn5D6vtyZglr21kmF5StMU&#10;B7WNcFTDDNs6aWMdDXTh+12Q2sUQ80i7T8h8CBp07XudEaHWBZtIxyWlu40sIIkGLbUz9pFap5mY&#10;YzoZR6mVAxY6sFnao6+RPqb5d8O5mdk4MSsL+1ty0D4uCrPM7bCJkmqHsTX2GlrgUzNLNJAhSUKW&#10;jJAcJkBlU4qcosHlcx9iUGsJkO1OLpg4wFy5no9qwnCHxiBByar+PXBC2wpZ5no4XSmT8EJxoSUV&#10;rRFduS2ZWVUYz98XM8L7kt5H4EhdKuoTPfBlbQ42To7G3tpUHJ+ZgaaxAaiN7I+LM1NwrZbGRwM8&#10;05KMcb97j2AgIxsqw5YszcVOTpihoQlZf0UAT5iCUjhIXksCGs8pzNQIgV2dMN3eGZ+aywxbZ+SR&#10;Sa0isK+mzNtg7oDl9g587Yx4J0N8x3tzhfJnTmQvOooQ5Hn2IGiIwwjG5dZUNIy0ZX8I5DnR6fAa&#10;3GiMRdwQZ6waH47VeZHYUhKP6ZEjCaqjca51AvuoqszhrfooJV+lOMEH6z5Zr6QPyNKGUgX/P9rI&#10;X7e3Pf7ngIU0AQy2qOh4xAd1xUulrJ5qfoike8taIzePzkNraSzuX/0Ym1fNQG3uYHx3th37P52O&#10;4GGOWFs+FlVDbHBsmh8yPe1wtXUsjjVnKJ2yMIherVbyKGRYS+pGhOF0y3i0jo5AtZseLk4cii/G&#10;eyC6B+lpfjQW5iVh+cRQ7M0bgkpq7RtNMr06Gl+05KKcHk+Cc+vNLZXxe6WyFI1DjGi0jg4yXEjj&#10;Hbpg3hALJDoYIDeoL5lLNq40ZmJHnj8O5o8gsMXh2wapvhVGbT4GdR3UlCDbYVJikQPiDZUK1QIg&#10;1NNSNDdfX7yplWIAn1CqxL/3J2w3MleK5JRSaozV1cdKyfUgk5imq4fd/H6KhQ3GauqhhLJoPCXI&#10;Yh9r1PfXQx2Pra6/MeKtdNHcRQeNBAdJQ59OI8p3ckYKn+c7uGKtlRPWEXCm0RuLUWbx/GQtE5nu&#10;/gnBqC7AEQ8b/Og5CRh1AQrFnmbroHjrDBtj3KiU8nshOEIAGO/VAyvzE/BFdRr2zp+OhlHDaXz+&#10;2FQQionOmooE+SjSASt8HNEw2BjZFmQMNk7Y2L8vNvgNx8dJYWgbE4nk376LowaSwi7XntdM1xJt&#10;lHWVmqoci6MSrCSAy5CqXEcpbbjEqhvG23ZClaMupjlpYVI3bUSQwU7/QwcCrDZaCbr1uga8Fpqo&#10;0NPGqO7qeFXtg/OzMjAvyAG3yCymeTngaYPk9gRgd3EEFoW5KsDxpgjxrcZE5A0xxpViT3w22h3r&#10;Ix3R7mWBxgE6mOXtgPbwHpgV3Q9zYodhcXYMYgO88OTZEygrrdMefpEh/0l7k/atlEHnRSufUY3M&#10;hN5KUtZ3V2Ypk8q+u7gEjy+txM0THyF7bCgKU/tjHVH8+eW5eHx5Hh6e/Rgt0cNQ3csUXzbkoCnJ&#10;Bw1jApEbPgRVw11wMmcgNqf2xeL0AHq/SFLLUOxvzcGMwO6YMNwaFyhB7kvgjrLlw9huGE0PsiGi&#10;G+aFOuITerp1Ce5oz49HQ3wA4p31cb4yEleLgzGaQLDE0Q1fsdNKJ53v2BUBNkZoD+qBZ/Xh7GCB&#10;ODIjAVN66KB5sAFKh1pgYsggVIQOQ3OsLz7IisTHhbFYN2MKCvQMscLOAetp3DtMbOnhzV9X/xZ5&#10;IOuIGGKKho5S9Uq85ioLO2RQqx8wVq28nk4ZU6Cjh51kB7vY8rQNlErc7fS2UshmPplLvb+z4v0l&#10;f+GxSLHqcEzv5YjTuibKSmMycrBfTRfz+ffUDp2w+I9d0EA5MZFGO4VAKKMH08haJC4gc07mkY3M&#10;iBqEM+2ZODE7C2fJHk63pqPYWMCO7IbAe68hCHcp3VaP88D2lL44MLoHlnnze77uqOa1f8JjaUkY&#10;jgP5Q5ShVpExso7ojcYotPbqTgA1UAxfgo7HupigUd0ANVIEiL+vijOYkdHZIpvSL4xyb4qdGaqd&#10;rTHbuRsWONujspsLxjsQtG31sCnVmV5dRr4omRrCsD0vFJu4/7Nar2cCK7EMc2w2teU9dMOz6iBs&#10;rxrPPiHsMhHNIW68bjI3xh8rM3zwaYoEbGWimUpenKlPRF2QC2SFPCliJJW7lfkmPP9H1RE8V3/c&#10;JaOUuiAn8gfBu09X9n5ZKkPlMn+ZG/Kz9pcp6nKBhFHI36pL9eLVCxSXlKCmKA73L23GrSvbcfPS&#10;Nly7vAPHT3+GKnr17t218JQA8uO5mXh+YQFuXNiCaZFe+DK1H462ZKN8uAMKhphgWnwY+nT4d9wo&#10;k8CSzGMIR/FIO1yYX4Qj7YWYPrg7Tuf0wZoEN9QneOI6O4OUO3tcFYHJBJ3DM7PwoDmMnsIaW9vL&#10;kOhqgtY++jgyyYc63Z2d2h+ro3siUOe3mOncHQvtumGMvS5mDLJASVg/vGgKw62WOKyrm4j1qQQ/&#10;kR1kE9UBrrjLz540h2DeIAMEab8Dr3f/gLx/fwe16vpos3VFoyObiwtqe7gpKeQiZdaRHk/T0MV6&#10;YzNc0DLDIht71PB7JxTKbYIUSobCLvrYb+yAz81NEGJjipJeLqh26Yo6l56Y0NMJ80MclWuhmlEZ&#10;jDs8vgIbGV5UTbA6QoYizGaRiQ2Wa2orcQwBosVkGtX0uJJwVkWvLanUp7l9o7UVPDR+hYBOv0Yp&#10;AeCryhTsrM9FlZHUibBCkqsOHrQKCIeiNdodB3I9cLRpAi60JmPfnCo0jrTkdQlBVUh/1fKUFVF4&#10;VhWOp1Vkfm2jUNCxMy4aECj0LZVRjoOGhmRIVsjuOwAtzm44oGdB4DKlpDBHvN77WBFpgUK7PyFK&#10;5x2Edv41gjR+jWDTDpgy0BIT1H6Hb6bKyI2qHJ4woY9GeWMnGdpZSpczPE8BJJmRuoKSpC3YBU8q&#10;RmJdbiA2JbnicsMoLIrtR6OXeTEBaEv2xJnCkZCFlSRhT2Yo7yPbWBLmzPOVYtGqkZTHvO/KyEi9&#10;P88riH9LgDcI12ujMC4xkpbA/i8GodiAyjb+Xnvb418SLN4saSgBTWEUAhYydCRLBVy6cgWu7OCj&#10;UjwwvTQR4wvCEZ85BNOpU0vnJGPVriqk5dL4zy7D87Nz8PjMJiwcG4ixfaywt70EZaMCsDbbH4uy&#10;g1FCLT3E1RC7KxOoj6OUCPWRnEEI6m6KiQG9sSOpD29gIO5RU1d4OWHuuBHcLpxSJQx7xw9FWh96&#10;cBmaneCJuEEumBkhi+UEKkGrSlLKIzWUQ5U+9IieiHI1wxgnI6wIdsb2+iwUu+vjbOMobK5IQ3wv&#10;C8zJS8BXzZOxp206phFo7isTpEJJwQPwbXs6phsb4LiGPvZo6mNTZw2s7KSGJWQDFZ11kKyrjRpt&#10;IzTomCPX2hZjHGTehhPyergq81I+oxeUDp9MPT5NTQMnjK2w0tJUGWlpH2GOIhd1pNhqYaiVBj6K&#10;6cGOLp5QZoMG4XJTMips7JRRnGNK/oEEBU3RYmSJVWQxsg6rlN5r7O2KhvfUsdHMAQ1qmjhMeSNe&#10;uMLCFl9lD8GlXE8c533aO2oA2ul9mzW1sJ3HMcndVJXFScMsjxyA4xVJmOU5EBsCvdCanY6WICdc&#10;a6R295HaluFK4FCMTla9/7Y1FaV/0oKshKYaoVCVAygk2ypUU0eBpg4qrayw1dgGH1nawENdA5/N&#10;yMCZmTn4pmUMTk0PwomJw7BjYiDSR3bDubbxuNSYjkMtE/HFzALsa81Eaaw/crrZoMTNEbXdnDHb&#10;sbuyOlydE8EyvrcyIrYocRB2pffG2eZ0zA/vqoCsBLgrogfixgy5ljIVIJLHHYhPJwVjdsoQpQiT&#10;LAFwqzYOdyjBZDEh1VR3FUjL4tCy9ERdZTEtQRWpUEkQlW38vfa2x78os/hRqez9+MkTHD7+FeYv&#10;bUJpXQ6SM/3R18sciVnD8PHeehy6ugxn7n+Cc48/wQU+n37wCc7fW4/P9s+H34juuHj0Y7T6uuFo&#10;kR8+yI3EKPPOmNrHAJkj3bEmxQtrKBumu+mTGdjiXP043CX6n2jNR/MoL0T2MMQVegqpsiyrjssa&#10;InkDbHC9OVEJ1t2oj8TB4jhkBvTDGI/uOJwzFJM9nHGpaTyNPBjX2SYOcSblHofPGydixhBH7E/r&#10;xw4fgskjbLC5KhNlAQOw3NsCTVEDsSjSHctCeqA1tBcKh5mz48gKXRI78cXV2dmY1Elqa0pRFlWg&#10;VJYtlOShNRb2ZBtqOKJpiP2UFZ/o6KOgg4ZS6aqZxlvYsZOyuFGRiQnG0ICzDE3QZmePyQ7OaIsf&#10;hLOto0nnY/BtSyIKKdOuTh1J45W5GjICFI6TDemoN1bp+wMGqmCmsIlp+kbYTeASpiGeu5CsZHFH&#10;bayydURz5y7cjsyC4JVjbooblX7KHJ0bDaTbbIerkzGfILbW3EoBg4c1EsgNQ9oIV+xumI5yfQOs&#10;NLVEkIMjSu2dsMJ/pBIj2Zg7Hgdqp+HYjExc5vX7sjoHk3UN8QkBQdZc2U5ptsfQEkU8xl3GlApm&#10;NkjS1keCsQkCKbH6af0OawnWi/0dUDnQGHmebpgS44/y2OGY1FUPsf3sUTzEFFN6mWGBpzmWUpKN&#10;H2SOvenu2BTZHR/62mPmcFNkOHVGsL0hqmMG4SCvz8SIIdhfOw5bGwqwIr4nZUw0bvPalUT0xlOZ&#10;m0SQkKCt9JvzRf6Y72WDcjqqyewT1eED0ZTogRWF43CkOhsneU6nmzNwvmW0EsCtqasiSKiCm5K9&#10;qWLbf9tu3rS3Pf5lmYWARUNTE7wDhmPH0SXY//VinLy1HucfbGITUGC7z78JEsrrextw5uFHuHhv&#10;Iy4+IGCcbMfwwVY4SBBYmhWONg8Ldlp/he4WD7NBDRnG+mgHonoArpR4InegA7a15KNiqD02ZQzD&#10;mqmjMcXPTQlYSjRb9OTB/H6ojh1BoGCHb8lCfXYkKgZaY028G5akeePcNH/E22lif3kSt4/EzORB&#10;yCIwjbBUx7kS6lB6T6mj+WFeBEpctXGlcDjBIwgFIX3RHNQbzZH98WFJJmqiBpC2ijaXRLBwHCpP&#10;Rx01uCQSKcN2ihZXxSnazW2wUE0WJZaMRBl1ISBo6VNfW1A6SJyEoEKDlrVKviIz2UTQkYI7y95X&#10;x0x1LXzaty8+9h6KRQXp8NTVwgZ63uONeUrh4lPNSdhbl43Z3J9kocp8CVnR6yB/K1dPD0dk/3x9&#10;iCCSamWJZR010G5tj8WdpPiOKkaTZqevePJ5AX7YMDoOOyanY8nUPGzooo0WW2ssDunGa0ywqI7G&#10;pO722EC20vzHTqhQ18EIMpR1POZDNPh92pQXegao+F0nbBRQ4rEvJuBUvdcRyWRdRQbmKNPTx3Qy&#10;phCLrqiyssdERxvUETAbO6hhkq4RfLqbERyz8XXzOFxvisenRQkoGm6HS0Uj8XVlEBbTSUjRnSfV&#10;MqQeRCYQg4IAd2UETQKwt3jfJVD5jM5j/4w0lPU3xGIyyBz2swnWOsgb6oRsj64E/8FYXRiLktCB&#10;kPVP7hEobjRKHIzSkixKanQ8FfYgv1Hlr1SVb+jvjk86amHF+5pYQeCfQ1ZU7+aG+cuWEiSUSSF/&#10;xbTFTt48/7y97fEvCxZyUZ5+9wyjx45GfGocTlz9giCxEeeESQhAKCBB4CA4qEBjver9uxtx5tE6&#10;nH24Dp8fnoOR9PrrRg2k9wqHlPmX4JhU8i4aboOr7DC3SBHv0iAvF3midZAFdtdloDZmKOZ6mGNT&#10;al/My5DcgFB2lDAlwPlBbC/UZaegZIgN6j3ZYgcp61DWBjhhW2ksbpeGKfv+YmY+qildjqQPQXuQ&#10;MxaQyZxlJ50zPghLA2yUAJrs72pjNHJH9FQCit8U+2JvzShU+doQbCRyTglCBjMvzgsLOqtK2it1&#10;IhUpoJIDdTbW2KBGcOBrZQiQ3ryJ7KHYzgaL7ZyxxKYrPrCVBYNslKDmXhq2FHWRyVKn2I7QiPZT&#10;j48j+1ihY4h8soI16tpYomWASQM9sXCwJwJMzTHV3pnG3RVLrJ2x3K4bEo3N8LGVAyWONT6lRx9N&#10;GbRZQxdNfP+jLgQLsp7PTO0xnrJgkY0TVnZQx7H/j723jo/rSrLHd2cmmYkTx4rF2GKpxSwzM9ti&#10;tCwLLFm2bLFkyyKLWWoxm5mZmZktSzLHiZk5Ob+qq3gmO9/15zeb2X820UvKDep+73X3q3PPqVu3&#10;ihz/lDwxORVN0YaxxtgM26I80FwcgTM18ai1tcVlDWMCQT1iClI4KxkjydgAOcQwthoaIVNHE4sI&#10;ZERVK2I3LI3260mRJNHGegKUU6p6OEjfQ7SiPC4qaOGoAskklk8SCWr0if10VcBiAtYm+g6X9e2P&#10;Kd0cEDnMUUxh7iyKQIzXUFEcuKUiXGT13qiYhondjFA+aTQWz/DBqpTJOF4Uhlb6e0PKNFyfQyyM&#10;2F/pJJIgSSNwiaRNEzGlW2kj0TJnLGaPMsPmxCCsJlBqChuFlQmTcKRwCkkMksl0PXJLR54Z4jKM&#10;SRZGOCf6sXBCGH8HWiiRWmPr3t0EEu0BTiFD6P4/g8U/g8bntt8lWLDxF/CRF858fIuZkfGYPDUI&#10;d1+cJrmxiUBjI1rZnmyhW7ZNQoa00K0wcZ8A5NEuZCQGoiLBn2iwD95wT8pCZzygH2tzcC9Uho4k&#10;sAgUgc0XhPCXqpIwZ5AFDgdbi8g1p3lzjsC10mC8LZiAx7yYrDYO483V0ZzjjecyJ2QOJp1cOh0n&#10;axJRQ6DA04ArZwdhgvrXuJUyXFDPhyXOiBluhnlzJqNisCGBRHuxlyvETk5W5mBMD1NcqZ1Ko3kw&#10;DhVEoMbdWmh4sUS71B8lnkOxQ0lTdF6/wiyBLqhLZNwXI1dqiEMCJHRF0VoOwO0gB/L8rgviv+qM&#10;2Z3lka6uihobS9Q6OoquXDXWDmiwcsRaXm1Jrz2lbYC5ZOv0rFDKyWNa2qLUX5rEBMdp376qyojr&#10;pICSLzsj4ctOSKR9jlVVRw5XAOtuj7yePeGiqiECrYFmUtSSYx/UNRUVtfMIGG7QPq+q0jnSPq9J&#10;pKJY8GF6/wF1A7EcP4mcONHOHiVKGjihRQ5Dx1xpYoYZneSxSZ1YA7GhSnk10WFsqzb3A2lfp3GJ&#10;QGCrsTXivlXCHvr8XOj4CAHXLGVl0WVe5FFwbVICn0I65kKSI+dpf82csq6qjxgtFWwl2bBpkgNi&#10;rOXQS/5vQqpGDrFESbg/Di6qxAy3gTie749jCR5YPHEA3LU6I74vSbpxPXAlxQ0/Fvkjh6RNK10r&#10;h/PDsSJwIO6LmQ4fAozhqHezgKetAi6RZF0eMgDTHLTENfi4yBdvf7l9RAwmzZBZG7FF+k54hoqr&#10;kCeYWGH/yWPAB54DoRvyDPaLX4OEmCX8ld+wfW77ncYs2r+ET/b23TtMmzkTfYf2wekWYhMEBgwO&#10;DBJtzwgsfnksnn+8jRgG20bc/OEw0mIGikVm85O8Rdl2rtjEAaebNArEjnDEAwIARvo7ZZOQPNML&#10;WZPH4WLdLJILnBTjjPOzRyDftz+uFgaKoic5w4yxYVI3FAYOx4MSb1wmDRrvMQylLr2xPWwsDtYn&#10;o2BMDxybOoAuClc8oFGDp2ArPJyR1t+E6O04EcBqriAqPt0fZQb6CJGoY8t40q1eE1Af7I4l3nYE&#10;MpyoRGyjLBBzhvUU06GcPcisQNSJpAuenSFFT4IzGiYinsD1Jbk83Bl6PkFNHWeIKZwkkNkvr401&#10;RHHn08hfoaaJLBU1ZKtrIpscM4fAIr+7I4LMLTHbQopFitx8h7MyDZAq0cMeAwMEaWujtIuySO3m&#10;eMlGAqlkBVUk62qgsHNXNKlJkPWNHKIIMAKUVZFGDllADCOtew+E0jFkjnZYYGGOdVx5igAqRlsH&#10;h+l5MYNBrKZVWZtGe33UkdQ6L2nPz5hvYoL4L7+ix4ZYQ8ARbaCLGNr/EXIillqcfcmZmeulNoj6&#10;ogsOaOmI3I4t+qbIIWbUrEZ/p9d9WseRTZ9lOR2Tpz15iTlncU7RU8OLMm+x3ufHqqnIG22C8ynj&#10;UTxzIrxMtNHLRBeDiKHFuozEdK+xSHcbg+LJQ7Ek1hfTRvZA5ZQJuFYchLgJBLxRvqgIc0XIKEcc&#10;jBmFvekTcSFpHB7SdVUw3ROpE51QETQCvv1tcYGO9UMJDWCVoSiJ9MalwhAUE5jxb8qFhAuJrc2g&#10;8+ylqYENGzcIn3j56hV27NqJtyTPeRC9fecucvPysG//AWzbth3z5y9AQ2OjsM9tv1tmwcbTREKn&#10;0ZfDdu7ieYRHh2PvyQ3EGnYLdtH8aD0BxTYBFm0sR5hlPNyB1nvHkRrrjDsnivDueiUWlU9GiIsD&#10;9ueG4BLp1kr/UdjkbSOiz21l07CIqGj6+O6kvZUwa0xf1ISOIX3K9QR8URs+GuG+rsgdZoG7cycQ&#10;M3DD0ol2NKIMwKWyaCQMtcWu9ECUh4xH5RAJbs4Zgad57rgrm4J9c6ZhCdHw7fKqyCRnu1AUiksl&#10;8Vhka0+OqYFsciSexThOtHytuhbclTtj6zSem3clduMhsvmGGqqLgGIqXUSV5tbECuzJ+bphhdQW&#10;0wyMyUHMcUhbipPaRqJa9TliBmkkTRab2BF9N8UufSPh/JyAdF5DgkvkNJyDcJi08U46h3JldUTJ&#10;yaOR7CA5LtfgOKRrLFoTbNUzwjRy1gSSLDyrwnJnoZmVSFBKp78t0WLH08NVOr9Ses9CYgxH6dg7&#10;lVSxWV4F679TRoqiBOXkwJz7kEYgFkZA421ugiRbfRQR26m1sEOabXcUSHSx2chKZIfmWFugoKui&#10;CJSeJkdfSPIjgfT8cQZLAhaWYCcJdBaZmiLhi68Fq+Is1QYpd3dTpfu6Alw5tsNtDmdqG2K2tgSZ&#10;xsYos7TBYvr+3PXVcbeWZ0CmYmeWHyp9HLAqzhfSb78hxtEfJa4kOQcbYXPgIHz7p/9AzTgr7Jjk&#10;iAXjLRDSQwcTzHRxUhaLwIG90TDUCEk+fTFYWwHX4oejdPIwLPexw52q6YgZ5gC5//gPrJ/YC762&#10;ZvCysEbdsCGIn+iN7iqKiPZxQzXJKA4enyMmNIMAndfdDKDv9OS50+LaryUQ6Nmzu5DojU3zMGLE&#10;SGzcuAll5RU4cPAQiktK8cUXXwr73Pb7Bwv6crhaFjMMAlViZB9RU1eDmoUFuPZoJwEGswqWJGSP&#10;6f7D3dh/YCHC/e1xck0cPl7jmhcNeHdtHh6fLkRaxGCEOQ/AsdiBuFUcgAuVCSjw6I9MnyHIGWKK&#10;HbmhqAscCS9DFVwj9nGoIgr5gyyxOqAHMYyBBB6TRMIWt9dfF9odGaRz4ycMxXyHnih16o37eYF4&#10;WOhCkiYIOwJ9RKm2K6rGNJoZY7uOMSLsHLBERx9lVkaYZSPBjIEmqCOazQk/R8jhwzvLYWXQJFws&#10;T8eFiiScrEvExK7f4Qw59hFyum008q+UUxGzHQ2KysiXU0KxiobIzsygUTWf8x262WOmlTkiSD4U&#10;k1PnkMPk6tHf7Hqg3LYbqmysCcAshAQ5SvKDU5mbujA95xiGkcin2E37KiSnZlrMnc2KyflzCGi4&#10;YG5+twGol1PEJpINYQQsxwmI+HWzDc0QZyhFFYFZe8YqVyjXRTpd9IdJj3PV7Kv0+h30+ZMHEd0O&#10;7Y3k/uYoIzaygL6DKm5qTMfMJsCZaGiImXr69HnskN/DjkDFEjG6hthEALifQOkEgcYlAtkKOmYi&#10;SSOWGufVpSgxNiMA1BZsgs+Bl6FfJOk2k89dWVcA2Y6uGlghp4wGsvWmVphnZYcIB3tE9+qO8sFD&#10;YNKpE3L8PVCRFIuz5Pi3S0KgQM5+NGoQsUlX/FjqJ9oNjrA2gceEsZhsq4tHhROR5tEbk3sZ46XM&#10;HbKAkVjia4lrNVHIcOohwOIWyc/SIX3hT7JrtdQSjso6kCmow/TrLljFcSdidDzdPI1YnwcBq7Gm&#10;Os6eOS2SESOiolFbX4eVq1YTQJQTcPQSYPH+w0fBNM6cPYe/fdVJ2Oe23zVY/No+6TQ2LgKyddcO&#10;5MpS0Ppgv5Af1x5vR9v9/Vi5JBf12a740DpfrBV52zZPVNLiVPCPbTX46XotVlVOQrTfcFTF+mN6&#10;fymqg0ejepQlDhTNQNEAC5ya0R8n5roheOwQkfL8KIMrZzlhdVAvLI8cRyM+pye74ZosBHWuI7GY&#10;GMEJVV3Mk6dRdNxwnCQAWtGnN3YraNEFq4tj2npYSnQ229gQjeTgeXYWiLFSxpmwfjhSHS8qUe3R&#10;M8YB0tRHSOMfpAtoMznOblUdFFuawZVG/jRysHwrK9RbMKtgZ7fEKhNzrDU1wXZ9A+wnZrJfWQuH&#10;6L3ch2QBgUQBXXzc/+MCXZQHaB97FFSwjpxyjaImqshRkskpJxsbkYNzUV5jVFrZYoGZOTYYE3jQ&#10;aJ9MrOC8lqnoy7HWyBxVilxvUwcRdKEuYyCh/SeQtLnAoz05bpyWGvYRoEVpKRJz4XUXDBYGiGen&#10;Jefl7E7uWbKYznmhWzcRz6kcPwiHyZl5wdcFApULBJhH1XSQpKKDrfx55DWwjSTUKjpOpIICnIyU&#10;EWChDj9LbQJeUwSZ6SGCgGWhuaOo7BVpYYoNBCb7iE1x1ix3f+fFezEkvbiXCjOjiwRaIlhMx2W5&#10;cpiAcRYxnnQVLWxRkeAAOe66Lkro07kL1iT54HxVDDoTs9g0i5tUTcHliljRynCkuTYKJ49CHxN9&#10;en46YodbInSAlajnUU4ydQkx183JrqjyGwx5Aou2Ej/E6mljEp1XmollewEjHT1IO3XGFlUGYl36&#10;fgwQQddTHn2/fuPH4cGDB6KqvRX99lzhO3hKiACICxcvCYbh5OwsuvcxWHxFQMH2ue0PAxa/NhHL&#10;IPTYs38/ho4bgSOnd+HIjhqkTx+FrY1TRTuAn4hJfGhpXzMiivq2NOLtTa7ZWUfPl+PyrhR4jrEm&#10;jdkN9aQl1yeFo3KgIa7neeFkTTQawt0RaK6IlvzJIsWYVwPykuKCcRY4PDcIx2QJWDRsoHA8XrrN&#10;Gno5yY0IA1Oi3Ko4Ro7O05nbDKQ00jsih6jleiUdRDsYI7+vNh5mOIl+GQ2hY5GhrIQ8DbrwaFTO&#10;t7FBkX1P1FraY6GlKVLIkctIwuwnZ9tFzr2KRvkV8uo0EquhglhFOTkRvzebnD6T3lts6wiZnS0W&#10;m9tgikQdx0gLc44EO8k5co7zxADYUS4SZT9A+j+P6C/X2FhMjMVJV4KKripkSkim531V1VDE50Tg&#10;lERyYba+ofiMI431sV1BU/REiVfVJGCgEVvLGgkadKsrxVxiBMeJ+vPFf1rLCHNILpylv3E/VpY4&#10;JQSAO4J7iWnI5AmDUWpHssbagfZtThKK+6zqIYmY0wliEjyrco60PH+GOhtbJPdSAzemPprqhYw+&#10;etg80QFpzr1EbdNqAkAfcvh8YkgZ2rrIMTFGoa0t5vawx2QdKZZw42eSLft1zAlETAVLOkVAt8bU&#10;DOkEtqnfKaCJnouwsEFqj76izGHlMENREEnpP/8DkXb6yBxA+x7fC+XjbeBipYtDJbHwNpNHJA0a&#10;Sd5j4N/PFpdqEjDbzwUp/q7ICA1ARvB4yNH7N5TnYDSxhfRO32K6RBurCdSPEahPou8pk35b/o04&#10;jhOpqoEgE1PMTUnBs5cv0W/AAFRUVglA8Pbxwd59+3D3+3t4/eYNgoOn4Nnz5zh95mwHs/i1icDn&#10;L7ecpPLh4zs8e/0GQ4b1R268C55dlOFjaxUxiga8byUWQYziYyv3QK3Dz7zgjJ7n9gE/t5XjDYHH&#10;jVO5GN2rC5KjA5Bi1xXPSlxwui4H6U7mpCn1cSVtHHLd++FBWQBeccCxyJ3khxdmDh+IBqK7p+jH&#10;5vUPHJhaYGmJuaTpF3zRGWfUdHGZgOIAXaAxXIfiq29xRE4dp4kmhzrqt+dPFLrhDdHScreBomP5&#10;Ps6BIHmx8ks5LPryW+R3kkMWMZXxuqaY7miL2AEDkd6rL+qIMu8yMMFhGj3FgjIa6Y8oS7CT9r/i&#10;b11R8ZevUfq375BFVNeXu6XrcCHa9kQu1sQcIGVGcJ4caoOJBYq6aJAjG2CHoS58tOniJYfmmZb1&#10;hnbI+OZb7FJSxqovu6Cc9pvdqQuidDTQV6KI/QSSB0naZHBAkva1XmqNfEM9YjlSBJh0w5wB/VFs&#10;74BFxFBi1ZRxmdgFS7HLanrIJrC4OItzTDwwzdIIJX/tDNnX3yFUV4sYQg+sMTZFDEmvU3TunGLd&#10;HmvRRwExs7LhRiI9enfWJCxyscIPxROwOzUU8+gYXCksTVuCE8TUjpAU2dFFFUvo+0z8sjOktB9T&#10;c2P07dMTnqOHIWLoEMzp0x15BCRZ3bpjJn2fWSrqOEyfK+XPf0P4n77EGLmv8Dx3vFgWP+E//4y2&#10;iCF4VeaBq4WTUeNlgxRTOWyb44+Vk6wx1UAObqpd4fKnP6PIqScGKXyNfv/5J/Qli1T+q7hvQkwi&#10;5s9fiRW/8/4qR7+HtpBIscTextOAUWtrj9XG5qgnBudK+/nrX/6M6JhY/AexEpYiPEjmFxQiPmGW&#10;AIX/pH3GxMaJ58+cPYvO33YR9rntj8kshH2kL/A93r7/iBMnTyE5KQo3z6/BG+5S1tIuO95cbyCg&#10;aC/m+54ec7tDLurLYPKBpQkBx9vmBqRO6YPi8LE4UBaFAhoxVrua41ku14b0RJm7JZYk+OBBHgcc&#10;+Tk3LPK1R6K2Jk5rc1tAkhg0gkVYWGAxUXyeduR1FDvJkQrIKcK6KiJfmxd9ScgRDRFlRNKALjYu&#10;APN9iQ/qxg7ACV5uTo7MKdKss0WBFWIAB0hSTCdb31kJi79VwAoa/WUkJ6bo0Wita4RZRkYoplGw&#10;yYaXTRPlFcFMM2ynEXkLsY0C0uhpBCbHiYpzsO9TYJArcfOSbG7IPENLixzaFrsJgAYpyWOTrhWO&#10;kNMtNTdDVRdFARx8QTOVP0mj7wJlbUz88mscp31tMDZBKdF2nsZcQTKgRFEFG+lin/uNApZ9q4hS&#10;klzJ5KRxCop0XA44GuKyigFmG+vhetpokWOQ2dMKB7QtcYGY2CIFJaQqaiCWWFIKSaAz2jw7wEBB&#10;QEOWQjJtsRvRfPoNNsVPwHofO/xQ5kPO6oV1Kto4SN9JKjEdngXhUbo9bqKL+eZWyMjJwpZdO1Hb&#10;0IBCWTGi4+ORFBuDADc3WNtawZq+s370O4Z2s0N679EocuwHv97GaCmbiVvlIfhBNhH3S33wpNAb&#10;F/KCsDqwOx6UByF3vD02TemOm1XTUOpmh6e8QnjBbOSNM8HLMnc8IUnyqpQGmjI/HM3yQYa6BOuN&#10;zLCfro9zkva6npuVNLBEVRUyFQ1kE5vL0NXBNCtrzFuwEO9JcnNMQrBpsr9XyyJHEM/RoPnp8Sf7&#10;3PaHBQueJfmUK//TTx/x5v07JKfNwb6N9SQ1CBQYHEh+cNziPQHEx9ZqARLvPgEI9xxpq8arm014&#10;c7MeK8v94dRHH/uygumi8Adn7N0qm4gd2eGYY69KIEGyoYDXJHCevwdyhxgi3cwEVXYkMdQ1MEtJ&#10;HQvJyc4Se1hvIkUOUdvFRIs5lpFMTpdDFLiUi9QoKCOHgOVm2SS0VvmiqLsFgQQ7s55wSqbdYsEW&#10;ORdXkvYkWr/E1oZGXAtsM7QSU2sp+qTnyamOkhTZSNp2SWd5TDU0QD5R6CyisLkkJ3K1DZFLuri/&#10;mryYsjxGckAsgqLXnGYdr8HnqksyShUJ8io4Qgwm62/fio5oIcZSJNHjGD0dZDr0Qo21PVaRRNit&#10;b4RaEytE0Oh4ilhNoZ0dGr9TFYBZ1K0nKrooYIGRFebLK9K+uYalITYaWRKIEAOjY50kgDlD4BNh&#10;qInvM8biKbGr+d79sNTYuL3GBH22qwSa62mUn0lAyLGZdcR+uJ/pfnLmmfoSNGdxargXFoUOwNW5&#10;LrhbEYIsa33sJHaz05B+E5JpDBSXOTWebjlwXESOt23bVnz4wLNqdP3QP+/Iyd59fE+3/NzPeP32&#10;Lbbu3ImGRYtRVVaH2clzkJiUiri4eEz2ccPUKZOQEOKFqjkzUJkRjZVzAnG8Pg2jTFSxL3EMLlbH&#10;YbG3IzEdPywMGYV5nlaCib4obF/3wnVRdib5IGmEMWJ6amKiqRqxPhMaGIjt0TXDbSr5+7rGHe+J&#10;GWXp6GIbnc97AQZ8zX+6/cUH+D6DxN/v/8M/Prf9cZkFfVHiC/x0X9hHVNbXYf2KArwS8qNGgAKz&#10;iI9t3BOVn2uXJgJE+Fbcb79t25+JtLDemOY9EEszg1Ac5Ye6CVZ4me+Dx2LVIMkQkiNc5u0RMY2k&#10;wXqYRLSc4xNriWUk0SjdaGkv9DKXc7tKFwAHOBkAyjmNl0ZbTrzZTRd2xaB+OFCfhAJzrsokxUpT&#10;G8TZOaCcdPlePWOc0pLiBD0fraGFnSR3litIEK6nh42G5phEVD+RHDdFSnqaRyBLO0SSvj5PAHGJ&#10;QOA0sxICr11d1ZGiqgRvOq9kem8yOXyRbTcstLLAKgKSDVJTrCPKn0EX5kV1AioCLI4ZJJOe3quk&#10;iTUERh7aOqiVU0IjjX4Z6urw1TeHFzGIHDruZG1tNBqZY62RNSJ79EITgU45sZvVdFzOsuQkslp6&#10;3Mjl94jhMFBtI2kRbaIp0qC55P/GKBcCzz5YbWqJKhrhF1pao8i+BzKJSS0jICtTUiU9r4IUev8E&#10;LXk8qQgQOSgyn54E3F64XjkFgZ2+xHEChbXEdGZKNLHazJK+TykxHyl265kgxswK19ra8P5numLY&#10;weii4YWJ7dcMX0+frh8ycf+X5z5dc/TPy9evcf7iJaxdvx7lVVXIzctFXn4+XL28EeDvB5dxI+Hv&#10;Ohqy9DhMcRuB0nB3XKiOwYXKMNwpCxI5Posjx+BSjidelrpheaArsSmuddI+jX2Op9Xpd+Pvn3vT&#10;Rusb4uTp02I2UJzDL/b3c+L79M+n+7+2z21/SLD4nPGP/ZGugobGeiTPCsG7OxvwXkiSRry9QUzj&#10;BsczmFVw7II7sHMco93agYMA5EYdnlwrxfKKQET6OSItdASO1UagtSwED4o98azEGY9kJEcKPPGm&#10;2Af5IyzQQNJijakpPPXMMVtFFU00Ci4mZ2wger9GaiFG5CO6+jhKI/p5AhBubLNJXhWJ/fqgkpxV&#10;JiXnJ2eo/FYes7/6Grk0AucaGCGf9HSUnhk20t+5evYMoqcpBB5TibJeodGHGxi507FC1dQRQ6P6&#10;VU0prtLIxADFCUu86IyXpydocXq1rkgLD1dURLWSEubRe4uJsofp6aKcnJIv1DMSHezTN0EGsZOz&#10;pKsP6JvClY65S0WTHJ2nKvWRaGSIDcQcthGjWEsgwtXBZarqcNaRYCUxqRwtHSzWlIi1JM3EJoqI&#10;DW2h94uervQc52iEmCqBe8Y+y/PFgoCxKFKWoF5VC7LOClgup4hENS2so8/UzBKEAIZZ0GEagcMd&#10;zHGlJg6Xq0NQMmkoHsjccbowBDP/9FcRTF1uaIHsb5TQRJ+tgj5bLp1XjqYWhpC8uHfvvgAJXozF&#10;6dMMBv98/XzOBHh8AhO6zw7cbsxK2pnJm3fvcOHieaxavRKLli5FflkpCksKMXtuMlzGD0eIvwdG&#10;De2L/Lgw7G7KxWx/L5TY8eyTpZCOh7gZNgGpYH2aRggk4PvhwQNxvE/n8a/a57YOsPiV8Y9J5ELc&#10;ZmRnoTIvBm9IinCehWAPopoW31aJ6VRurPzJ3gmZUiPA5DUBy/vmSry724SdDcEYZKuItBB37G1I&#10;RnNFHB4U+YrFRtx2r43kxHhiB9GOPRBGzKGW6HsROUWGpiZ8TEyRp2uOVBsHZPTsjeye/VDs2A3L&#10;SaLsNrCEzNoOBcqqSJFoYD+N5py+fZ4umG0kMbgfR/0XnZHdRR6JdEFN7zcIGaRxdxLY5JEE4NJ5&#10;pyVSeKsrI01LG8VdlMhheCUqV33ioCA3xCHNTg5bIK+OtUTleWRPIF2828IYF1UZSLhfiA4aFAlc&#10;NGiUI4fer6+PLJJKzRra2E5gMYruH1TTEZT+An2uWBq5j6jR63WMhaS4QnaEmFC4hkTMDM03JHYk&#10;J09a3AAtdOw0I2Mc5fOhx5y7kdi/B7wG2Yr1ELxIrnbcYFHE55IKnS9JrrPEciq0TOhzGqJZxZjY&#10;Gcc6dEVuRbiFDhZ49UPj9JGo5qbKeT7YTtQ+9q9/o89LQGQoxWJiIuc4BqSsjasSfRwjAHQxtcI7&#10;kiA8LP+DMfyKOfwP7RNYCPAgCcxgIXp60OM3hERvPnLuwwcRb+BjfNo2blyLWbNmYdSwIdCQqMHW&#10;wgi97a0xold/BA8ehlkDBiC9VzcU9bDDYPqNeP+fmMX/BDQ+t3WAxa+Ml/JyLEP0ViBLS0lE22kO&#10;atbhJwKMjy3zRRXwdzfKhTT5NVgwUPAt52JwV3aWKtwOkYOgG2tmY7G7NcoHGqDaox/mzXDD5pxp&#10;2F8Wgy1pUzCzrxShyorYQCPrZhppV3HKs6EJCrsoilWem75TwiIaNSPUVRGjpooCjfYSdtOsu2GC&#10;gSEm6pqg3tIS64mFbDGQiv6cxzjfQEcfB5V10KRqgDBiDlsIQHjkLyDK3UxgwW0GObW6kJy+6DtF&#10;nCbJwAFMHp0YLHiK9BSNUlu0JcgmustAkq6pjaVkHPDkuEIpHcuTjplpZQaZmQ0Ku3Wj89TBNn0L&#10;GvWs4Na5Kw4SO2EwOU02ixjQBtLa3ISH4wGX6BwE65FTxWHa33waERcSO7hKzs6zLhyUPEHv4TjC&#10;GqkNPFQ6YdpQc1xMHS20fPWYAeTQ3DKQE5LY9EXwtpGAhTuKHdSR4ggByGZDMyS59MKBZHcsCx6M&#10;bSFDREf5FVNHo6izGgGtDhoJLFarESui8203YnMErBNsbOgC4euCnI+vFbpY2Il/K1iw47azjH+Y&#10;2Cf9074ylF4nrkF6nsBEzGSw09NIxoDCK6rfvXuL16/e4NDhI6iqa0TS3HQEBofCb9JEeI4bh6FD&#10;R/+y738ck2//Ffvc1gEWvzL+8UXQk+6IoCf9IAkx0/GoealoovwTd1vnbE5iDh+4C7uQIPX/xTgo&#10;yvkYDBj82pfXF6HIsy+eFo8ljewsqh5dSx6MtU4WWDzcFNs8zOiid0XuYGPUmJuRbrZCnrk9Fn6r&#10;QiO8lnDW7TQqltvwIi1V0fbvMjnSZmIgaVJzzJTvguTvFJDfVRF+dHGX62hgLidgiUK6Rii06om0&#10;Ht0w05A0Ob2+3qYbMpW4FqeEnFEXeaYmqNHVRjUH9uj9vCKVjZ2PZz8uqxvRORhjDoEK16pMc+yN&#10;aAUJDvFoTuCRrM+NllVFZugWArfF3yqJQCUX840mQJhMzGaWmVSsYq20s8FkYh5pJJ3yyYrMzLGF&#10;QKWGmxh1lUONgx2iLM0I3PRwhADrEIHgHJJfXO/yHJ1HraEh3LW/EhWkWgksfijxxeTeVkg110Wh&#10;vRnqba2x1NycKDh9X8QQZCSFMolpZRvRfugYU62UUTzCEHUT+6LUZxBKfEchdXQ/rFTn5Dd9FJMk&#10;26/FDMmQgFJPTF/vo+eCxowlJ6aLgpyVYxVChrAj/tP181uM9/HJ6MoT//F9IXfE/Q8CQMRxxWMG&#10;AH7cXp+iXRZxwJWYiHgRDXi/MBMBQmK//zP73NYBFr/Ypx+L73yg/ziYxV/63e/vIi0xHM9vLCH2&#10;UClkBk+j/jpe8Q/Q4AAo9yHh+zV4S9Z8sAlrJjqKWIWoo5jPjXhZgnAWpwc9zyXu3fFU5onAnoYI&#10;0TcUiVMcuOLFSvNotM40MkcjOeEZotQ82m0mHR9nZQHvb7tgrbomZqmo4xA5Vxw5LFeY5oVSZ2jE&#10;nkfPp5DjLvqmKxq6KGOeqg5yyeljlJmZSJFM8mQKgUWiXQ8RK+D97qbn9+rp4ihRcK4zcY6ev0rM&#10;ZBEde5qyBInfycP/y04kD0xQbGWDaeTAWeRsZwjQLhNzOEUgc4YcbraOHo7q8bJ3XSzRM0MxgVm9&#10;vJZYxXqUmMB6ZTVMV1CBTE2L9qGPhC+/pXNUQh199kxiVlnkpEnGFgim/cksbFBr64hASyskeA1C&#10;jt8w3E0fgx9JwoXYq2PlWGssmWCFkn7aKBykh3H6umJtSIWDDVbSe9eR5Ekk2r7Kv5f43p9x9W+Z&#10;B56UeaNiiCMO6pnTeesgimRMhrkFFtnYYYOJJXYQG2mysEZJZjbeCXBod1q6S/fbJcKn6+ffNd4X&#10;s5ZP1s4s/rFS9NMxCQba75O9E/fpqqU3fyQgYxB79xM9S88JmUPvpaf+x/a5rQMsfmX8g/36AhAI&#10;ToBx/vJFZCXH4lnbKpIVLDGINVxvlx3C/g4YfJ+tPRj6snUhFqX4437WODETwrUpRWEUBgcCCq6j&#10;KDpI0eMW2TQs9ZiAqV3kUG8spRHNmJzRCjJFFezuqkHgoUOOZ4CFdPHm0IhdqamBqV99g4Pq2uTI&#10;mqjQMcIKYgsxahIcphGZ6fgiC0s0yKnhrDbHFIg1EABdpVuOVxwjTb67qxqqVLQQoKmOKEU1lGjq&#10;IkVPG9EEGPlE5ctIq9fSaF1v3QvLzK0xRbe9/sNJiQkOKGiSPNLAgu9U6Xy4lwZPa3K2py526Fkj&#10;XkUZeTSaR1rZkwNaYQcHSI1MUUqS6hSdA4OSTE0HzapS5BADaiSQaF8NyuyGC/uSBFBQx355NZJn&#10;KphHcmaishwyxlgh2EpVlCu8VhZKss5R1PLg75G/13sEvrlmZtjdRQPruqihUk4JJarq8NNVx+5p&#10;vUQJPtHThF7/oNQTNQN6ghsanyRQiie5soFkH/eFrVHSRBF9r9GcQVtUTEyTHbXdkf+3QeK/29+v&#10;n/90/58f/3d/E8/Rddtu/3juf2Kf2zrA4jP26y+aaV5DQx1SZk3Fs+vrCCA4MesXcPgEGAI0OHbR&#10;HghlFvL8xipkjZC2VzsSKd9eeFTqhMdk3CPiUQl3j3LH7ZIZOB4Xj4Wd5HFEQ4o4ZSXM7d0DhXTh&#10;nlbWJU3OwUt9VFt3Q75Egs1dVLBKao2wP3USC6su0Hti6MI+xyN6Z+4qZoRrqvqok1pilZw6TmhL&#10;IOpf0ijPC6ZaiGEckZhBZtsTBbY9UPxlZ5xU5ueNRU5CuoISlnz9HYr+8jVK/tIJsi++wSzOvOTy&#10;/QPtMLu3HVL69UJRdwfU2NohjRjIeTWOcRBIEVgs1jdBbVclROqZYtKfvkQKsYijBGprjaSoUVTG&#10;BZJXG00tUKBODIrOKV1PD5sUNAggeBaGU8vbK2qdJvnDsyIiGEsj/2wDLdysjMKs4VK8JLA4lOGH&#10;+R52eFUwvp21FXrgTlkgqkys0UwgyPU0r3DQlxhaurYBrqSOw4u89vqW3MjpfvFEzBs8UIAoF+uN&#10;UFYR9Tg56ewKf186EjQRSK7dtKnd+fha4Gvjl+vi92qf2zrA4l8wpnRvyRrnNaEwMxovbyzAhxaS&#10;HCw7PrEJAov2JK46vL5Rj3ckS74/uxBL3a1F8tCnke8JMYyHxd6CZXC1o7byMOyZPhlraAQ9z1F4&#10;0tn55EDBRNUPKpOWJjA4Rc4438IKOYZ6WE0jMCcfNZHjTf/ib+RsBjirroc0VQnWGJpiubEpvIiZ&#10;FNjZ0ahugRptXoJuiGNapmKh2V49Q1RZO6DIpifyuQcIyZNT5MhHdOg45FAbDCxQRaNqs5qRmD49&#10;QU67UGqK2cbmSOqkgGnd9JBPVD/eVB6xlsqYaaYGb72uiOpjhsS+lihytEKUnb3oD8Kl6rbRqL5a&#10;idgNAclSIzOSGZrknHqiMG8FMQeeJUkm20DMiSWWSIT6JfjJQVROL+fMzRMSY6T0tMCV2jjE9pOQ&#10;nPDE7qwpWOHXE7fLfPGgOBA/kpRrKQ1BnLkpVkrNsJlkxQFdfRwTzY3VcC9jAn3nJEOKuRq7C+7J&#10;JqKYmNplYj1HdS0QIScvAru8BuYknTtnluaQHDl55uwvtL4DLP7bN3TYP0ywDJ7a+ukjNmzdgFUL&#10;c8QMiUj7biWGwYlbv4DFW37+xjySK01YmjFVlJ9/Xsiyw12U5uOyfK8LnHGrNAAnKpNQ6jkO2+U1&#10;xczDFkNzVNg4IkdbB+nfficaFXPznXIrBwQRiFTrmyLO2gq5xraIMDNCNJegk5qL9N8SWwc4S7Ux&#10;3UKbwOJb5JJ8qSHqXiynSI5L+6OLP8fQGHkGpogm5hCprIrjNJJvIdAps7FFAgHCBn17bNIzQrGW&#10;BjYaG4uqWJlSK5TKq2A/OTb38kjSIEnErfM43kIg+H3OGNxKHY8Tod2x3dkaC5zMkdtdHfE2ivAh&#10;QHGyt0eElT5SbAwx08EcecaGJKVsxIK3bG19bDcwwWxeKatHozkHMgksRA0JAgr+Tth4WvOEthHC&#10;e9hge24qokY64lTRDDSmzUSB1wDMn+GNikA3VEwciooof6R9I48SefrcJK9yCWzyCDRGmemirSJO&#10;FBjmPqqik1xFEFLo+7lGkm07fQ+5KuoifZolFS/3ZhY2g8D34tVmARb/fF38Xu1zWwdY/AvGFJSj&#10;Snz/zYd3qKmsxKndFSJ+8XfAEBKkfZUqdzh7dm0l8keZ4cUvladFLwnO3Czyw1W6YLeFhmCRgiry&#10;6GJdYGgl2tllsXb/WlEUkDlFF2wcjcpziNIv/Lor1imoIVNJHWHyCjijLMEskh0pXUlb0/OlxAz8&#10;VJWx3tUK19PG4l6+ByJN2dE4q5KXWRMjkZqIKcwTStrYS2zDlxhKnKMtJllKkCWvinWKuvCgfaww&#10;NYM/gVAkAVXFd8rYr6guRnheQs5l5/bQPn2MtNBWECAWZD2iz8RgyE2IXxSNIzD0wo+FnmLW5/tC&#10;P/gOtMf+aX1xZFpvZPY1Q7SiKqZ0lkc+fW5ZV/pMxF7ClDSQQwCSaWWPAodeWG5uI4rY7KLPflib&#10;2x0aiBWuifS5swg003vrYbGTBSZ318bNlLH4PsUJV+cMxg/Z47FlzmTUaEhwVIe7txkQa9Kjz22E&#10;mSSF1hBjW2dlhXVjhmN/3DRsyU5Avkgl10OTsQnyVXRFctNRsuMkYc7Q+90szPH89WsRNPz1NfF7&#10;ts9tHWDxL1l7ZJnpJ09ZceZdalI0nrUtwvsWzr9on/3gIOd7uv/meg3Oba/DvqD2ilUPRDCTgKJw&#10;Ii6XxyN/3AixNoNXa3JNhHhVclw9HexW0qLRtb0sHF/Ae8mRgnW0sNPQUuhoTj1OUyVpQu9LIWmy&#10;VdeEQMVQSIgwMy3cThqO+6Vcv9EFDV62aCAH204OF0ojOi8ZLyRKvsjcAkm2pqLPR3ZPcvrk0Zhu&#10;qInFZlaYSTImhhxqTRcVbFbVFs1+TmjzmgOSB+SkLBNOEvBkmVsi27WvSJfmhXHctJhjBg/LnEXc&#10;4BUd/6YsAKfpsw6SfI0bmaPpnDxQ7zUM5QbGmNS5C9aZWRCLINnFwVb6TAcIOLcTe4llRiDXFeV0&#10;7Cz67OkkZ/K5taGNJcKIcUV2644c7wE4Xx2BHL9RuF3gJ5KzuEcKx4VWRU1Esro60gz0EGauT0BB&#10;35OhEfKIXV3SMCbGoEPfnzZOy2shQ1GCGAKGMmNrpFrZIpXTwkmqFRgZEnszRSkBeD87q/bZhQ6w&#10;6ACL/6mxJHn34SMOHjqExrJovL++QCRscao3s4u3BBRP2lZgSdoUXE93EqX6XxZyp2yupRmH5T17&#10;Ik5ZBXvpIr6sZkSOaIzNCpqYRRfpeU0aDdW0sZWo+QE9PZTb2GEOAUe8hQmO65hhPzlqsj69jp4L&#10;NDFEWn9HZPTpgaQ+3RAuVSbW4oqnBT74vsgHJ5syEKCjjl0EMMF/kcN8Gq2djfUQa6+BeP3O5Fw+&#10;eFQ6AXdLvBA3oT8KpFIUfPG1SAJjcGC9PlPpO+zRt8BFcjIucrueZFBuD0fUW9hhuq4G7pb5iyX3&#10;L8m4gDD39Hha6ITbpZOxsz4H3TS/xWDNL3GNHj8p8kXJ+P7Yo2qIjD9/BU8Cx3JbRyw2N8MOfWl7&#10;qjIBX7a6mojRcI0LAVDEEg4paCCsiyIi//wlnL/+DrEqGjgR4IeM4UNxpTwHJytScbwmFQeaolAw&#10;yR1rJdr0XVnAS1MJ2wn0NhuZEotRFsWKL2hq0365Vog+8o2MkPjnTij4SyfkkR1WJgCnz36MAGxz&#10;Z2WUftEZ4wb2F4OEkKL/dC38Xu1zWwdY/A+NJQkzC64ulJQQiWc3N4CXrvNaEU4Df0v2rHUTysfb&#10;4anMiZzEB3eLA3GxIhNrhwzFAXl1JNIot4McXgT0NLh9vz7mKilhvtQcTUR7U6xtEGNpj3RtCTbS&#10;69O+kUOBobkI9s1QVMFR0u9+1urIG6KBzGGGCOxtiPVuVrhV5o0rlZHYWxSN4hEOmNZNHWuMLRGh&#10;ZwBvOy2EGNCI7mmNB7nj6bz8cK0iEKfyZmOJuRXWf6eC06qaOMBTsCZmdCxdNGpoYDaxl116ZmKB&#10;Fo/w5UoqovJUIznfmsgxBA4T8LiY+6n44IHMFc0VM7A7fwZSB1hgupUqisb3QNOMkThYFI+Mfn3E&#10;orizBIjBJKMKyOnz6XvI0jNEjpU5ihwd4GtogRo7O5Jl5gSapiRD2pfeZ5LDr6LzyzOywCJlLawh&#10;6RLZiT4PMY91hlJR2m9JLweEEwNJ1zVGpoMjhqipoYAAdy4BdIq6BHt1TMSUNGe2niZ2NtdYF4dV&#10;2tsKMnM7SZ9ZrIkhUOF1Mod0TZEUHdmedt3BLDrA4n9q7WDB9hF37t5F724meNy8pB0sSIq8ub4Q&#10;u1YUYG1wfzELcrVyJipmesNTXQP1xoZYQyN4rLUtNqgyHea8Aj1RhOYUXcwzNCWYoqGJ7XJqyCFN&#10;X8kzAXRRcw5ADjlnNTmsl64uSu17Iqq/Pu3fnSi/N+LGdcOJmtlYGuuHpB762O5phZZcT+zKmYZh&#10;JpqYKpHDRlc7PMgifU+j/NmKCGyvTkdN/yHY0FUFx7S0sYKAQNbNHtNsdOFnroRlJF8204jvrqUB&#10;Lzt9hGjSedEIzwvZ2heZ6SPbygL3yvxwmxjGuZp4bJ07HaXDrbHeyx4/5o3D8/wxuJEyGqejBmFL&#10;gCP8jHVQZ2eKRutemKOhJTIkq6VWSDY3RZq2GdJ1pIjqKo98+j7GE/NKUdXAHHJgf1MLeErNkN+t&#10;F4GlMhYR84roNwA58gRw9P2sMLNBco/emNlnAGbS6/NMLLBfgaeYlYkpqaFQYog+6kqYq04gZaCL&#10;IFMzFFpYwc3UCkX2DlhGj4scukNma0eyzRiHdYwJMPSxio5ZmJsjUqw7mEUHWPwma79wfhaLf+7c&#10;voO5cZPwqrWRZAgHO+txdl8+MgMG43h5AkomOOBQYC9UjzJEqJ4ioo0VENpNE41iWpTzHpgasySR&#10;YjuN5OGk15dKrYVDzlFSJgrNjYR1CVh0MUVFFd4EGrVK6sgcbozHorBvDObNdEaSjSr2T++H72UB&#10;OF8WhyWRbqgaboS47gY4IAsT3azOlMdh1SxfFI82xgoXa8w01sRacqy0bmaIMFZBwxgpzof3Jxnj&#10;islWephuKUGixXfYH9ADWcOssIUAhBnHKS0jsQisghhSUfgkLJvmhoIhRtg+yQF3c7jOhLuIXTwv&#10;5BaKfN8dt4uCMK23FspdrOCsq401xJjO0PsDSHZkySmI4r795BWQqa2FOXrGsPvTn7DazEzkSLD0&#10;CNNSRSExkpkkRdKJRXT/058hk5dgvoUp+qgqI/yLrzCV/jbhb19jqJwcgZkpfb/tGaRzTezE/rbQ&#10;eW/TMsSoTt9gj5IWhuroYtqXnen71MBIAiHbv36DNJI9M03NUWBlhRndumH58hUim7cDLDrA4t8y&#10;voDe//QBixYsROuJerxtK8erlgV43rIJidHeSB0iRSuNrM+58E2RM37IGYN75VNwjqRCLmnny3Qh&#10;c4CTpwk5e5Gn7I4RSMxWVsU2QzPsJ+0cz6O+iQ1OakiJMusggUbbehMr1HtZ4Y5sGmaNccTuKT3R&#10;IuO6npGomzQGpYMNcHxmT+Gop3IC4GyljpWzJ6FkkBTHwrrT8554SNKhyr0bvM3UsXyCKX7M4u7f&#10;7dmlXNuy1p3AIXIYnnJCWbErWjJckCyR4Dg5HDf/qbayQS5p/0C5v+HkrLFiGvVZyXiRqcr7EEbv&#10;e1I4kY5FDKswGI2e9rhWHIyIb7viJI3eXN0rQE0dccYWmG3jiHH02VJVJJioroq5JHWCunTFHmI3&#10;Y+g2zNAQcx16wKOLHPzpe0vVUsfsruqYRRLG4j/+E/tUtUTF7lR5ZZh/3QXJlhZYa2iNwxJjjCVQ&#10;mtVZAbOV1HBZ1QCBXZWw0NQSg1VUsFNeAw023TG5sxwiCTAWE8OJUpXg3HcaiNPTxb79+zuYxS9b&#10;B1j8G8aS5O3Hj7j/5DnSYrzx8voSPL21C/vWZGGYrSJKg4filiyQHDlUNKnlrmPnF2bjyoIkZJIm&#10;5x4cZyV6IpDHQMHAcZEeryGwSCInaVaToIQu/iBDEywyMREspJYeT7W1weop3fAo1x2RvXVxpj4V&#10;ewpnIlTSGSfDeuCJqJnhQceMxZ7KRATod0FZHz0xwnNl8ccFPJXrgmvpE1Dg3k/0UH1ewNO6XiKz&#10;8VWxM27neiPfq5/IR3jK61jyPDB1gAnK7foh38JG1NM8K68pErvmhzuL5fbPcr3wQhT58aZzcBPt&#10;9TgJjROgzub7o9G/H3ZnByHxz9/giroULUT1gwgg0v7yFXL+3Al9On2NOF1TTFBSRVavYdAnENhg&#10;aIqBCgqIV1LBjL91wmA1NfQjJhJub4/hnb5FLL1/4H/+CWdUuQAPsR5iYMOJOUzjlbL2tih17A49&#10;VRXEduuH4SpdcUTbFGWq2gjXJRD66mtRWTzOoR8Gy6silD5XDIHVHLp/UU0LkcRgLl669LtPwvpn&#10;+9zWARa/2eg/AosPdJ8XF+VnzsWpPfOQETkKtWnj8eRUGSI9h2DdbF80BowiRxmDco/ByLBTQ90I&#10;E8Qb6uAijZBcyIaBQiQgkf7mCtbcFIc7dq0lkOCGvsvklEkytGcjntDQgauqPI7GjMLV8jAsSPDB&#10;nCHdMG+UMe5lO5EE8MCdkiCcqYlDhftAzB9jglO8JoIrSxX5CInwrMiNwMJLzNTMGmyOW8UTiQEQ&#10;g+CCMgQcD4kRcHOiqNH2uEug8bDIA9eqIlAysj9KyJnW0fnsI0dvJHaRaWyOlAH2eEAg8ZwXxRE4&#10;PKJbnk59TvviqmAvCtxwMCMMJf16oD4qjABCBVW2jmi0toUrsZNFJDX2EpPiAjh+OnoI6tQZOZoS&#10;2BIIcHp7D0UlpCioIJ8kWS8jI3jT331UVWHz5d+Qo64HHQIVXvR1QN8Q60lWDSSWECcxQo68GuJ0&#10;DKD9VSdEq2vB4ptOiLDuiWRiMQ70HUdyCX36jscZSOH5jRySVNTRX1kZuZxZqq6NAKkZ7t670wEW&#10;v2wdYPEbTazoI7Cg/8Er/pasXoPxI7uLmpyvblTi9Y1aZISNwOpJA7EraiQOpIzDhaIpaK6IwMX6&#10;BMTQiHeBnISTpkTG4C/Zipy+zencJ9R0EU2j5n5tc2IbmqhW1hHdyLm6dbCJGVYl+yPWZSCqRpjj&#10;+5SReERs4UJVDI7WJKDSezCaxkrRlkgygkb8R+S4XBOU6zhyPgQvYHtMz/HjEwkj0RAynB5zbxM3&#10;AokAnKV9VE2kfYwyRUuOE/amR2EbSYBN8ipihqLJ0hIFdA4NXVWxk6yURv19s2jfxXwc7iLuRrcM&#10;RrwehpgGHWt1jBc2ksNH0Gea10UZa7uoYLmCGoK/+RZ+ajqYQXLLjuTDcLmuSJMYisSsVEtHeHVV&#10;gHXnzujdVR4D1VUwXlUN0xRVMJ0DoMoaSJcYYORfOyFQSRnT9KQiY9X1684YpqyIKXoEPIpqcP8T&#10;tzHUxwxiZS5ff40iAo5Bnb8VpQobCYR1CWyqFVVxXlsPLsSYaggMD9Pr3UzN8P7Dhw6w+GXrAIt/&#10;w/4+//7TR5y/chZSE2PsXpWF9831+NDSiPrCEKT7jkaSyzBMHdETCd7DUDRjEhJcesPdQBVHtUm3&#10;/wIWzChEd3NiF4JhEJ1u0jbEfGXuK2KEdQaGqCR6zkvAw021sNHPDnGDtLE+eiwuVoZjU2YwZgyy&#10;RuoICzTHDyMm4Yz7ImGKnLeQ5QGDBAMGj/jtCUz8+FGpMzJGWuBUVTSxkbmo8x+BulHmaI4bgJdi&#10;VawL5nQ3wFpeMWrfHVna+lhATradQILBjacZz2kYobBPNzwk9sL5FixlHpYyg2FzErKkir6DkwQK&#10;SVpG2CFRE9mgl+m9p1X0cEFBE80KRPu1CRwV1UW5vRVdVbBIVZkcWglRJEP8v1NEmLwiDqoRC1Mk&#10;+UJyZB99fwX03TUS47qoLMFReQ2xzmMrsZU0zj5V0cQudbrPDI6+z0JdQ0wlNlFGDKJYSQNFmnqY&#10;o68Ddz0Jko1tUNS9GxLMrLCBgGOjkRV8+g6nweB/dyn6/wX73NYBFv+GfcrqZHbx88efERI6HT4+&#10;w/H6+ip8bG7CqR1F8HXQRuZYSzT69sHyKcOwbLQ5tvk4IK23OVZyb1HBKhgsGDTa2YUoQUeAUUV6&#10;fTGN5lzyvdLMFivJkThbM7aHAW6WBuF0bRqmjOiD4tFW2OJljytzJ2CSlToul0zDyyJnIS3EmpRi&#10;us9sgkb954WedMsZjz5i5GdZcmrOBEwfbIb5w01wNn4AXnFMo9hFZGhy671ViV5wIXbDbGAfOd8S&#10;U2NUWztii4GJcEKuv1kvr468yUPEIrmHJGeeF7rgVpk/LlfEoKU0GfmDB2C9oQUidXRESvlmur9D&#10;3wgHSSYwkzqnKUWcGjk7yTLepyh4Q1LnLD1fp89Nj9WQpqoukreOSqQIVlUkEJAgQEsH+/n7Y5Cl&#10;8zhF3x+X85OpcEEbPRzUNUChhh6Oaesii77jNUoEvnw8iTFOEWgsotdE/q0L1hI4bSHGs7KrMs6R&#10;tFnACXEzwsWK43/+3X/v9rmtAyx+o7XLEIIKesAFSjhusWzpMugZaOLWuaX4eK0RV/aWYkG0L9rm&#10;z8b1pTnYWhRPLIBG8KpYlE/1QDkxBy4fJ5yFwYLZhYhZtANInq4xZGTzTR0Q0q0vdqqpYx85gp+N&#10;Ho6S5IiZ5Izpdjp4mDMWt2WTcLkqHJkhE1AVOJRYRXvqNYMDz248ZUYhwMONHnOgk++TiYCmD5II&#10;xJ5UBuIBMQ6eveCg55UKOtd56Ugfb4tAqQJWmZqixK4HMmxsECffBanEMi4zwJGTrpVaYqiqAs4W&#10;BuNBiSeul8/AFVkKNvp4iqbGsq+6YLa1Pfy0tZBjxElYZqh27IEGGwfMs3BAhW1PTCVpw42Y9+m1&#10;ty3ksn+8bL1a1wgL6Di5Ei1cVDPAAR1jZHZVxGVlbSSqaYol7KJXKX2H3P5gg4EVqhWUcVrbBNuN&#10;zJBF8of7qXJ69y59rn6tQ/LPGBdJ+nBV8MgvvsUhCWd28lQ2g5Qe5ndzQHlelohJ/fp3/yPY57YO&#10;sPiN9gksRMyCHvFc/IEDB9B7wGCMHmKEN8Qs2k7VYGp/E8SPtsSsMT0xbbg9Ukb1QmPAAMwZbCXW&#10;PVymEZGXbPOiJ87k5Av+DFF17v6VQU4Sq6ePuVIpvImOr6ARNqeHI0ZYSzHLuR9qp43F3AGGuEcj&#10;+PmKBDT4j0HOUCOkj7XAvZIAYg88fUmOX+IjFrMxODDD4MCjYBwEGAI48l2xMrA38gNG4RHt627p&#10;JFyonoWmKU6QDdfHvkkOqAsehhBzM5QSfV8np4ITqgZIUZGIUbzRyhr5ZuY08isjd0x/XKxKxO7g&#10;ydigJ8UuGqm5AdA5cvwMBXW4EnAsVdXCanp+cWcFlJNTF2lKkKBjhAACCZmBEQqMzVFpbYc6ApIG&#10;KxvMtLBCTK+BiCdHPk4Axc2QEogp7KFjh6txJXBycDJ2dl41uookE8dTmJ1sNTZFnqKSkHxpSso4&#10;omtC4EIATeDB71lkZo3YP3fCadq3KCPIEpDuyxwdIKuQ0W9Lv/N/8/v/nu1zWwdY/BsmYhaf7hNq&#10;7Ni9GzNnzoC3y2BcO1CAR1cb4TPIDrkBI1E70x1TXYagPsYVZxqisSZnJoIUupLs4GxBXoatJ+IW&#10;nNrMsyHsFBk0Yh7S1cN2cqRAA10EWkgQ31cXs3pqImwAOUFPYiAxg3GpeApm0OPLiSPQUhaCinA3&#10;rJw5RjAKEWQkUOD4wXNeO1LUnijVXqmr3bhSFwcm44YZoTEpCPXTnFE9mAAsYRh+KCZmJIvAAn8X&#10;xH8jhyY9Y7EKlWt0rlDVRKyuIWqUVDCfAGCFuT1CTKRoMrfCTiWufGWCYxIzwZK4PN9WfRPEdZFH&#10;qroaSs0dRNr6eW5JqC5BRe8eyOuiiKO0n40ERusIHBd/3RULCVBqFDQwpKscphOwJBvrIszCGnOI&#10;LWTQdzOFnks1NkOGmSXKbO0IuLoj28IW9YaG2KtPoCO1QTkxsj26ZojRM8I6qSm2GRnhAEkgrgpe&#10;QeA09VtVbDG0wg4Dzt40IXlkjMQevbBm80axcPCff/ffu31u6wCL/yVjsGhta0P3vn1w+Mh2HFiX&#10;gBfXm8ipTdDgQhfyQNLGZoqYZaeBysH6qHDtDk+F7wQ9ZurMvR54gZNoKkRanTuAhRGjmNvdDMH6&#10;6sjrroETkT1xONsTi1ytUe/niGVpU3C2LgE1QePh088cK2f5o8R5MJrGGGP2GGs8LGNG4S2YBINF&#10;e84DJ0z9Ayg+gQUDyA/EPnxtVXE6YiAeFHujWTYL60N9sZ4cZycxgWN0rsmqutivbyZWxZ4m9rNN&#10;SRs1NrYkmehzKqlj6XfKSKLR/pwmd0kjpsTMicCCU9q36FkiVkcTG4ysiVGookRflyQYyxhDpPXo&#10;jaauJGMIKFlScEzhAoEnL2o7JzHEHB0JrqrSfTkCTA11HFHWEPLngooWjhGYcInAdXTsJd/Io6ar&#10;EkrVNJCtJ8FEYiAJ6prIMbdAorIqymn/eWQFBMD5hmYIMzRGLIF2iRa9XkcXOWTcKa6XvgEOnThB&#10;v2tHgPPT1gEW/0vGsyLclXrIiNEInxaAw+vm4PWNVUhw74vm2khcbojB6fpZaJwzBXWh7sj1GQ5X&#10;VSXsl0hpdOUu3xzYMxABzPVSM6T2sICLqQqWjJDiZspwPC51xUNy7B1zvLB7rh9u5UzCBO2vEe/U&#10;g+TCeOQNNcN6byvcLfdDqywKaROHoj6MMyvd8aqI6054CaB4XNIODL8GCzae9uTiPJun9ceGmPF4&#10;TO9bHDgQiQqKOEEOy53QuAdopbIOsvX1sFFqiCYrO8wyImdTUcV+Fa4TysFOY5SoqGEZAd1VDW54&#10;076OhBPKzmppo4RAIryLEraamqKQ9nVRQwenCAzCDMxFFTDums5gye0YWZoxWJzUMiTZwY2RdXGF&#10;QGcmSbNUY0OUW9linpUjVljYYC13SCPJsVXfEAeIQZzSYrkhRbKmFrbLa2BnFxXsJwnFMSKOsxwn&#10;kNmqoIZZBIIbdCxEajj3PTmuoosmNR04akhw/dZNsTS9Ayzatw6w+F8yMYVKF9aYcc4YNqQvdm+o&#10;wJ2bexEWOAFTu0swRu7P8FbuhJF6clg6Ql/EC+b2MMZqciIefXlE3UQUudyhB2b2NYef5teIG6SP&#10;x3nj8SzPA49KyYp9UB0yEJXp8ThREoNDlUmY7jwCM1Q7436xK67IQnGuNh4NEW7wt1RD0mRnPCkl&#10;iZHvjBcilduzfQr1vwELZhvP87zo1g1pLo74vtQP+wtnYIoqMQoxa0NAQM60h6REP5IEkb37Yq6K&#10;OraT88eTs5+UmJMTSoST7tDQQyzJCbGqlhyTg7dXCABOaWujwcQcyX/+BpvNLYldqIneIEeIsUwm&#10;kFylrCXYAh+LmclZ2i/PXDBgxOty6wJtnJfoYjZJmqVffYfiv3yNhD91QjQxiWl2DpjZvRuy7XtA&#10;ZtcN87mdArGJMGNeEGeFg1pSHJaY4KS2gZh+PsNZs3ReaeraOGBoQcBGAMLNqiXaWGpqBX1VNbz/&#10;+Z2IRf3zb/17t89tHWDxv2AidkF3eOl6vwEDMStpJgKnj8HkuOHwmzQEu9P9sD0zADtSg+E/uge2&#10;pHkLeVDuZIU6FR2i9/posCaKbmOIcKk8mgbr4Rb9PWmoKTmvCx5z5mWJK73HAzLfQVjlaovwwaao&#10;dB8CN6MuuCDzw4WyGDSGuyG6ry4qAkZC5jUA06xVcWQup3CT/BAAwY12OajZDhCiNN4nsCB7yJKl&#10;wBmFE+ywPS0G63v1xqJvFMSIznUwV0stIKPRPI7o/EQFFexT5raCOihSkWAZjebclPckfRbOvUih&#10;kXu7gTEuEXPgilNcKo/bFxaYWmBxF0UsJCfmHBKeKt5qKIWblhbmGOvRfTMa5bkqFwMop8ETo6D3&#10;cyYmF67hpeQZBFqH6JxEt3M1XVxS0kINsQ1ZZ3msk1NFNd0WE4jlk6yLUVRFjIUl8kxsUGVmgQYz&#10;azRZWGGBhR2WECOJ1jbGFmNzEQDl47aoGqDKSAqJoT6BP/fs+O9/89+zfW7rAIt/wUSvhr8/5pHm&#10;n8vC039058cfH2Dg4EGw6KaGY9cWoOXZFpQVRKF+lAlWulngYFAP5Ln2xSqfbmIEP5g0CQFEm+Mc&#10;tJFooYDDoQPwQ9F4vCxwx7n8iZjnZCtkQ3slKk+8JGlQMGkwOb4XLscOwo8ZztiS5IVp7sMhG0QU&#10;fdZIrJ3ljpmD7XErfSx+JCaS4d4d92Xev8yMEGiUEPiUMEi0J2hxzkV7TMNV5Fw8LXHDvVxXBGgr&#10;4gxJCo6prCVZlNLdDjMM9LGWJESzkqZodFyj376y8wQ5dLyWOg7rmhEr4BkdXWwgZ84g6cDsQhTB&#10;pVt2yDhiFMdU9VGip4tNvxTsXWRuivgvvsIaZT0ka2hivpkZsQ0CGtrvGVGpywApBFbMcLgJcCmB&#10;yya65faKp/h5LWMUWZliNTGTE3TsT/kqfG5n1YyRpKaBbaq89F9FzMKsILCa31kZEVyvg2RWAYFK&#10;lpEZMmwtkWNnhRDr7sgoKhJ1LLj2aocMad86wOJ/avSPaCdH9/ky+lkAiWgFg6Z58+EX6IUBY6Ro&#10;e7YBzU83YOHqQlwkp34skqRcUOLdSyyqOlc+Cw2pQRhmIIcDgd1JYrjiVaErXhcQgyBHXhfjgVW+&#10;BBZ0n5nBY3Ls+6W+iBnSPi16pjoGixLDUDqOnNhaHZdk03CM2MX8kNHwlipg7xwnAggnLHa3Q80M&#10;T/zI6z4KuaIVS472aVMGiRfcx6TQlxiHGx3fBQ9K6RxIjhSO4u5jtpjlaI5QC1U0DTLErN4Gonv6&#10;HkMDovSGSFZVxX6d9qSsEjVtRJsa4hKN9FfUpNiqb4bJNDqvNOaepswKjMTIzjVHz6iqI5mYxCH1&#10;dqZQTQBS/LWcSMI6pUyOK6+IVGIZNVbmOM7vJWCoIGBYSVKNK2hxZfNlJHNOEPNI5iZMBCyJ2vpI&#10;pdsyOkattQ0WWlmjkQCk0cJcgMIRHXOcpnM4q2UkltlfVtfDLF1dnNSU4iwB21lVHRxX0MCmripw&#10;UlbGkzfP8P4j/cL0W/8/18Dv3D63dYDFv2L0j2APAhi4Ydwvow2DBv2Nqerb9+8xOdQbLoHDcah1&#10;Ma493YTWR9tw6MICrAgbgocyd1wvC0J52HjMGdsPdYN0cGjWBJS59RRp0g+IBTxnBsEByQI3NEa5&#10;4kSeD+4V++OH0kl4QCP+/aJghE/oh0URrgjtZYiNPo5iBmNj1hSEjOuN+mH6aJk7Gs/y3ZA2nthF&#10;xVQcqU3AcGMF7Evm4GZ7+nc7k+DpVE7Qai8kzIDxPM+PjjURp+visSDKB0MNvsWK0bZ4mDVKxDC2&#10;xXthCskOD30jbNQ3R7q2FEvJiXlmZKOqLtwVFbDByBTFdpbI0jVAXWcFuCiRrLJ0wEqpLWL1dbBZ&#10;1xCHiA1EaWnjKLENnjHJIUBZRqM+J2FxQSAO+O4nllDURQFJ+hbYZGSBLSRF0tW10UqgtMrATHRQ&#10;O67N8oRrkxoSo9DGvq4a2EEyZFVnkjkkn+YrKKOcQIC7mmUSG0k1J/ZA0iPHxpEApRviiIVwvVPO&#10;zeDpa26pwDM8k82t8OzDa3z46WNHUtavtg6w+JesnUN8YhOf7jNIsBR5j3corcmBlukX2H6yClce&#10;bUTLk21ofrgN51pWoMijJ66UT8G++XmItVXHnonEGIhB3KoKwOIoNwICV+GoXBFbjPwEGCmhY7G3&#10;NhX7a7NxvDobR2uicKY0BhP0vsHqUaZIGeeA/cROTlZnIWmIJXyNuuJRoY9gIc+JxVQ4WWF1aRrm&#10;9JCiwEEd0SPt8WOJj2AV7Zmd/FoPYha8dsSNAGsibsqm42BdKvLdemBeT21kkQw6XRSKWyWTcEqW&#10;gaYBI5Glqgg/2+6IJPkUZdsNS4jSX2TnJqcO1dFDYDd7cnIlHJNTxkVNIzR01cIgbU3MNtQmyaWP&#10;lL7dkNOzF9ylOlhEjruR6H+MkSFWKWnhiK6OaG14SrRB1MU1DV2sllPCHGNTbDC0RqyyhJ4zwhZd&#10;EwSa2iKjhx3CDC3RYG6N9Ubm2GbMnc4McFJHKpoTndNQwz49axQRyFyk/e/5mxLWfymHeV90Rkyn&#10;b5EspyCYCtfmZPZyhm6PEwBOd3Ii8P+In7hn6N+vgT+OfW7rAIt/wT7+/AH3H3+PB88eiEIo7wkl&#10;Pv78Fq9/eoyK+izMmOWDqHRnHLjSgNbnG0l+bETrk824+mw1Lj3eiDC3IZA5D0YNUfnLkQPxigOL&#10;hZ74ocAbhT698FjmI6TH4xKuZcmBTBdk+vTDlnHk8J72WO5tj9Teuogf3QMFo81wtzwYVeFuyHAb&#10;hNKR5jgWQk7r3wOH0wLJ+Z1IUjjhQq4Lpjrq4ExEf7yWTUTJBHvcJZbykGtlctyioH1ZOgc1r5WH&#10;4Gh5DEoCh6FqqBSHAnrQ+XjjbPwQTBxoio0xkSiwsBJdvXJVNLCCWEAGjdqBCl1Eg+aF5sQmiPYn&#10;SjTRwF3VFCUiV4IL+jDNj+yqiK3K6tjZVR0b2FS0UNVZXpTF40Ve7sQakgl8yq2sRFLVAktzLDK1&#10;xjJTK6wxtkCWugTRUn0k8cyFNlcz10HCd6pYSe/P/UYO6YrKyCGnz9TVQ5K1Ocrs7FBn5YgFZiYo&#10;s++GGdoSkUZ+UNdYgMFFYhCLiQFVfavQfp4EQMwueMqW15KEOE3AO/qNOUO3I8D5j60DLP4FY+1a&#10;WBmLoIjhqJ5XRBfSW0TGhyKnMgxbj8lw7t4ytL7YgmYCiGuPt6KFwKKF7rc+3oRrL/YgaJAl7qSM&#10;xPNSzqBk2t+edv200AsZ42zxY3kgSQxf3JAFkk1DMzluw5QxIreC12i8JId+Qw6+O3cKdk7vj8NJ&#10;nsgfa4vW6PZKVrzuo01GEmVUD9yhfd0r8cOZsgiSO33wpITkBYHP+bRxyHbvRkBELIJA4ll+AFoJ&#10;dA5UzUaeZz9kDLLAxcgReEKMhxeeiepW5TNREzIJrhJtFKppYn3X9tRtkS6tpouVOsaIIOcqVVbD&#10;FnLec8o8vaqHk7zugoOLxCz26Rkjl6zYwLQ9+EnGsuUiSRFeMHZERxexiurYJdHDFjV1EYBcqaCG&#10;RbS/yu8UUU5AwIHSAFUJ/PV1kdSjP3Ls7TFNS5PkCmeAEoMgCcQBTW7BmKGtj/nfKGEjyZHVChpY&#10;+J0ySknORJJcSdHVRa7UHIXW3RHn6IhE2sdCczvRuX47gQn3KNmpb4qQoADiijxIvO9gFr/aOsDi&#10;/8eE3CDtmloQiVuvdmHt/mIUVaWipKQEy9c04saDwwQK20WM4trT9bj2bDPaCCjanmwiwNgiLIe0&#10;/n3ZJHLUCeSonjSy+xEoBOFK5VTkTx6F5QkT0RAwHEneo5E71gE5Qwwxb5whnhdMwP0SlikEGPnO&#10;WBLth6vJw/BDvhfSR1rjZlkAAUsITpfFoc5vCFL66CI7eAJ2ZU9H8TBzhNmoo7k6Eq1lkThfFYUU&#10;AoUzxSG4WBGBQ7IZyJg0AsUjbdCSMgJzCLQelPmIgCp3TbtX6oXsId2x+jsNJH7dBet1TNqTrmgE&#10;59yHHXpS5Fs5oO6brjipwclV3FNUVzjvJdL/XBawzMYeeeYWKFVSwkxlDRwiVsC5EqcZTHhfNJof&#10;0DXCFHUNFBODqLYwRZ25DeotrIld2GChhT1WmpqjwdIauZ0VIFNRRSzJng3EamYoydPxCCw4xqFl&#10;hDM8C0L307ihs4mhWGK+gwBgr56pCMDyOpy98uoEKNo4qEAs5zs1wZDqiV2kKaoggIGEgCvOzBqZ&#10;mRmCUbwmZvHzT+2S85+vi9+zfW7rAIt/wXbv3YOhowbg+v1DBAwbsHZPHsobirDvwEGEzZiO6sZK&#10;tN4/gJbHm9H8jEDj2QZiF5tw/TGzjU3ILJyBnRVzcaAsGtvzIrEueSKqSWYsdO+Psv4GuBg3FJeT&#10;x2D2YGu8qPHFo2JfclqSC8V+os3hjbIQAoUZSA92xrmiqfi+1B+NUwchI3KiyN6sGmqMG3OG4Gm+&#10;G2J7aWHuBFvczvNFfawb5o50RJSjOnJG2aJm4miEDndASX9jrB1vgfNzhiFrgqOIlewO7Yfp43vj&#10;x5KJuE/Mp7ksFgVD++CgmiG2kyNyIVueolxpKkVWdztMddBDuKoCTguQ4J4nRjhFYLFH3wBF9o6Y&#10;aqeNUGUVHCTWwOnc69S0MNmW2xY6IM+2G4rpNfNYdljbI1tVE7tUOEiqLQrirFBUFU5cK6eEWiVV&#10;FGvqYC2B1hEtfQR1IelDkoXL6XE/0r9XGSPjqdYiHUNkyXVFMUmdAi0J8gylyLa3gb+BLskTG8wn&#10;AFplYkeyxAT7daUirXyBtRmSv1PAeTUJSvUJbGQywSw+/MxLBD9Nj/9x7HNbB1j8C7Zm3UosWboS&#10;I8cPwa0nB3H18RokFPjh+NnD4u8rVy7HtPDpuPPkElqfbEMrAcVVBgxiGDce7kCxLAzuBooI6/pX&#10;zNXshFMh/XAleiRuZLjhhyKOIRDbKHdHIoFH28JsnKxKwN66DBxcXIa9janYUTIF2V6OGKmvirn9&#10;9bG2KBx7FpTDVlsJS/174iWxlXskVe6R5LhYOwtx7qOwc3464s01cMDfBm0FwThcOBtl4U5I7i/F&#10;o/zxuFniivf53pC5dMfloikkeXwwRKsTNidyFfB47Pb2w/qv5MV6EO7OPkdFBXm9rRHUTwo/uS+w&#10;bIQRkgeaY5+uIa7QyH1E2wirbC0QPbA7gugzbvMzQexgK+wxssNZYhBnJEYI/7YrGr+Qw5Ivv0Xp&#10;V12Q+rUcErS1MFVqgJR+AzG7Zy+U2ffAQmtrbDGxwG5jbq4kxWFiLod4WTnJjlIjKWoImOYSG9mt&#10;x4vBTHFaIiUzovM0RI6ZKXZwY2eSJmcUtXBaSYINf+sKGXeE7ySHpM5ySCG5FN5/IGYN7I+kvr0Q&#10;328I8rhwDoFatrkZdtHggA88bfoBb/7pWvgj2Oe2DrD4F6y9V8hHrF69DmnZ8bj+bDsuPVqPqGRf&#10;XG09j48ff8LOXTuQlJ6Ew2d2EQM5iOanW3H16UZiF5uxeVsVlsUH4PuamWipicC5mihcqYnG+do5&#10;OFURj3VJfqgNHo2JA8yQMXYgapysscTLFmtczbBsuBRbXa2xNbA3YvvpY1eAI9a62oiSdznjbVAZ&#10;OAIPiYlcq5iG3YUkPyb0R0h3bRQOt8KR+HE4V5+MkrggFLvYYY0Hjexu3QlUfETchOMk+2P6YdHM&#10;MaI6+O6qJKSOd8J2GvU3dVXHKZYXPLWoroNSHWO4mGtixWgzXEochpclHlg+uSdkRkaikdGs7lYI&#10;MFJGUS8NHJs5CG2VM7DYczSWK39aVGaIEq6CZWSGc9yXQ1NbrNXYKa+GDV1UsJ5L7XVVxTwFTQTS&#10;6J5JbCJDl+QDMYMSkgZ1NsQKrCyQb0dMSV0PFSRJ0unYJSRXmoixNFnZYJGlJaabGmORthS79KXY&#10;zytLJfpoVjfGFWIel1X0cVBeFTsVVBGlrIq1JEPW0OMoOp9CkjZX1AwQY2KCthu3RDEjDmzz1HgH&#10;s2jfOsDiXzCRS0GA8P7dB1TXVWLjrhUiFnHhh1WYmeSGZWsWisZDb9+9QxX9PTw6HFsPrELb431C&#10;juw4PQ/DydFKR/ZE5QhbFPiOQOkYMywea4R1HlbY5+WAyzMGoMnHDrlu9nhV7IpnBV54zrdFnETl&#10;ge9lk5ExQB+PSr1wW+aL4gh3bMkMxAyXAViXF4LCsQ5Y72yO62kjcDHPAylTvVEeMAK1BDYLvK2J&#10;mfTD00JvzPPpjp2zXfEud4zYb0v5FMwY0xdlrgOw2N8OQQZdcUqiQ6O0Dk5rGWCN1BR53W0RbqKB&#10;kF4S0VToaaEfHhe64lGJC2IsJZhuoAq/buo4keODO6Xh2F00C7JBg7FFTgunaITnHijnaZ8Htbmv&#10;K4EQZ3ZqGOO8lp4IiDKYcNIWxxx4AVmcujaa1XRxUlGCfYqa2KGoIap0NSgqY5myJoK7KmOztjEO&#10;K+pgB4Hami4KIv6wlP6WQnIiguRHPsmmbPoMWWZWyOjZAxV2dmiwtMMKkiArzOwRoa+DE1pSHCDm&#10;kmdhg4W8pJ7OL8DcAs9fvRH5FZxR07GQ7B9bB1j8C8bMginpT3TVMHBMnjIZJy5vwLWn69D2fBdS&#10;i6ah5fqN9qk2HpGIhSxbvhwJadG49nAjjl5ejsGSL/G0ygdvS9zRXBCKJcQUOJ+Cg4mPCz1EEPN8&#10;xkRMHmSAmzTKXy8Lw9XKcLSWT8ctWaiosykbIxVNj6+XhiC4uxG2BvXBOncrbBhrgQfZTrgki8CJ&#10;hkQsDhuLQKkqNoQNFlOxXIMz19la9CZ9XuqJuU49cLkqFmerZ6MxaBSWO1vhctxwPMl3w0rfXkT1&#10;TbHY3AYlFlaiw1fyACs0xw3DnqjhWDJ9DB5yMhed84siT5xNd8KhgnDkeg7DlF7Mdhyw0tkSQbYa&#10;SDQzxmkd/fYgpIaBWEyWJDFEntQMR3VJmmhx7Q5O2+Zl7FJc0jDEUXLYNAIMLlwj6nvy1CYxiZVS&#10;G9H4Z55lN5Rad8McPX2x9mSrobHIrTiuw+tJjLDS1Aw1xBJOqkhwgFjNEhVtzJaTx3piEEuU1VEn&#10;p4w5ahL4Eqsp0DFAgbklwom95BGjaLC2gvfAwQT6b+l35mwa+v07wOLvWwdY/AvWDhbt93mkOXX6&#10;DEaOHY4bz3fg4v3NWLW/EJm5WQJQOIr+8acPAjiWrlqEk22Lcf35Pgy0UkBLtiuBgwu+L54E2eTu&#10;7TUyi9xFt7BHJU64XTEVJhJ5zAkciBme3RDhbYowV0vE+PREzOThaPKyxw+lkzE/yh2VA4zwA73/&#10;EU9xloVjf+ksFBG7WDiatHvYANzOdUWF90ACIW9iKJ5oTR2HbM9+IjksP2QCfIf1Q8UoE5wP74On&#10;+d5iDcq9ck80l0ZgQjdyTCU1bJXTwHEtXWTaWuBuhb9YhJY83Bx3KkPxsMQV9+k9q9JCEdrfEruC&#10;e+NcxADcyRwnzqmFwKVspBTZJqYEAPrYq0eSwa4bsolVTOzUCYvpMc9ScCd1Do5yZTCeUdmlb4IC&#10;dfX29SS/TLVeVdNDkaEp5ndRxHo5JZIPCohVUEeSIUkbDS0xi5EvNUG5jSNm9xiIVSQzLpN0OiEx&#10;wGpjU1QqaQl2w5XIuEhwg6ER7UsJR5W1sJuYyxYCkFW032oCF++hw/HhwzuSIb8wSoIK/t3/SPa5&#10;rQMsfovRP+MmjMfO44vR/HQLWp5tRnldAYFEe3anWE1A/5+9dAb7zzeh7eVu9LLtikMxw/Gw1AUP&#10;C6cgK3A8zshScaJ2Ni5WRZNDu4j8iO5GCji1IQyvWsrw8/eLyZbh6flS7F4ci1WTHHCzIgxpg/Tw&#10;gl5/n4DgQHUqaovTMUv/G7SlDsKbPGc8KJ6Ix8XOSBpljmvESl4WECjJ/BHuNQzbUwKQYqYAd8Mu&#10;OFoSIFLAn9LrW8tDcKC+DGtne8Bd9UssI5p/kej8FRrV84ne784gQMl3wYbAnsj0GkygFYRnOd7I&#10;GtsDpRN74USqB+4XjCXZxA2M2ovsXEh1Qr+uX2IBUf+UvoNRKaeITSQnjmqbI0xfguUmttivY4KT&#10;WuY4Q8zgLAHHJiNeuq4sgpWnydkvEuNgiZJMwLCfWALXnDitrY3FmprIVVTBYSVeIKaOjd8oY+mX&#10;cvDurIDNCloEFsRatA2wWFcflSoauMqJV8RgrhJAFemZYROBxFWuFM7ShwCsmQBptz6dlxexP/rx&#10;eDbkj8YoPtnntg6w+A3GoLBi1SrMygzFteeb0PxsHUpq09pHImIUgoXQldZ68xqWbC1Ey4ttmB42&#10;Cuunj8fNskk4QeDg100XZWO6o86nO5bNdMYzkhd3Sn0QNMQSDy7U4U1bI9631OBDay1e3azCtX2V&#10;2BwzEgfyp6PK2wFna2IwLzcMc6YMRy8bcpgUD2IqBBTkqCxVrlUGoXaOL+qnjsO1iiBiHrHIGGqD&#10;xmFSvMjzxpWkUcj26Inb5YE4VxuFxrDxaHK3xvJRprieOgZRJprkpIZiiflGbQnyRvbGo1Jf/Cjz&#10;gLepCo6kEeiVTsDaaX1RFzIWxT796dh+4GX0z4smiNobLVXTkBM6AZOIFSzuoiBkAS93v0oj/Bxl&#10;bcQbmCLN0ACZxD5yLC1QYmOF4m59RI0JbpG4xtQY20kicDGbWHodB1s5l+Mit3IkB49VVSVnNxBJ&#10;XswcThG4zNU1wBqSTlz096i2Llbp035VNQn09AmAtMX6kzR9Y+xVo8/HU67Mbkj28IK2jVJTzJox&#10;Q/y+xC3od+Qszj8eaHxu6wCL/6H9ehViwtwQXHu2UeRW5FUk4N37D/jwSwSdL7IHTx6isDYRV5+u&#10;xZXbBxA2xBEVrgNQ494TJ4J7iTUZj8t8UOLdF6+LXIkRBKDAtw92r0jE+9YaPG9biUdtG/GkbRVW&#10;lCchnUbx2X4jEenbF3HBfdGUNgp3TtehqSAA0Z69CGwCcKk8FIdqEpAUNhI5UYMQETAI0ZMnopIk&#10;x4P0seTEXuTw4/Cq0Bd5nkPRMMMN9SMscDKsPx7LeGWsN+7KJiFxSHfsJU1/WEcbK0xt4CHVxLFM&#10;LtPnjGv5gUhw6oPWshnYnDoVlUONUDHeCquTQwSjuFoxDafykrFlxHAs7ayIJHl1HCAH5YxLdugd&#10;uuZIt7FGqj45uZI+DsmrYpe8CtYQ85jfmeQAPS5R10KJlhaKCaxy9PREQyGeor0o4cpaXAjHEHkE&#10;KusNpLikxtmgHPfQQzyxk0wdfRTrGkGmL0WqqSXiCWgq7Ryx3NQRy8zMEGWgTWBjIHqjcjLXSQIV&#10;ljwLpOYoyM/7OzvkeMX7X/32fxT73NYBFv+GpefNws1Xu3Hl6SYsWl+EW3e4DFt7Io+40D68R2LW&#10;TLQ8X4vbT04hw9MBT8o88ZL0Pq80fUEs4CmNwjkTeuBxhS/uFflhSex41OaF48WNLThQNgs7Eiag&#10;McQJnmP7oCKFnDi0PzZXBuDtzVq8bivH49bNqM13w/ZF0xEf6oWIiT2QHz0IrftTCHAW4uzWFNgZ&#10;fIOsgFHENqJIcpCzl4fjmCwFMpce2DXRhgCivWUh9yK5XD0D86Z7YlZvbcx2tEW0nQ3izVQwb7wp&#10;Ct3740pjMlbFeiHYUYIUpx7Y5mkukrpaia349DTCiuwZxHwGI0CihCMa2rimrIcFGlrIIhax3tgE&#10;5Zb2yNAlGfGdMpK7qmC7LjdI1sNVFSmqLexQbG2HRptuWGxhjZXmtsQuzLCenHk9gcZefSMcIbly&#10;TCJFmbk1ZptbIVxbBxfUjESF70M6pkhSUscpNQPsI3mym0Bnkxx3P1PGwu9UxCxLkaoOkkjmpBgb&#10;Y67UEkWmtmi0dsBCSwfMsrPHkpUrCOxZTnK8or3NQwezaN86wOI3Gl9A06OCceftEWIOm7Hl4DLM&#10;W9j096k2MTrR/RnxwWKtyNXHe1EZ60IyJBgXK8LRVhmK+6Wk8wsnIXfiYOwlZrI5LQgVXkOQM9gC&#10;6wL7Y6FXN5yvScTCqWPgOsgSK8t8SZ404NW1OrwmafKxrRoXDi7EwZWR4rlgZxu8urEKb+n5Dzdq&#10;8balAS9a67Fm/nTEjrJGxnBLbMmNQdmkUZg3yAg3UoYKuXCzNAQHy6JQ7TsWZcNNcTLEHrdJTowz&#10;64qNrj3wMG+8ALYNwT1QNcwI+9xtCfDcke7kgDtlobhYFYuNc/wxd5AVygYY4E7yICzx60eOaI5G&#10;C0sUWFrBW1Edc3QlWCynggsKEpIOWtiraYRIYga11taot+qGNE1tbCcWspQcvImsVkWCclUtFBIQ&#10;cJHdQpIL+SQxSrj6NsmQTfLk9LS/heTw3OFsPzGJPAU1nCU2dJZYyCV1YwISkh8kU/bTcbJUNXCB&#10;mM0FenxJWReHFTSwlY63mo61gGyylg6u3LhBYPFL5ib90B1g8Y+tAyx+o/GFFBIehLZnh3DlySas&#10;2joPuXk57RJEvKY9djFrbhSu0d+vPt2NhCgvbC+YgTUz3VAW7YntS/NxoDoDFX5DkWWvjkQ9OZID&#10;Nnhf7onLlVOxrSYZGY66yKRR3md8X7y6cwpPWg7hZdtivCPQeNdcj/qCqTi/dTbeNtdgfqkPNi/M&#10;pb8twPu2eXjXOg9vbtTh53sbEDm5G64XeMBXrRPm+g3EjZIQPCb5wrGP3UVxiNX/Fhsm6OIl1/rk&#10;ep0kR3LHmZGciMbjUu5XytO8TiRDuPEx199wRYmrI7bWZGFhSD9kGHTBT3VcFNgZL/J8cCdrApxN&#10;9LFIVYIFX3ZGqZo6gi0tSNJYi/jCCV4noq6DdHlFeq8EleTMy7oqi9kPXtp+TtMM3Au2WYsbGZFj&#10;K2pizdcKWEe2qNN3WPDX73Ca5MhidV0kGurhGEmmDZzSrawpYhO8mvSEjgQnCWTOkHTZqW+GIjVd&#10;XNQyFjMiFwgY2ltHcsyCAIWOFUHs5+7LFwIsWEYK+6ff/Y9gn9s6wOI3GgPB7ORE5FTHovnZRuRV&#10;JuD297dJenwqwfczPtCL8mSZuHJ/PS482ILowKFY62yFvYH2mD3ABPEDJagbrIuF481xLrY/7hV4&#10;4VZJEE5XxmJpuBsq++vgavwA3C2dDKeh+pgTYofsBFfsWZkmgp9v22ohm+uPWwfy6XEdnlyuwPDu&#10;img7RkDSWkNAUYPXzQvxtG07KvLmYHuSK+5ljkLxICkypxFwlc5B5aQBaBqqhx/mjsFjkkiPCQS4&#10;ifLLAlecnj0Ck4jR3JUF4GER179wEVO9D4sn4VpFBBbG+8PDUgPbCYgeFTiJtPXn+Z54UuAmkrci&#10;hlmhUUVLrDY9rkmftbMi4rQl9NgEZ8j2EhNIMDURAc398hpituOcupFI1OKiNNwZTBQz1uQcCq7v&#10;yX1VeEl5+/On6flDdBv6t05Yq2uOrbommGpIxzRzJFCyxWpTY+zQNxXl+FaYWCFXXRVnSdJwg6EL&#10;xFIu0fu5GPBFTR1wb9lJdrZ48fIVgcQ/mEXHqtN/bB1g8W9Yw7x5cA8ahpbn67H5WC3Co8Pw099r&#10;NrZn/9U1VeP83XW48nQDkpMm4gfRVdwVq0OHYNGMkeAGQE8KfdFaNg17CmeixncYyvob4Wz0ELwo&#10;cBfToBdLpqE23Rsf2ppw+1QDZGnO+NhSiSfXFyJxxlh8uL0Ab1sb8bG1Cvcv1yAnhRy7ZQWetu7B&#10;ssY0JE7tjSXkyDG+A+k4ITheGYMC38FwM+yKhcmTxTTo/VKe7uSSflwF3I3MhYDDA02TuqPOfyAx&#10;DVeSUEE4RbKofm40ksY6YocHaX5XO5zPn4gbHAepScCOguk4UxWNFRHeiBzWC/Wd5XGBszU1pTit&#10;oY88dXXMte6OMjtH5OkZYFEXJVHUhov2cv8UnvFgcOFGSye1uYANObM6V0Dn0b89wYslB7+Wk7p4&#10;JmSxIS9008RqI2Nky3XFvG+6olJOCTUEACxbikmy5JhZIkRfFxWWdmiwssc8GzvMN7PGRqkFsQ5j&#10;7CLmETh0KD58/CgaC/FvKGZEfvV7/1Hsc1sHWPwbdvjoUYxwcWxfmv58C+oXl9Oo9CuwoHubt2/G&#10;sWvLSYpsRl5hJC4njxR1Ko6luCDZuT9ul03H1rIoNHr2wcJhxvgh2xmPipxxo2KyCIL+WOyHTUXx&#10;qEh2I4BowIVDMiwu8ceHlnpiDGsR5d8HP92chw+t9Xh/vZrkRyMqsjywsCoNqeE9cXrjbLy7UU9A&#10;U4XVlSHETrwRMNASNeEuWBU/Eck2iqiYNAJXK8LouB54TlLlEQHG42Iuweci+qCmuPUgIEjColAn&#10;1AzQxYHQPkgeYYMfCMhu5Tsj3mUQGgJHo3KoBKX9tVE5yBDHw/thqW83xFkY4pQ2swN9rKTRPdbW&#10;EdF/7oSV3yrh8C+p4BuUdRAmUcc6E26WbIKD2lwpi5fEM6PgviPtvUd4erO9n2l7HxJuP9je6tEI&#10;c1TUUUqAsEhVQyxZ30yMYoueEXbqcvsCA2wmGRTTRR0LFdWxvLMClpAtU9JEuZomsvS0MVdqijGj&#10;R4jsW2YUHHNqjzvx/f/3t/892+e2DrD4N+zkqdMY5Uxg8ZhXmW5CNtF6DmoydeULjSs4XmlrwZp9&#10;pUKqrNpSji0zBomWgDy6u1qoYp7/CPg7SPAwa4yoc3m+JhZby+MQ5jlS9Px4Qs5anxWLo6tjRc7F&#10;thWpuH+mEm+vVxB72IRlshl4f4NAopWtFh+vNdDfGpA6czyBxAICiRqSJPMF8/hwvQn+Y+xQMdIE&#10;+Y6qODTZgeSFB5oThiFzmCnmJfqgtXwmHpdwkR5enDYDJ5pSRJm9TDtlXIgehBfFTsSG3LB8Sh9s&#10;S+CKWy6odLfB1ohhuF/iTBLEBc+IhXBv1fskWcLslZFiYY18GxtUqWohumsXrDKyEbKCA40nhRzQ&#10;Q6G8Jvx1tVGko40ykicFxqYoN7VCiYMDqmwdsMjSBqsFmEhxiACAC+/yNCznSDQTg1itoQN/YhBL&#10;CHy470eytg5ySXJwSncpvb7E2Az+mlqQdeuGOls7LDWzwFpiIlwh/Coxlc30mtkxcXj98weRI8NA&#10;L4Kb9EN3gEX71gEWv9EYDNZtWA8XvwG48phlxibMLYyji+wtOY9VRgAAcv5JREFUGecK0yvoKrv9&#10;4w8oJAC48XgNjp5bhorQEThQOxf1Hv0QJvclbkT1RZZ7b1ytCcXepiKUZ7qjv+kXkEV54qXMRZTx&#10;n+TcC837cvCupQJ12VPx45lywSAetu5GZZYnXhNreHu9hsCgkoChTrCI9MixBCbz6D0EIAQYb8he&#10;E/NoIHA4MNebQIJYQ6ETSSAvYhE8heuJgM5/RXngCLSUR2NfZSz2lcRgmvKXWDHaGM9LffC0wE10&#10;N7tePh3fy6YjfqgZ7sqc8X0WsSSvXnjJYFHsjZe5XK6P9kuvvVkwHt5SLZT95VucVjHAFhUtTDLQ&#10;FH1Fm9Xbi9ZcUDPBOR0jJKorYh85OE958pLy6i++wZRO3yD1b8qo09BApb0N8hx6IbNXTyT3pO+t&#10;Z0/UWNhilbklthuZwN9QH/maBphnao/tHOTU4QriuljbRZGO/zVKeZn6Xzqh+C+d0aBrguLew0h+&#10;mOKami6WGxFA5eTiwy8ykgG/HfT/+9//92yf2zrA4jcag8WK1Svg4j8AzY855Xs9ahZk4MOHj3j/&#10;4Q3ekb18ex+tdy9gTmEQMY8taL5/ErGje6GovzH2BffGszxnGqWdMMdzMGqzgpEU1BPzc91x/0Qe&#10;qrOn4URtLE7Wp8HRSgtX98/Hi9b1KM8OwYNrTQQQTXjUthvVGR5439JErIJAguztDWISBCpNBWHY&#10;s3AGAUUtfmqtJACpFcDx44UKxBEbul/qj0clXPfTS8RGWII8rZiIFX6DEek7EnO9R2C+kyla4kYQ&#10;w+GCPB64J3PH8ep4bMyZhkYCs7keA3A+L1AwkMgJfdBan4inhSSjaL+vClhOueNe2WSk9XXAbk0d&#10;EYc4rmUIP0VFpJvaoN7SAqfpcbOaAQ4QA0jT1keVoQ2N9jpoJplxnhx9jZIu0jU5+KmJDd8pY10X&#10;VayTV0aMshbyFTQhIxkRr6OHBCtbeOoZwtVAijArE8hMrbFGakFyxAKH9ImFEBidVNfBMXVtHFSV&#10;iDyM9K7KJEXUCSwMUWJugsL8fLG259N06Sf759/+926f2zrA4jcaX0TrN2+A95ShuPaIC/RuwoLV&#10;udi2bw16E6XPqw1GwfwQNK7LxLmL67F3QymSpo3EnHFWBBIueE4OyiMvJzQV+vTDqip/vCanfn29&#10;Fq9bGrFrZRpyYscj1HcALE1pVEwah9TpPeE/3hzlacFYXZ+AitJkrJifjO8vb8Cj65vwnOzZ9XV4&#10;3roCsswQ3DtdhncEEh/aSJq01eEdSZT3bdUoifbAy7oAcNOhVwVOxAL8cbYyGocqE1Du0xuLhkoR&#10;OdgCW7Nn4GbZ1F96jXjhbFYgkobZYBfJlzx3R8SOsUXyeHuUjrDAIld7uFir4HbhZBHzaC4Pw/ni&#10;JOz29cYyHX2cUTfEbj0DNFk4INvWDJmdFRCtoIylJlaos7ZEkSXtU0UDs9TVcVzCSVY849HeWX6W&#10;shrmW3THGhNTrCPbr2eMFB1jHNaS4JS6BPUmZshXVMZqRS0kf6ckGiQHqakiVUkFRcRkpklNkW1g&#10;hnIzO9SYW6OSJM18M3tMsbBAvaEUO/UtEU9S58Spk+3M4pcA569/61//9r93+9zWARa/0fgCOnzs&#10;INz9+6OFmMW1Z5tw4tZilC2LxcLtGQQgu3HrzkGsbErH3Bm9cGJtOJ5fLUN1OHcXI9pfyLc8Crtg&#10;ZXA/bF6Uh+9Pr8a9I5txY2c9duRPw7oYT2RMHIzR9gr46XoTPtxoFBLj2bkKtB0shVMfLZTOGoK6&#10;ueNRlTwWEe6WKIgag+pMfziN7Inzh5ag+dQa3L20CQ/aNuJZ23qypSiO9MYzAqd7pX64XDUDy7Oj&#10;kDncCitGWeJW+kiSEu6ojfJCyQBDpI3pjW0lM0U7gOPF0ZCN0MfzEidcShiOdKdu2DNzOB7kjReA&#10;sj2yN7IChuF8aSq2eExAJDn+CSVtMeW5XmqOZAtrNH2rhL3yamI1awkBRCQxjiY5RWxTUBFFgKtV&#10;VFGnawou+HuBA5kautijrIlGLrGnqoFydS2k6hoiS1kD54h5nCIG0mDTHSVKGqIa1ywVCY5pGyBR&#10;ooOtqjo4Q39PVdPCLrp/SF4Dm5idyKtgJbGKid8pooEYSoWaDsYYSHDvwQNwXZJ/jlN0gEX71gEW&#10;v9H4glq7YTW8g0eg9el2sfq09fFmtD3cT9LjILauykdKcE9c3JZA8mAePl6bLwKQswP6iM5g92TM&#10;LrwEw7iT7oxFw6VY72SJreMtcSW6L26njcb9zLGomemEBfS6Dzca8LG1Bu+v1+BNaz0xiKXoZvgF&#10;Hl8sJ/ZQRc8Rc7hej483G/Dkag2yiJW07UnBvGxnNND+ZXPGItLbCkVJfpjo1h8lcyajMW0G8ofT&#10;MSd2Q9I4azwsnUyyaByd00REDtDBD8V++DFnPOaNIz0f6i1YRXPSCDp3Hzyiz7A3rDtkQcNEYPZ1&#10;gSeBzyQk074ruKO6kg5KyfFTbKxRZmWDIg19bCSH32RkjvzuPZFhYYVKkhPHOJuTZMBpzn8gx76o&#10;Tg6vqSn6qm4ytsJefRMc5poYmkb0NwOcIac/raqFMyoGojDwbg5e6huL4jUcNG0kqVFJYJKkpY29&#10;BBLcPyRMQwu19swmrLBcaoYtBpbYp2uEKJJFYik7AdNEYhtPnj8X091//43JOvIs/rF1gMVvNAaL&#10;cxfOw5lGfo5XtDzegevfH8PpIwswyLoratOG4kPLPLxvqcfbG9V400xOTo6eGjSU2IQfXhaPIxng&#10;jbek7Z/njsfDMldyQj+0yabgakUsTlbPwZGadCSEeOP2aRneXq/E+xu1QkZwZub1U7Wwk/wJH64T&#10;EPEx6PmPdLwP18rxpm0hti6eQ8esxauWOry5WklAUktAwolaJFFmu+Li9jgEO5vgfI63kCOlzvY4&#10;0ZCGe4Xc6MgTq0P7Y2uyPx7le+BtkROanA1QOmUMmmUz8CGX2xhMwGN6XfEoE5wu4EI9YdixIBPL&#10;Yn2RbqADLvN/VEUbUV92RsXf5HCU2EG9tSMS++pjuMk3mN1VRSz8al/1SWChqoernBylbQw/QyNE&#10;D7ZE+iB9JA60QWYfB+T0tEGBfU/UEfCsNbXAfmIfpyT6OKpljCwVNWwkqdKsZixyOWIIXGaT7Nmv&#10;xkWGDRBJ7IH7i/A0aaO5BRrsuiO7Z0/EGpjgEncy0zGDX/+Bv7QrpB/3029M1gEW/9g6wOI3Ggc4&#10;WdvqSNVx7YfduH5jDwqTfdCQMY5G9ERiAhxwbCA2UU8jf41Iz35LzKAmwR3NJcG4WRpMoDADZ6ui&#10;cKJuDo41zMGurBCsCB+FJt+hKB7fGyXD7ODe3xjvbhMYtJIM4WAlOf+71kac21WCwXZd8PEWHeN6&#10;A/2NwKStHj/xzMetNShPdSewIoAgoPpIx+a4xcfWSry9vRZzCAg+tMlweU8GaqeNxVMChDPJo+Ft&#10;q4/rhZNxXRaEk+UJyBtqgGelE/BDqQc9F468gCFIcx+IK/WpuFviJaqAX5jriegJfbA43g2lA02x&#10;wsUC4bYSHNc2wzlNbexRUsEObUNiEw4IN1FHwwB9HAofgmhrnfaYhEZ7dXDOrNyqL0W5rT1SyLmj&#10;rUxQ50yyZZQxqkcaIN5CEWG6yvA10cQ0Kx1E2+shoa89AUk3jCKwKDY1xzpjE+zVM8QMkioR+qY4&#10;oK+LAzrmyCRQOUZyaA/JkK1yqmJhWS3JlnRiHZzHsY1e69Kz76/W9fxX++9+/9+zfW7rAIvfaDzB&#10;xk1onMeORnaCBxoynXDjWDreXmvEuxaSCyQLxAxFW/vtewYMYhZNBVOQ6tIL+QQE+b2lWONjhzXO&#10;FqIQ7m4/R+wJ7I6zMf1EjsXzMj/kRznj59sVAgjekb0nqcHByq1LU7C2Phw/EVC8u94OTAwYP3OQ&#10;9NYmlKZ742XrArwWbKSOgKL974+vr0PF3PHESBoJTBoxK2QgrpdNFRXCN4QNQFHQeJR798f8kaa4&#10;nDgOV0ujcKYiHjK3Xlg6ygBHQnugYIgUjZOG40RlElYl+aOMAOBYUE+8KJlErMkZ28L6IdPEBE0W&#10;FsjrYYZp5rqo7KuDc7OHgvur3i8ajUKSP6uNDEU5/yWmNih17IMcHUOs6ErSREmCbGVl7Ejzwo+l&#10;7c2cXxT74kWpM45XJyJ/hCUOTu6F2MGmaBhqjMYhZijpr4og4+8QZKoFLz09+CuqotSWJJCDI+L0&#10;9DHfwhLzSGqsMDXBemP6vkkGcUe0KyR95luaIdzX+w8JDP+dfW7rAIvfbD/jA4HFipVrUZrmLeIF&#10;b2gU/8DJT78AxAdy7k/GsYYP5MgnN2Vi/bSeeCVzI+fyxHOSIkznRXMfkgDPirk5Mi/kcsf3ZYHI&#10;i5uAV+TYnD/xkYyB4V1rLZpkkfjhTJUAAd43gwkflx+f3VOLMN/e2LUsGy3nV+Pxze142LoKz1rX&#10;YvvKDCwu9sHbFpIm9J7rh/KR6z8ID4q88KLIF7sn2eMCgcS5qjhsTQlC1nAa3cea4VraWJypSSAZ&#10;Mo2AzBWn4gYjsLcRCv1G4kHJRDzh8n0F3JXdXQDdzF4GmGaiiMWjTXEhog99Tm7ZyGtO3PGjzBWX&#10;MpwQZG6MuD72yFVVx/pvlHCcRn9eNHaBZMlRTX2EqsjjfFGQSEN/Wsx1Pz2xqyQCDa6WdL7eKPDu&#10;Td+bN54V+JKs47wULzwjlhRpoIdjihrY3ZVLA7YHM1cSeMwgyTFXRQPlKiRLJLqIpNsSh26Y0XcA&#10;sjIzhQT5f3/nP559busAi99q9M+Hnz6g5fpNRIaMJ4fmFZ6cAMVTlf8AiXZjZsFOXY+XLcvRMLEn&#10;jbDcJpBXaXIF7/akqGfksHyf//aK12JUhyI7fIBYB/JTKyde0b5J1nCqd3XuFJIm7YDEAPJTazU5&#10;fx1JkGqsrJ+F1ZUeOL48GrK53vAbZYaC6JGIDx6MoIkDcX5zCt7fKKP31QqWkh07CpdlgbhT4o9L&#10;VZHYmhZM7MEEO/174VqBP85VR2LFnADIhpkjzaMHzlTPwvnyWSh27YkkG2Usmu6K1tIA3C/xFefP&#10;RYi3zxiA+qC+4NaJXD2L15vwitV7xD4uV0fgSFUMIsxUUNrPEHl6EpyVcPEaXhdiQPfJ2clqpHaI&#10;H9mT9kfgSWDxusALO4vCUTfZDndkAUjsrfPLfr3plo5LgPsi3w25Q82wVVcqSuvxClPuyn6KJEes&#10;ti4WGFvhoMQEu9V0cFhBDXu+U0eIrj4qair+S3Dzj2yf2zrA4jcaj0Jc6Ia36ZPd8IaA4EMbp1y3&#10;g8N/BQt2aL5tJGmwFAXjbIhWj8MjAofnNNq+JmDgadT7XOa/jHuQhuJ8bTT21aSSk48iEMojucFM&#10;gAFhgTBZRgBeN9MFzjER2jfPlHxoWYg3NwlIckLx6Fy5YDdrF8WjOH4Cfr65BB/v1KOuaAo+3l5O&#10;wNVI59yAn1rKcGxbBnLDvHCkNBoLQseg2FITN2iUPl2VilOLi1AyeTjK7TTwks4xd5QhthbEI8JC&#10;C+en9sb7yolIG2GOophJOFwZgR9kPgIEX5f6IHG4LR4VhwiHZvBrI6a0rz4HezK8EKErj6txI0RB&#10;4QhLPezWkYrWh1fVjbHTwAzFjr1QZmePEFU6l9Ig2q+vqC96Ij8UsV4jcLA+GXMHauMVndMLAa4u&#10;op7o8yIfHIoagGxjU+zUt8YeXXMc1TbGcQKNAG1VpBNTyutnjuzu9ihytBdFhH0d+2Hnnt0dzOIX&#10;+9zWARa/0Vjfcq3Gtx/foDg3G0+uzROs4lOc4r+CBT8m1kGO/ZIYRuW0cbhZHoAWWTiuVMbhdM0s&#10;nKtPwsnKeOzPmYJ1MS6YHzAaaT4jUZQWiGc/bMHzG7vw4vpGPCew4WnTjHgPvGkhpnGNnL51Pt61&#10;tM+KvGltQu5sT7wgqfKGrKY4DBsWBOJ9cw1Jj0XIiHXHh5u8ZoSnXOfhWdsy3L+6AcN7mkLm1hur&#10;Xaxxq3QqjpRFoNFjIMqG6yFhmDVRfZJIhV64OnsQKrpLcC6mP74nlnC+Oh67UgMw01IVOeN6YEfW&#10;dNwvnkgO7I4G3+5YFO+NezJ/XK5MwOZUX4QP74XGEZa4lToCXBfjCUmvwrEWqDQ2Fx3MuZBNsYUN&#10;ylU1sOJbeayS08D8kNHEWjxEd/gfC1wQMdQORZ4DscjJWmSWit4qLFOIWTwt9MD3BE6u5lqIt9FH&#10;so0e0noYo7i7DUKNVFE1RA+lBDI5Q4ww21INk0000N1cHxeuXBEB6//ut/6j2ee2DrD4jSbAgu4w&#10;db1w6Sqq8sPF7MN7IUP+GTBYhpAx7W9ZjFk+I1Do2R9lE7qjJmAoSkabYeEIcpQRxiLYucffDi0J&#10;A7B0+jjMCumJ4qj+qEwZicUyPxTO8UBJxlR4kGPuXpmHy0cW4dWdrXhylxOu1uBhywZkp0zG+zsr&#10;8ZqYQ0Y0SZurMpIbVQQuTZhfNoPkzEJ67QY8bN2HuuJpKIofiqZsV0R598XB6hTUePTB/BFGuDt3&#10;pIhDlDtZ4VRWAIGFK43e3rhROBEXq+OwZO4MlJKjb/a0EE2RXhV6YuFIKWqDnNBcMRWXCHRcbfXR&#10;FOmFmrHWWO9ug3VBfVAYOoJY1ERw/xFeov9DrjO8jdUQZW2LKp4GlVMRq1SvaHDtCX3kaGmirTwQ&#10;r/IIXEqdcDFtHBpDR9N9N5IeJOUIcJ4QaLR3pycpQmwjbYQFyZU+WOdpj2VOpmgcqoctPvZ4TjKF&#10;C/kw03lFzO5OdTD6mEnw/f0H9Jv+KseC/vmjMo3PbR1g8W/YewIKLtDLK01jY6aSQzaJuMEHji38&#10;HTTawULIhRt1eEWviXK1FNLjLdHnm9UzkUVg8YRGTpFWXcwa3x0PiVJXhA3H7VOlxBDKIdZ90D5+&#10;utOIO2cXIn5KD6yWTcR8cvLc6GEoTXHDsrIwJE13wUT33phXMgNbl+Zg1gwn/Pz4EN607cezG9tR&#10;lB2Hk3vnIX+WJwKd7XF6SxqxEw6czkdm9GgE9tTFvZQxwvEekONxRax7NKLne/QnGRGK47VpWBw0&#10;AmXENha5WKHQpS8eFniSk7q01+ogKbUvajhiXAehaPIoJHkMwbIJ5sQI3ETfkR/pM8f208GWGK4C&#10;7k6fmbvEu6I53RmTJfI4q86NhYxxgitZ0X3uXLZQ3xzFPgMJFLyJjTiJ+MTcEaZoKyYAK3ZqX1pP&#10;QMVM5V6xLy6XTcfK2f4YYKyENgI2DiDzd/qY3v+QGUjJBDwqJdlCYHW5eDrsLSzx8s2rv4PFJ5D4&#10;owLG57YOsPiNxsziw890eXFjIZIjm7dtx8ZFyTR6V7WDxX8BDA5AMrOg0f16DYpjXWhUpRGQE5vK&#10;piDL3UGM4DzKPi51FrMh7Khp/v3x4cZCvBX1NtvbAvD056k95VhR5YcPV3iathFHtsmwsDoGFw/O&#10;x/sHrajKmohL2+OwpdobDWnjCQQGYl6uC2ry/eA7wgTzslzw5mo+Tm1Nw/p5KXgl4iF1eE1SKjVo&#10;CG7LJol0dJ7Z4FmZFlkokryHonRCPywaa4jjU7rhGQHV0yIn5Lja4U7pFFEli8HkXNUsLJzqhPqx&#10;ptg+2QFOOnI4l+1PDuqJx/wZybl/LJuMpAkO+LGCWyG6kIP746IsAg3OI7FPXRuXVPVwRMcIy00t&#10;IbPthgItbSTraJLsmULnxGDqhEspTqgOGI4nBR5iJezDYk9cqozA3qxQZDs5otZnFGTT3VA8sbfo&#10;On+lPAK3SyfjZlkgrpVFoaV0Jn3HXlg3Nxijho8Wv6VYEyLsvwIG3366/w9rfx0/z/br+58ef7JP&#10;z/1fsc9tHWDxG43Bgi8EXofOqxTf//QRMTP9ieIzk/gFLP6JYXyk23c3alExxx/Nc53xtGS8cKKa&#10;6aOJaXDE3wMPZa4EHHRb7Ie5wcPw8UYj3twgVsJTpG3VYn97N5Th2Lo4MSvCMZLMBE9UJA2C/yht&#10;DLJXQknSeJIZPJ1aIWZR3t1on2J9c3sValI98e5KtVid+uF2I0LcHfGaAOljM53j7XlYXhWMdYlc&#10;KcsDV0lKXC6Jx96iWISQ7t8d1h/P6HwfFo+nUZqDsz7YOrM/akNG43hNAo4tzEKMUx8sGaGPNyX0&#10;+QgMTyWNQnnAKPxQ4oWXBRNxU0Yjf1UiUv0GYk/6JNwtDcCu+hxs9g9A47eKOKsqwVYjE5Ta9UWu&#10;rS1KusjjhLwaynUM0BA+Hi+Jcb3O5yCqGyJ66+F7WQCBQCiOVGdjRfpUJOrKoTElHPUzg1CbHIlo&#10;jzHYnxeAtPhorEqPwLqKXMxNmIGsxFkiQzYjxAVePp7Yv/cgPnz8SawNOXf+AuobGrGVBgAGhfsP&#10;HornhOOTXbp8BddaWvHs+Yv2a4H+OX3mLHbt3oMdO3eh+VqLqLjV2taGm7du/Z8DjM9tHWDxG+0T&#10;WPDFw010uZzezJnT8KJlyS/gQPZ3wGif3vzYQlKCmEVNXhAuzCJWQZT6ATlVoW9/vBTTqDz9156P&#10;8GOJL4HKJHJ4nrWoFjEP3ufHtipsXpyJR2dktG+eAanD7LBxxD646ncDzuyrQw2Nuh9aOHuUl7I3&#10;ksyYj4/XGnFhXzUqiO6/vVYrZkPe02uWERvg53kalfNAnl+tQqL3EJyvjcGWOSGoceuLukFGSBpn&#10;heXpkSSPJtF5ThDBzuckP5orZyLOtR/qvPsgr7sEkf31CQB8SBqQvCCHfljmgcSRpgQSPmiVTcch&#10;WTRqJ5FsGmSInKDh2JM/FUkjHTBVWQm7dIwx39IRpeZ2KFdSw4bOStijrisaGhdJzZHS3QJXiR1w&#10;zOE5AdGCaUOwJCUM21KnINtjIDKHmJJUGYuQfg6oHmKGvDE20JeXR0OsNyzUFJBor4cY96Ew+et/&#10;YoTKVxjjYAOnAQ6YGBCMpKQ5GDd+PA4eOgR3dw9s2rwZScnJKK+owLp162FmZo7Hj5/Q7/wzZsyY&#10;iVmzE0Uby0/XA78nKSlJ2E4CDAYZf//JCA2dKu5/et3/Bfvc1gEWv9EEWNC99rUDREnpIjpx6jjK&#10;MoNF3Qh2bE6e+sQs3v6SZfmR/nb1RBX2hQ8TMwxcDTvbuQeeEiVnkHhBupo1+Q8VQYgLHkD7IGZA&#10;7+U8DVH1qq0Jpel+eHW1Fi9b6/GGpEMS1+G8VUPAsAhz57hiQ00wAQnJIZ7KJYnxE50H325ZmIxt&#10;i2bQ+dH5iDyLSrymc5pF73/d0oS3JGm49kV9/iQkDzfBlonWImfiGcmHo3OGY6KhEp7kuxLAeZHz&#10;B2BHRTyqJ4/FvEEG+D6DQKiEjh3WD9vjnMmZ3el1Prghm4z1qf7IjgrA/EkjUNfPGHdJejwgMCkY&#10;bY2CYabie4jopY4AKws0dFXFlu+UsdVAigYbB+RYmmG+vAo2K6ohXUsXsoARdOzpuFQVgVXRk5Bm&#10;o4x1rlZ4nuOC1LE2eCDzh3d/B+woiMXO+UWYaKaF6AG68HK0onN3weKkUGJJpjhelQp3IxWMMJdg&#10;98Ej4rccPmIkgoKn4OWr12IgYJbRr19/rFm7FrKycvTp0xfv3r+nQSECCbNm48zZc39nDd4+vtiy&#10;dSs2bNyI12/eCtYRPGUKPDy9BMv49Lr/C/a5rQMsfqO1g8Wv7tPowTZ9qh9e3lgmkqe4DD8HJoWT&#10;i5GbR/tq/HhpPhr8etLIPEEAg8yrL1qyOEjIZfg5i9MJdytnIDVqsHgvZ4YKZkH7enN9IeYVTyMn&#10;r6LnavCSmExjQRCBCoFF61KMJse9uj1dvO89HY9L7H0UxXHqUV9KbGFpCm6cXoaXd3fjVdtG2l8d&#10;1lSF4dSOQvzUQsdqm4cXJEni3HqIJKun+e4kj4jx5LshY5wNTtYm4XBJJOZPHo3aYYbIdeklZiSe&#10;0jk/JVnChW9mj7LG+aooHCyLxsIpzigdaoopNuo4kzSOJAwzqAl064rvS32R6DYA98vdRAuCpG4m&#10;2GgsJQnSHWW6RpjHoNFVA2ukNii0NUW5hg6ClVSQG+iO8uFSnAjuIeQIAxrPiGyc3pcAZDxCiVmE&#10;mCpC6z//EysiJiDbxRZj+/bFlbJALEwOx1BNOaR108bmgN5wGdoXrv4+mBoaigULF2ESsQEGBHZu&#10;/j2HDR8hwGLfvv0oKi5BfkHh38GCpccn1uDlTZJs6zZs3rxFgMWatesQExMr2MWRo8eExPm/Ahif&#10;2zrA4n/J+KLhadSq8gosqYwh5+SMzkqx4pRTwLkhEEuQlzdIGlxpQklwP7zPpRG90AmrJ/fFniie&#10;puSK2pz+7Y9d6b6oy/HCT9fqabQnsCFn5/jEm5srED25NwEDgQdX+G5bi/J0Lq1XhydXFqGPhTw+&#10;3iDZwcyG7D2dAzMMlkDlGUFYVuqN6qSxSJ05ALHBQwSovG6Zh+SocfhIcucNgdo7YhfLy0OwK9UN&#10;r/I9xVL15vIIVJHcSekhQROxgcuJg8hR3VHh5IB9WcyKnAgAnHCL3jc/2gOlLv0Q1E0fZ+bw6zxx&#10;ds4o1E8djetl09BSEYONudOwbu5MlPQmZkEj/n2SLquiRsFTaohlcsQWNA2wxJyYh701CjU1MY+Y&#10;RYWVLSLt7THORBvfE2vhbu2c+SoaMRPoconAlAl28O/fHa1po7BhYjf42JlidUIQVDr/Den+I5Aw&#10;IwhTexjibpkP7hHrGdzbBgcOHBIzW8wkSmUyYgjbxO/Zdv063EherCXH37//gGCPMyMiEREZhfj4&#10;BJy/cEHIULaAwCDxdw528+zYJH9/7Ny1C+vWr0dQEDG9DrDosF8bXxDHT5+AnZUqXjYvIIflRV7t&#10;yVg/XS8lx+QamTTSk/MWTh2GF+RE3Dl9W5I7moKGoE02DeeI2h+tS0BFylQ0Fs/E8+sr8eLmQjy7&#10;sUAkXL2+tRZTva1oX00EAJV41LwZ8/I9aL91uHumEQNtCCzucO0MliHzBFC8v8EBzoVoLJpK57OY&#10;QKEJz1pXIT1ytJAdr9vmQ5bphdcELLxKlQHj8fkazJk8AC2lU3C2JgHrM0MwVf6veE0AwU75qNQT&#10;L2hE/z7XCRkePcl5g3C0IgK7atMQrtMFR6faoXC8JS7VxbcnaZW5I6y/MXaVz0XWYC14df4L4iWd&#10;8KqMJA2N+KcrpuFqSTYmd/kaK8ztUOLQFxnWpij4Cz3WMUFqjx4IlOhiilxXTNPWwsmUEAJVdwFE&#10;T2kfnGbO07CLvGzgZCHFTZJNL3PGomGEJSIMu8L4T/+JCDNljJKqIKCXNY5Wz8LJhiwoqqvi6AEC&#10;Av6PnJxZgbKyCv7jP/4Df/niC1y4eEk4/H5+Df3I1dU1iImNE/EMfg1b/wEDMHr0mL8/njY9XEga&#10;Bg4GkAEDB3WARYf9w/hCYHv78QPsuzni7O5SwQZ41efr64vwkq1tBV61bCA2sBlxk8aLtn8nZZHY&#10;UjAd/jQSJ08bgaiggQj27Y7hQxwQETASTYUzsGP5XJzd34A7F1fj0dU9yJzjh6cta/Gc7OyeJTi4&#10;KoHAoRatJ2ow1ZOA5DYDEgdUG/CB2ALPwLxrW4K6/CBiObV4QQBy69JqlCY7kZQpw+ubq5AUNoT2&#10;MZ+kCEulBjxtXYKY6T5YmDodBeRw2zzs8CjPScQXnnN6OvcYIQd9JPNGimtfbM2LQP2ofqgZpodm&#10;clTOrDwaOwTe3XRwvcgfDwu80DhtPOIGWeBEzADcnTsW94lRnKlMwJnEmdjZbwA2KWphoYIyQg2l&#10;qJZXRrmOHqpMbJFgaoXp6trIUFVGvZwStsupoGBoT9wr9xUA8VBG0o3k28NSV/xA4DV7HJ0rHe9x&#10;iQseZbnjZvJQpAw1QmuuL/b52WGlkzUax5oia7gRps+MwrPXr/GBGwsRWLA9fvJUzHjc/f6e+G1f&#10;0d/fvH0rfl9ufv3o8WPxmpu3buPW7dv44ccf8eP9B2Lmg+3ho0fCPu3vx/v3xS3v6/+CfW7rAIv/&#10;ZXv30wc0t7UiOjIQl0/vxdnj+7Fm2WIUFeQhrzgTaVlpCJkagiHdrZAzcSAKfPqhZKoT0nzH4fyS&#10;LOzKn44Nc3wR5jkQtTmB2LAwEzvWFmPDvEzUFoYhLTEI/UbbwnvmMMwqDIBbwGBkENicOL0BTQvr&#10;sGFFNR62bcKTG8RI2lYSqCzFq7aleHlnNbLiRrdnmRIYnNzXiPl5PgRotXh+YxUyIgeK2Mjz6414&#10;e3UzTjamoGyYMYZqdcK1LHLKAmdwc6T2GRui/gQUzRUh2EJMYVZ/E6z1tsQPWWOIbfCCOBcyN3Ab&#10;xN1Ro5EbNA67K5NRM9YWMwca47YsmICSAKIkDolDbVGgqoXT6pytqYcLJD9mqKkjvZsDyjW00Pit&#10;AmL1dBGnwUvXNUTFrOMSKWbrG+Js5iQCLE+8JPn2gIDhbmkQrpTFImfQEBylc+aO70/oPB4XeWF7&#10;RH8snzYKTwhUOIHsNbGSC+XTICsvw5ufudzAh3/EoOifT8aP/2j2ua0DLP4XjS+ujx855+I91m/Z&#10;CCcnZ5w6cwgtLXtx7uQGXDyxFjtW5aBeFovg8fZI7CZBUT8trHO2I7PB1aj+uJkyhvS2E+aGDsad&#10;Exlo2ZuDVRUeqJvrjJoMF/i52CLcuwfq88JRkxOOVQ1zsH19CZYvToeL+xDkJvsjLcYHoT69UJIW&#10;iOKMECwqD8PebTWInjoedy6swqPWbaivy8DujcV4fH01Ws4sR2Eyjc7XNuPCqkLUjDLD6emDRVLW&#10;0fihyPHpLwKIvAbjPrGE89UROFwWhyr33igbZIRyv0Ei/+JHYh5cF4OL+35fOhEnauOxNz8UYbYS&#10;LB9pgivZPqiZ4YOoQA/kj7fBxvGmuJPrhkhrHezWl+KKur5oCJRsYoEkRWVcUjUUDYS4eXG8oirm&#10;m1mixsYOpZa2yFdRR2ZvRzGFy82Omstm4uyc6VhpaIy9xFAyelrjVG0SztfE4SwxuOaqaMS59yc2&#10;EkyAwbNOHmiKdCKAXYSfP34UMYtPYPFHt89tHWDxv2hiVoT+4a5kr14+x/C+WsiO6o2mPDesLXPD&#10;mfUReHq6CC+vFGFBYTC2RvJqUxqFySmfFLMz0qhHTnlfNgnZM8eKeMcbztFoqxBrO963NmLT0jm4&#10;f6ESLy7J8OBMEb4/Xogd80PQlOsKl/7GmDvF9v9r773jqrryvf957n3u3GfuvfNk7kwmGZNYY43G&#10;ltgb9t5FFCyoCIggRVBBEUWp0nsHQUTELvbee6/0YleUJhZE37/v2keTTK78/nheiUlmzsKP+5R9&#10;Dvuczfrsz2et7/p+8bYxIG6ZiRCKGRnxizi8OZzUOD9mT+1P1ApzljmMxGJCe9xsBhK1fApebuYs&#10;sJbtjEFsn9ZDO4anag1FiIomNSJseGsuhlhxLWoBmctnETWiLcl9G/PAYwyVYYb4GHXgfpip2ABj&#10;7oWZcVUtaXefRVzfpmwY+w25XhO0XBhrFxgT2/dLFvapT4pYLjX7Ux44jhiTDiz7qi0x33TEp1VL&#10;Vn70Cc51GnCsgZBWvcbsbCqW4et2LP70cxI++is7/1SHa59/SdLf6pPp78JpN0f2dO0u9uRzLn7R&#10;mBvynE+TxmJn/kRU3wbEDmhGsmFn7Ls0xXv6CB6GTNcGkiNsDLmem6OdNKUs3ndO/xlRW9OTxU8M&#10;+bOTq9QrHj4swc/VkFfS0bXcmNLRVaYstSz8VW4MFzYtIWZKP0pEEuvyNaiZkMkaadyNsMTBchiV&#10;xfsoLdgpdiKTyrz1PC1IIdJb/tAvx/AqR8VdJGljEGpc4kV+MtYmPai+G8uLvGSqs2OouhrGnROe&#10;XN7pxBLbASy06MaSWR3wsBvI6vDZokysWBXsQJDfHBKCnTAZ3IIQJ0OKw6zkmCZpKz1VGHqBkJ3z&#10;6D4EDWrN/inf8EjsSLl0dHXMJYFTubSgH14zR5Adu4hd7hZEDG7L0anfkhNhz9nEpWQunEFo/2ac&#10;te7LY7EMJcHT8RZldTfUTJt2PennjNWfP2XlX+pw5s91tcLIfn+rg/vXbYj8pgOBzRpjI0ri4if1&#10;tbUjF+uqSmKNtJR4Dh9/Stonn3H9b6qUYSOufdFcw9LWLdg9vZtYoUliRQy1GIsSn9HETOpMotUg&#10;ISljHI2HoeqavlTjCXLy9MpCh9qanix+YqhR9Wr5KSl9RMDSSdrAoxb8JMpARXOquqMv8lIoPhrB&#10;opFtREVMoURksZYdS8hChYDfFtvQqdHvGdTqj6wWif3w6kaq75ymJPcYsQF2PMtSAVRqOlXFXqiA&#10;qziqilcRsngSr4uSNAWikZSWDTyGZwUr2ZC0gBtHl1FZECFEEs+bwkQqboTw8FwA88wNGNPpC6oK&#10;9+HrPJ5E+1HciLJlb5IPx2J82Z/oh8vgdtwMs6Yq2JiiUBOuRs3nYeh48kMtOJYUxjKjAbhP7Me8&#10;1n/hRrAlB1PD2B4fxtRGfyCmRz0eRsxkd4w/h+N9uRViQci0gcS7z5P39mV6355s/VsDrn/WgBv1&#10;mnK4YWM8u3TB5N//SPhHH3NAlMSCL+pw5MvWXK9Xnwv1G5D1t684K7fjPm2If/sOnPusMdmfNdQK&#10;E0V2+IbRndpxem53SgPGUxWgplhNqPA34WnYeOYKcZWEzGCW0UjNflTxEq3G6XvO5z8jamt6svgJ&#10;of2xyQ0FFcEX6jVbUxHViijy47Vku2oqU8U/PLi6iumdPkGtr1CFfirl6qeyfZeEGHIuwAw/l4Fc&#10;3uTA/tXWbBAyiXcfRkb4TCxMusl7pAjpiIIofLv0XazKo6w0UQoWVBVEaiHeL/IStdkYRShVQk4J&#10;fjPkdalatvEaIRptpakK1hLEBs7k+oGlOM0YzI61PjhNH8bmQBdmd/uG+V2/YmGXFkQZ9mD51D7S&#10;6cZTJnYjaOYYciNsWeVhh03/XgQNaYmb4UAS54whdelczDq2YeCnH+MycSAPQqez2c+R+Z1bYdTx&#10;G1ytZhFrMZqhrRvi0KM9o5o2xKZlK/Y1bkG62JAlnXsSKpYj44+fcuLj+qI0mpMiSiOySQtRDS20&#10;bFqqMPKhRl/h0a4d4/72BZubfsW2Zi2J+PZbghs1xfqvolI8J2ixGNqgbKBuNa8ar1g/rTuHfMwJ&#10;W76IV6+VslBBWL+d2YqfG7U1PVn8hNCRhQrOEnUhWDTXSFt/oQVFaetDFFSAVCylN1bTo9lfOR+9&#10;gKuR9mRFzuFO2FStaPLuxSakR0vnlv1eaIl1datOX+SnYWfRnddCEGo846WyNGp9iLz/nWtpzJ5i&#10;wOHNQXJ7M6U5O3mct4PSvF3aNtTLTPYVspDjUGrntcoGrl6bk0yIl6kW9l0l9iVi2WgcrcZgMnYo&#10;S4wGcyl6MTfCnMgJt6FN488pCDenMNQG1ynDcBphwNAmdeRK/TVnVgZi0KYVswd2ZGLjT8haOIh8&#10;T0Na/vk/WeNsweCvm3PQz5qAYe0wbN+URYO+YVTHphz3MubYopG0FLVg1uxrov5WF8//+G9i1WyH&#10;qAxVG+Rc3WZcEHJwEwLJbN6GPY0bE9u2EwFNv2bNR5+w/pNGzFW1Spu01O6f+usXHBSV4vhtW4rC&#10;LMRSqbR+4ymIsOB8lDPnQpyZLSS2dNE8jSS0tT1yvvTKQofamp4sfmJoc+uyVbLWdOog6ZRqrELU&#10;hXRuraOquId8sQ3ZKUww+IrlXRsT1K8FKyf2JnZyH3b6WOFjP5Gik/481wKvVBq9ZHldpLZILWDR&#10;WCEHRR66sQoVoq0WqmWdSiUz3oLTG+axa6UlEa6jWRMyFQ9rA2wmtGXenEmUFWyhsjBNSGc1zwtW&#10;yXur8gLpLFtgqE2hqrR9L+R9F1v1x95qIP1EGcyRq75to3rkx86jX/tWeFuNJ2Zqf1y6NMJiwDcs&#10;njiE2SN6YzmoG5//1x+ItRyIR7+v5YpuSGGkOVFuzhgOHYDBX/+TzeO+5r7XWE4memDRrzNG7Vuw&#10;2HQ0x6zNMWnZgdn/5z80G3GyQWMW12koyqENF+o14vIXX2pk4duwHkYtmuHfsg1rP/obR9VU6hdq&#10;xqQpSz75lKS6X3JdXn/188ayfwutjmmCSX9RbuO1mZ3TITbYt69Dpsm3zGldFxdnR23MQlf5Xq8s&#10;3qG2pieLnxi6+XndH6Cv9zzp1GIJRBUoG6KzDGocQS0sS8Z5Wg8OOw6hQmT9A6+R5C/sz6X5Q7Eb&#10;0onHVzZSnr2NksIt2pRmZd4mii6tIcrTSF4bLZ1bCKRIDXAq9RFNetRccg4uF/sRpXV4Lf+FqIfn&#10;xYm8LtvNgB6f4W7Vi9CFM9gQ78yVY3EUX9vAnaydLLAw0KzR00IVYZrA3mQ7EuNCmTWkGznR1mQL&#10;UeyIXkaXBn9heKv6HPCZxs04Z3obdMSo3p+Z16Mevdq2oNPH/0HYtP5M792RUzHLCXd3pHe7bzDt&#10;2IiRrZtQFDFHrIsDCSHR2Aw1oG+H1ph2bsSslq2ZUa8hUR99rFUdu/x5M+Kloy9r1IhjDRuz4avW&#10;LO3ajqUNmrP23//EsU8/k32ac1nIQSX5vf5FfY6ICpnTtCln6+uUiCKYa583xO/LetwKnUlJ6BhW&#10;2Y0kdFBTKsXqXVxhSUhIkO5cqfMm///wPP4zo7amJ4ufGO+UhdpGhnpSdlWXlbv67UpURRhqFanK&#10;URHuZkTy5E6o/JEVKstUyERuC3H4TOiLVZ3/wqVDMzzsjTm+YQGVxdvJu3qINbF+lOUepjL7iGA7&#10;z3PXUVWQQrTfLO6e8qemIEoQq1tpKoTxtDCF6ocHWDS7G2+KYnh02p/DSdYE2vfGsPef6dH2IwId&#10;R4odUcvZVQbyKJ7lRjLfdipNG9Rhb3ocGZ42zG7zOY5jBpG2yAIbk4HsXTadzv/xb6SIrdgfaE6T&#10;f/0XvFt/hr9JL7rWE0Uyeiizujah3//6FyZ3qc/slvXYFOPF1qRg6v3nfzK10ce0+9//wo1VQQxu&#10;2IDZ//J7ztRRMxrNuSqdXSmM6f/3I5Z26cVCg2ZM+PgPeNT7nOw6rbhcv5kQgqgNpTpku0YVPu7c&#10;Bfsv6gmxtNWqnGV/1piCvzUnoFETgu3UwjVjImb0Y9O09vJ9j2Pv4smER0QKqesHNn+M2pqeLH4G&#10;aDZEPHBEqA+PLr270qvBTd1gpLIhqmzA4U3uxJp007JFVQTpFkXdD59B0KS+PAuaRLHPOOyMvmGd&#10;jxFRS4ZhMaUbyQEz8V0whqCFU0kNmUtqmD3XjsfjtnCWWIwDVBTs4mnOdl7kbhCVkCRksobC0+uI&#10;dJ/IM7V6VZUrEOJ6qaZdCxPJPhlJvM8U1CK16oKVcnxqwVsctpN6YDT0Wxr/6f/g0r0FFxwG4tax&#10;Pss6NqR7vb/g2r0ZW006ccymLzvnGzKlQwvWz5/KZkdjVhi0xKvrlwQaNOTUdAOixQatnT8Js/7t&#10;GfzRH/Dr2VQe/4a0sW1Z0bk+E5r+haQvGmlW43Ldxpxo2Izk9u2w7NyEiQ0+IWFgY7Kc++LQph57&#10;mzbnep1mQiiNOfDlV1psRqAQRNRn9Yj/y98IaPglV79oQmbTNgR27IRvq69Z2KmlkMVUVozvQl6Q&#10;qnEygdWORmzbtVsjC5VmQE8Y36O2pieLnxDaH5xSFpq6eMPlC2e4tNdTk/iv1RiDNsipIw21NPzl&#10;g534GrYTklAh1IIQI+5HWuIxphOq1sbtaCuWOQzmZW6ivEcyqyOceHw2iFe3Eqi5m8jDs15iGcxI&#10;D5nO8J71SPIYzcYES8KXjcbXxZBw31lkJCzGXYgk0ncmpbf2UJ6/m7K8LTwuWMfT/LWc25vM9hRr&#10;bWpXrYpVmbVUQp2cw96sjbbHy2EISfbDtXR2j8T7P/MfT2moCUvHddIGYx8GjqTAczRmHZsQOLY9&#10;R6d1piJknOxnzB3poNdinTga5sD8bxqTMvJLipaO4Va4ESp3h7rCq7Uml73GMaB5UzY0b0uadG63&#10;Tl+zqOUnpA1tRZZTf+17Ufkx0md2x6lFA/Y0bkV0uw4EtmjO6v/+lN1/qqMVNz5ftwmuf/uckG/b&#10;49OwERkf/ZVDf6nDmk/qs3OhIRHG3TjuNFK+64n4mI+mpLxcd77kvP0z1jStDbU1PVn8hNBdnd56&#10;YFEWd4qL2ZI4W1MTNZotUGQRK7eVwkjk1cNtLBeyUBK5Uq2gFNLIj7NnyYBWPA0cS37YHPzmqmXk&#10;4bwQlRDoMYNnNyKlU8tr5T1e58aIekjUcmf6LRot+6mYimRRDPL7biVx/+QKjqx1Ymz/r1kpKiVW&#10;SCTFfzKRy8bhZjMc/0VGLHYw4VSCGy9v7uF53kF5/R6xOdupzN/EQpuxlOavx8WsP3dizaiQ41SJ&#10;hR9JZ9ts1p1Ml4lajs5yUUHnnPsxo1MzikLNtJyX56PnsdnNEhtDA5JHt+aG+1CKw9VKURMtlkSF&#10;aT8MMdXCsfctnYaNqIbhLT5nTqu/sGl8a56sGMuTIF1SXZWM90HwZO319iN7YNKqBbF/+VSI4Iu3&#10;YxyNuaxFbjZi7+cNsa5Tj9Of1OW62JRL8viVus3x/LYNbuN6URKucoeOZ8H0sajVIIos1I+eLL5H&#10;bU1PFj8xlKLQDXC+5t69u6RETBdVoJLQKHmvYi4S5MqdSE1BJBW30li/dCaP1OKmwIk8lM54NcSC&#10;oGGt5ao7huOe04j3Hceb7GixFytZ6jSWKkUOKl5CC/+OkG08lTmriXZX07S66VTt9wlxPJfnnuWu&#10;pU3z/+BlTizV2WrJfAJvbq0SdRIr7xWPn81o9k/rxLYJ7Vg36mt2TuvC7ln9iRrfh7BJw5lp2IEz&#10;O72ImdlfC0cvCx7PYzlOFeHpbfgN90JVct/xWgLiVVN7E+JoqlU0ixnUil0mnbHr8DkblptzNNgB&#10;txEGZPtP4nbYLC5HLWC/lyWRQ1qx06QLZT7D8DM24NhyEyESQx6HGFIePFrsmUoEbMn5hEUkTRpI&#10;9KCG2HaoT2aTJloo+AWt3KEqG9BQ7Etz4tu1YXLTumxp3oKbn8nzQhgX6zVlbZ3PmPl1XUriTIV8&#10;THBdMOftefqBIvzRufxnRW1NTxY/MXT+V/3hveZJyWNiV0wXcojTCha/zhElkBOn5Y14np+iLeKK&#10;W2RGWfhkzYo8lj/ig16mJBl10q7Wm5zGsCXJnOqcSKqK07G3GEX57b08zDkgVmK/EMh2nuRv5m7e&#10;ZuJWTNRFbIqC0WxOUaxAfpc81797Xfm9So3okuCo43gjduNFXirp7tN4HKCyXEknDVCRpBN4Llfx&#10;53EmPPYey8QmH3FidxiLZo4UQjB/m3BG1dwwJH5Ce87722iy/nTMPM6v8mXq1x/j3uoTKsPH8kje&#10;827kdJb0aI5z3Y/Yb29A0FwLriYvZc0CQ9y/+pjSFSPJD7UShbGYTW7meE3upeXJeOqnaqKacC3S&#10;lnNxzizv3JijU77lddx09rvbkPLp51yv21TQQJsRyWz+FV49uuLYvi42Lf+KW7MvOdegOVe/aE7W&#10;Z03Y3rwVzoO7cztqOo9Dp+C+wOk7glBQsRbvO5//jKit6cniJ4aOKBRpvKGs7DFR3qYi71NFDaRp&#10;6ztKC/ZReucQxec3yRU7BLuJfSgNM9Pk9sOgqcTNHcd60w4aecTPGcbZnUukk0dLp1/LlGEtiHYb&#10;S/KKGVq0ZkaME3vX+bB/WzRbV86mJj9Ki794rbJqCWEoq1J4IonpJoMpurya0luHRc0coqxYYR8l&#10;RfuIsh6NWrKtVouWy1VcjQ2ogVZVt+SZnzH3fYzwtByDy7ThHPe2EEJTzytymUCx51iWGvXlZKQ9&#10;qUImYX0ai5poLTZFLQ03FMsiEDt1clZXsoOncynKGcNubQge0pSNomJKRE1djZrDcX87kqcNImFw&#10;UxaP+JZbYeZkR9hxNt6VdXZin/qLzZjfT0sCXBU8iVQrQ1bVUaHdzdjVrDlhnTuxsFMLXNp/yibD&#10;VjwJGM/cdg048OU3WpX29JbtCG/dHqt6dTm7woLiqJksdJinC/EWwlBLyBTedz7/GVFb05PFTwid&#10;nNX9p1Ls3Xt4H9uZI9i6xoeEUHuC3YxZGzgJr9kdiHcdQarfGAJcx3BtmaiKEOl8QdPwMB/PKduu&#10;crU2wtuiv7bw7GVBKE9uZhDpOZGqQjXmoRSKGuD05cJ2R+xm9ubSoUQqinfwpHCLNt5QlZfO04I1&#10;bEl2YfLo5sS6j8THtjuLzdoTYN8DjzndSA2cyvxuDTRiUrkqKqWTqVwVqjZppViLMlE3jwJHs2FS&#10;V1z7NsVzQjdRF6oC2GTZXxGLEcnjWpMyqDl5zoM0ctAUUoguCOpByAwhiZlcinMhxWYMcf2aslL2&#10;Xz6lD3nR8zkY4UTipH6kCxnkLB+ukcEhh964CjElGfckyqAxZ2b30o2LyPupEgnKomS5D2Vuq5ZC&#10;Eq2xbdsAr84fkzGypRCZyqMxjnJ/E3Zb98W8RVMCOnYgrG4TNn30V44IwVg1rs+VcGdcXZdqUbZK&#10;XbyUs6e3Id+jtqYni58YOmVRo5HFsYOZLDTrzMFVYiVU6v1CtRZDhW2rnJwqm1US+ceCWTJ9kFx1&#10;55IV54b5yK7ki3y/HS7EMaOvvC5NWwdSfC6VlEBTeW2CNmOhFWJWi9LyowlbbsG8ye1I8DJhdbgN&#10;Ue6mWuKc9fFOuFibcHqbrZbLUyUMfq7sSE6SkEkcFTmpJJuIigkYR5kavBQCUKRVKp39sVzBVTas&#10;B6FCHqHj8RjWntCJ3TjtNYNSP0NNgagKaqWihp6ETeK+7FcSOo4qPzVwacyNKHuOr7CTTt+XqEHN&#10;uGLfi7thM7gQtwiLXg3w6deBlMFfkSvK5VKsM2ciPbgWaK3ZG4eujciSDq9mX9S6DrVMvipwHPdD&#10;TCkOmcXF2EVM69IK/45fcGGOAU9V9XZFKEJiaoZFfY5Hsv+SEc2ZU+dvXK0jBCGEcUnsyo46jZgz&#10;pCcB4aHfLR6rVudNH+79HWprerL4iaHIovr1G54/f84gg+aUZkVIh47lWUGMtur0tTZ2sFLUQhQv&#10;CiJ4WRSD+ehOZEzuSLJRRww//jdCjQeTNHsMCyzGcP3Uasrvb+PS8a0c2xHGo6KtlBdmUFG4Xssi&#10;/jQ/Ba/5k6lUg5u5EdQUROvyaIoNObfdjmkjO2hjJGr6VavDKoShYj7UYGv+6SRSDNvKlVtlwdLF&#10;eaiqaKrAkLZkPmSiphBUGr299n1YZTcGvwndeRhuKipAJeg10RbAqSu+Cu++FWpKltiHw0F2xBt2&#10;JWNYM24vHcqdsJlcEwuS7DaLmBFfkzm8JTe8DLkuj2XMn0ri8DbEDKrHUsOO3Iy0Ye1SU/wn99FK&#10;Hr5QGbrkOG5E2nE63JpYs5HEiB1zGtCSkjCVVk9+d8AYITZdch5FFJVyLI+DTSmMsWFOn64cadRc&#10;W9p+6Ytm3KhbH7u6Tdm6ZbOWH1PZEKUsdNPd7z+n/2yorenJ4ifGK6UqZFv68AnTR38laiJWOmkS&#10;r7WqYkIY2gBjPM+KpAMXqNDvWEJcx5ETbMaL0Mm8jjThjsdgdk39igFt/sbg1v+Xjq3+g05ffYrV&#10;hG85uzeGsyd2UHRtOw+KD1JWtB+H2UN4cucAZTk7eJq3gXKxIC9EkTzPT8XFagBvHqzU1IQK/9aV&#10;QIzTCg3lHopim1kH6WByFQ9V2aNUpmwhCOlw6opeEmrEs4BJVKlapnLbY2JP5g4UNZDgqFkDtY8i&#10;kgpRI3mh1pyJWc6+QFts6/4nd71GaDMl2aJuTsa4scZyGNPq/IGL/hbcCJ7OqSQvos2GENT+Y6pC&#10;p1AcacySiX3YFOqKW5vPsOveguJEO+4GTeZCzHz2hzqyuMGf2DGuMU/DJrJswFfkRVhQ4afIQVSF&#10;QKeKxnIndCZXIhZy0duZ2K7diWnURBsMVatVs79ohO1XLbly4zpv5ERVy9lSSlC4Qk8Wb1Fb05PF&#10;Twjtj01uqCvWrTu38Ftmilqc9SpXbIe2SlRBF4qt6orU5KZot28c8iF4Ri+5Uk8SSzBV67RXIx1Y&#10;MLMnFVmJ3L6+F5vp3cg/4sbRjfOxGN9JG4MIXzSAuUZfYTJKLMIyG+K8rNme6s2Fw6lcO5vGnRvb&#10;8V/uROWDXVrsRFn+Viry14sqSRMkc26DF9c8x1HhLx1OruCVQUr2667QVaIWlNVQ8RBK3qsxg8gx&#10;bUi2Hi5X9W/FJs3UxgfUOMPtsKlscrfEv09rMsY0p3jZaHIi53A2Yj4ZiyYQ1O9rDk/rxnXvCbhO&#10;7E1qsAfuA9uzdVwb7ooCuBBjx44IXwKnDMaiTQOKFo9k7eSu+FgO5lD0YpJMBxHfrym3PUXNyDGp&#10;8ZVjjsNYP3c0T8QqKagq7mqm5qbYsEveLuzvO4Cdf/6MA5/VZ1HdzzjToAnn6n/J5c+aM71pCyqf&#10;PxOy0C0g06yjOm8/Op//rKit6cniJ8Q7slCDZQ+elGA6eYJ00C0aYahBSTWlqS05l/uqFoiq2aGt&#10;GymMx8NhFPejplEqV/GCcCsWWg/g6q75QhRbmGX0LZe2L9LyVNw4sxaveX21JeU1Bck8z81ga5oH&#10;O1dZUnLRn3uXQtm+2hsbo+bErhiDcf+G8voeeNj0ItzdkBg/C9bG+7JrUyC+zqak+9lxIG4eJxOX&#10;cCnOlZsxDnLFtiE/wopiIYS74VN5GDJVOuJE7ovlCJjQixVjO7HOdqQQjJGWSWuvrznL2n5GZcQk&#10;bofO4nTkApKthhNt0IArdt0p8Vf2YDw5ITPw6FifdTO/xce4D5dV0l4fe+IGf4Vbr0Z4iw2LmdCB&#10;qz5TRekYY967KSt61Of2klEagSmrowoePZXfqZIFLRj6lVbs+F6YEfnhFlwKWMiJEWPZ+d91OP95&#10;fS6ovBefN8H/r5+Q3rQll+s15Gz9pkz9tgMv3qbpV+dK/eiJ4nvU1vRk8RNDXalUkWSVVCUsIgw7&#10;ayvu3dijpcR7rlac5qmFZAm8KhAbolkUIQ3p+Ic3ziPGZhiF4ebELjMnNUgkddFWVswbSdEZX54X&#10;RvMoZxsuFgZiIaK1RDpPc9eSdTaT0MXDtbwZlUIe5cUHcLaWq222SnSTzP3zQUwY0oDrx9IoFVtS&#10;eG4dPg79yT68lFPrZ5HobUjIwqHYTGhNl9Z1sRncgVWmA4gzGUjqjEHsc5nCvmUW7F1uyamoBThP&#10;HUL6MmvsJvTW1INa0RllO4LjDio1/1Ti7E0IHtCYgkVDRamoTj1WOrnKwG3CBV9LVk1sLR3fhLiJ&#10;bVk6tANbjVrzMGA8L0XBLDHqxN4IF1LGtuNBiCkBUwdy1GmANn6isokpxVUeqMZTdGMsJ12GE243&#10;jRueizhuPIEdf/mM83Xqc7F+Qy4LUZyv21wIojHn6zfGWQVnfdGEPUIa1uPG8EKtCVFEISdNnTc9&#10;WXyP2pqeLH5CqD84baDsjbhguXJV17xk7769DB86gvTUKB5mZ0oHjtbWeaixChVE9SpfF1X5TDr/&#10;cvsxRKxwE0LoTGXhGtbFOnMoY65YiFgqCvYRtES8/TEf1PLzyrxV3MvdxuRxrTi5I57yggxuX9yM&#10;UZ+GBC8eQthyM+7lb+RpdrpGLm6OI9ia7oebraGQjAo9j+KF/O7nYoO0amdqDEPe22l6RzI8bbkV&#10;OJ1HfuO47SGS37ILm0d+zboRrfCSK32fOn9gxZA2LDTsQYTZUOYN6Uay0xQOBzuycHx/zoj9yIq0&#10;Ii9mNnlyxS8KseRuyEz2ec3g8Nzh3AozIV+eXzm5ExWahZhIpf8YwmcNJ2xQS05adqUgyooFXRtR&#10;JBZJqQkV8q1ZJBUtGmzC9ag5XFi8iPA/fkzmR59wpk5drnzRUMttoZLmqJIC1+s25uoXjbSFZcF/&#10;+ZQNTb4ivc03zDaZpJ0fjSy+O3ff3/5nR21NTxY/Id7ZEHVDeeAauXq9elXDvUeP+KLhlziYj9VF&#10;Wear2ZBY3qggKjWOUSSdXTpu1rEMGn72BwovxGqLvuxN2lKVI9aleBuRXhZ42fUWhaJmV0RV3DrM&#10;lJFfcmqdPVNEOeRe2U3Q4hlc2bNAI569qZbMn20itmU1Zbe3UJK7jy4N/5XA5bOoLBISKQyU4xAr&#10;o1amFsZRJapEQZUwHDOgHrsil4gFmURliLFc+cVGSEd9rlL8i7UZXv9/kxs2nfAxbcUy2XJ8cgu8&#10;Wv4Xsz76PRb/9/fMrPdfRE/rSabnHDZnxHA4aTmn4t1IcZnOjhVzuBbhxL7AeaRY9ONOmAX3Q6Zx&#10;XxTK4tEGPI1QA5bG5IpFMf7837jnp2p8jKMkdCLlISYUhJlyKcaRm/Pns+rf/8T1zxpxQazGlc9U&#10;NKdK5NtYgyINFQaulrBflNsHhEj8PqtHUOdvsbdU5QTl3GgUoWt6svgetTU9WfzE0A2UKXXx91AV&#10;1gf1ac+zwjSxIqoaui7fxAtthiKRR6IC1MIuf6dhpEQtJsZvDll7F1JWsIPTh9Pws+tLRXa49rqn&#10;BWmsiXRlpfdoXoituXMhkAU2Y4l2GyZKJVmejxQy2Y7jjJ74zu+H55LZRAtJXDqwUFTHCFYneYrK&#10;WceL3DTtd78QS1Qt22dqJawojJsnU7Bo+imb3WdyNVyFc+vyWKpxBxXPsHvuUMJMu1O4ZATLJ/aQ&#10;K/8UUQiTeRlqxCOPoWQ7G3BmVi92T+vC6K4tiB/YjAyxOZ4GjbHr04bIIZ1ZPrwHPsPbs9PNlOOR&#10;7pwV+7FgXC8uJizWiiofjl/GyAZ/JCfUQlTJdLFnU7gRuZhiD1cO9uzOvo8/4/JnDbQFZFfrNRF8&#10;KZajEVeUmhCope5XVb4LRR51m2nrQ5aI+rAa2hcfr+ViFXXKQne+3oXpv/+c/rOhtqYni58Ziijk&#10;Hxlr1mEyYRIrkwJ4WpwhnVSVB0iUzh3H4/wMEgJmc2KTM68Lo/FzGUZygDnlss/29b582/iP3L+2&#10;kediR6qKVnLxUApRS4bzsjBZC8p6mLMbd6t+VGZFU1UYRll+Ogl+NpzcuEBub8d6cg+2xlryXFTD&#10;3eyd2E/siN3ktuzbGEpp3johimR5TmX0ihfS2kHQ5N7clSt65pRvWNa7HTt87LSAqrIQpTCMqQo0&#10;wm9ERwqjzVht0okkDweOxCznuHT4YzELuCLKISfSluuxDgzvUJ/TS0bJ60y5IpYkyeQbykSp3PUc&#10;yvW5Azhp3wfrHo1JGtWa1PHfsmhoR/y6NmDOwA58264DVqICXObbEeHrxaSB/ZjWoiUe7b8htn1H&#10;1jdvz77GzTnY6EuONmqhrQW5VK8Zl+rrCEMRxxUhjGtiRS7XbcSmT+vTq86XhIVFaun0VGZvdW7U&#10;idKvOv0etTU9WfzMUGShqnPXiOw9dvwovfv3ITLMU2zHZsrFLpQWbGZdwkJ2xk4V4lC5LuIovxzO&#10;YrsxFJzfgv/cPlzZ7YbLrL48yNos2IaLZRctsY1SBI/zNxG8yJj8w8t4npfC07y1nNsfS5LXOEqL&#10;MghfNoUtcVNERawU4tiFt9NIHl0OoqwohvTYufgumsqDvC08y0ugNHcLqWHOWBt15GLUfK3YULHf&#10;OFzHdCFuthFXY2xRId6VfiZcXjgEv0l9uBdsQXCfhtj0akqk+RDSx7cjvE8DAgd8Tch4A4z++p+k&#10;mg9gr7sp27xsCBbiuho+l4uRC7kVNo1HIaa4D2pFVdhUuT2N+BkDxfqMx3PGMCLjUii6fYfr16+z&#10;fccOQiPC8A1Ygflsa4YOHkCvnl0x6NqHEd0HYNy7D3MM+uPSQ9RU165EC5kkf92BdS1bcuDLFpwQ&#10;IlEDnSv+uw5rQyKoeaVTFu8WkKn/9MpCh9qaniw+AHR/hG94Uf2K3Px8xo2dwIyZxmRd3c+BzWHE&#10;eYymRixAjVp2LoSh7MCuZGsspw+g8qZcBXOSuX/BHxfrPnhIZ79/PkTsSCwV0skPbAhha5yZqBQ1&#10;yLmGW9d24mnXT0hjJQczQ1kdbqIl9lWL2NKi53N8nS3P8hN4UriLiGUzOJ4xF2frwVw+t4NNq1aQ&#10;6DmOnEPLmWPSlvVBLhxKWiK2oQUn53TBd2hbzoc5cDt0sliTCaw26ylkNpnLsY6ssxqGRbcmpC53&#10;ID/cjJJQU0p9R/Bw2RBuLh7OBVEQB83as2FcazKGtyZucDPCLUdyOWY+ASNaUxpuzJ2oWawY9BWP&#10;g8exyGQ4j8srNLL9Lvu2Il6BNh4kjz2rruZ2yUOyCvM5efoEKakpLPXxZqbtHAz69Kdfzx706d0L&#10;g+6dGdO3P5P69cW0f18G9exFaXm5bvpU3kveUk8UP0BtTU8WHxAq1Z5SGeWV5XTo2pMOHXtga2Uq&#10;1iKNqvwYqlWuiZxVvFABW0WJLHYYTlVehhBJgmxDuH3Wn4yw8drzz4QYSvKOsGhmN57f0pUYeCIW&#10;wqD9X7m83VXUwgZcLXqK2ojnTVEqpcXbcDXvoA2QqtiPc4fW4j23P8/zE7lxLI1OTf9E08//N09E&#10;6Si78+S6P31afcqMVvXYI9bhfqghd9yGYd7iU26s9aMwzJb9AfaMr/tv2I7uxrq0YI5sDGfK6O4k&#10;+M4VElgopGLKo6AJWgi5mj5VUZZqAdqTqKna+Ef6yCbEzZtBiHEnysNU3gorYoe35HHoRCzGDZBv&#10;TPvS1D8dQaherf1T6zjERsjTb6TDy9dKtbDHi1dCLGpn9TK1jvTNC+48usPZU6dYm7EG05kzadex&#10;Ox9/8im79+zR3k8Rkd6C/D1qa3qy+EBQf5Da7MjrV7x884qs7BxcFi2hu4EBuzbKlb8wFS1XpxCB&#10;FqyVE8OmiOkc3OwvnVfl7YwW9RDDq8IkLV7j3s0MIYMBHEifqw2UVoitCfcwE8sxlsqCdDLX+LI3&#10;2Yqa3CQqslI5uS+StQHGokaSubA3jikD/8bja4GU5m8lwGUiZ7faEew8hhDveWKNdlBeuIYzCZ5E&#10;9mqoTW+q6UtVpOeiYy+8uzcgbJ4Vi0d14fiMHiQP+YrJ3Rrhv2AGXg6DWS7KZoFVH/aFOnBfbMq7&#10;Gq6lgeN4JKRR5mekEUeFWI/oEWJXTLpQGTCGiz4WpE76loehxsyaMlG+MSEBZeHeqgo1e6F1bPlC&#10;lRLQSERuaPdlq8YhVKCVImQ1HvH87SBmtTynWzSmaEYRj+55bcxCvZ96r7dbPWpverL4gFB/pOqP&#10;9d1tNdd/6sxZevYyYNuGeCpy1ml2QlcyIJ7XBStZYj+IksI9QiQq8lPFZiRRWriRFc6GXN3urK03&#10;eZGXxqFtfqyLMuGZ2I0rx9fiMW8cT4vXaGMYF49vwc1+nKiR1dy9vgEP2z7U3EnlaX4qG1O9OJI2&#10;m9Lc1ZQUHMHNpg/utoM4tz+D6JFttIVaKp2eWjOicl48ko6fHTuXZSO7sKRvMy5F2VMiauHCnJ5E&#10;jmjBgQQ3sUPrKBf75CHWw9G8D4ej51ISNklb3l6pVpCKzVDL4FW2reyQGaye2o6nASNJmTOWWIeJ&#10;XIh3Jy48WOvomlBQikzr6m+/u7f44e3vZqDUVvDuO3631fZR27e33/deeuhQW9OTxS8EJasVXona&#10;KCouZOTIccTHrqC8KFNUxEqxJGql6EoKTnjTu8NfuH1ls1iNRLnip7E5xYNjGbaUX1ch5AncvrGb&#10;5Q59NDIoKzyIuxBMWvAkViyx4OyBZGxNWgsJ9OXU4VT8F47n9jlvbco1+/R6Vjj1oqogmqsnVtP9&#10;q99z54wX5TlrGTqwMQFzjLkRY6cFQamK6iql3o1IR2IW2hI9ugUFi4cSOKA1W5dakhdhSWW4CQen&#10;d2blLEOxRJk8L1AqxpkFZgas9prJg0ALIQ2xJGIzVPkDRRZnvU3ZMbsvVf5jiZxtxI6JrUiY0JUl&#10;S1y1K784C/m+vicAPX5+1Nb0ZPELQne1U3L6DS+rq5lj5yikMYLLxzbxXNSCKh6kWyWagvPMvjy4&#10;lkHW6TX4zestnT2aqiJRGdlbWGwzkCdXIim+sgnD/nXJ37+Eyux4tmd4MXtsM17nhAmJrGXOlL6c&#10;3eRIRUEa968fwnVOL3mfGJ7k7mKRZQ+e3xaVkpPOmT3xpHqPZ3fKLEzG9iJu2UyKwq0pCpvJKmtD&#10;zBr8niR7QwpDLKXjT2DD2NYkTRvEzfgFYjtk36VDiB3bmdzdcVoGcVXXJMF3DMvsRnIt2lYL1a4Q&#10;S1ImqiVZrNQFl4GobF2ehr2olPdTAVmhkRGiJhRZvCMJPVl8KNTW9GTxC0KTv3JDDbJVv6nmTc0r&#10;QkJj6NqtG/fzDmuEUSWduTo7mLyjfixdaIGr1TAtNPtZgQroSufolmg2RpvyJG8ji8Rq3D3hKQQT&#10;TUneFhbM7MXT60FU5SRzJ3sP7rN68jJHJf/djfmkNhzbMpvKrFXsWO3DvlQrqu6GUJK1mblTO/Hi&#10;Zhil+Rncv7KTrk3+lbQVThxLWkFwr7q8jp9O1ID6hCydSW6Ug2YxNoxrhsPXDdgnFuJh6FgerBjJ&#10;snafc/HgRsqLM3lakMTa5WNwszbiYsxc7oSrGZXx+BoPJmvJEO6EjMfbsCtVYncO+JuTtm7dd2MT&#10;epvwYVFb05PFLwidshBfLveq5V5Njfz/+hVrNqynu0E3rh/fyDMVGp4bT1VuOg4LJjF/7mgq81eJ&#10;2oiRx1dhM7ETd65kcPlwGmHLhvEqO4JyIZHMDYHsjLHgaVEc5QWHCHWfQtbBJVTkpZMSbEes91At&#10;LPze1a0ss+6nDZo+urGGvVvD2RRvycu8VG6eWcuEQfXI2u+Cq91wbId34Yj7BMr8TSgLGE/MgOYE&#10;TunH1Sh7yqSzX7bvgffAluzztOJ+0Exu+EzAdmRnghbbC+ntFJURRbLPWGZP7M7GQHseBJniY9ST&#10;R4FGFITPImn2YJ4GGZLqYET6ho28EdmlDW7K96S+MP0g5IdBbU1PFr8wdISh2yo7osijuqaGgycO&#10;YdBzIKf2pvAofwNnT6zBaskIFgXOYN/uWFEdq6VDx3Hl8EKWOEzF1VpUg3T+pwXruXl2DW4LxlN1&#10;K0PUwU6WOA5lU/QknuUlc/7gGiKWjBJSSRR7sIFA94kUnvSkvHAdB0SljDNoIqSh1pJsZ7H1AJ5k&#10;BQo5pXFySzh+3b4gwKgbxyIXkC+W5HGwCXnOw3ETgrgQqhLViMIRi5EyvAXBVuPZHLaYob0+IzNm&#10;Gu4Owyg4kyYEtYZXd+NY4diHFfONsR7WlUcRM7iUvBz/Ue0oCRmHt/lwsvPzRVnovg/tu3r7Hb37&#10;3vT4+VBb05PFrxC6cYxXnLtwgR49ehAaHICd03iyHmeSV76LxcGmrE7zpCw3k4qbG/B1HsG9Mz6i&#10;Qlbx9PZ+3O0HEuc5ipig+QS6TuREuq02oFl0bQtLbfvyqnglFflrtYCuHQnmWj3U/RvCcJ3xLUWn&#10;PFg814gl9mPJObxE1EAyhRc3Y9y/DddFQeS6DiNsQGPCp40gO8ZBCGMCt9wH4j+wBaF2huREOlAo&#10;KmH+jP4MHdSCk9uW8Vqs1DOxP37O/dmYuoyHBdtFaSRzeLUDg7p9zQrjoaRYTsaxb2vOhThiaWKo&#10;I9C3UN+JHh8OtTU9WfwKoV1BNYXxhovXrjBp2iQcne3Jf3iEm6XbyK/YSdwmF6bYDsPTy4Hdq520&#10;WIz7N7Yypl9DLu9eIJ1xo6iGaexOmq5FcJblb8NnwSgenvcRtbGJ7FMZuM/poSX+Lbi8Ed+5/UVt&#10;hFOWk8yh9UFsi58mZJTA83sn8HQaxrENs7E1M+CMhxEPgydxbcFAnMf35ICvLY+Cp1IVMJn9Zh1w&#10;Gd2J1OCFeIqaSQy1J95rmJacWMV6qKTFmQmWOJl159SOSCGNnTgP/oqIKd05EzqbdSa9WD+uLSMH&#10;dNcpibd4973o8WFQW9OTxa8U7+IBXovCeP2mmoGDhrIyPZrCJ/vIKd1B9pNNFFXvpM/oJuRc3U6J&#10;kEGA63RyjnnzKi9crMMW5pv35nlxEmV56Zw4GEuY2xDpsHEU3TxMqyb/wpNLEZTmbcJr3hQeXfbj&#10;de5qnuRlMnt8B17cTqOy+Ah+YhXWh00WZZLEjes7CbEYzpNgc26GWRA13oAlvZtxNFbNgkzidbgJ&#10;C4Y2wWi4WIuiEzhO78Drawk8LUrg7s3jPMrZzYvcKN7cX82UwY3IunCcgFHfsNOwHfP6tOJwjLu8&#10;jyVhK1w0svjxd6LHh0FtTU8Wv1KogT2lLrRY5hq4eTObDl06cObKboqebCe7fCs5Zdu4dnsDMxwG&#10;k7kjXq7mg7QM4iqT9+mNTgQtmyadf7t00j3YTBtCyY2NQiqZ+LmMY9rotty6uINLJ9IIXTxIXhPH&#10;o6zNpMd6cFhUxFMhjh1rfHCz6aSNjVTkbmPZ3KHYmXRiT+RC0gMWETOyLVkL+7B8cEuOBtlzM9yW&#10;2CUzWWg9BH/XWezfEiKv28Hj3F0stOqL/0Ij7snvqMxPpepGLM7WA1g8sY+Wwu/8rO749m/OzkAX&#10;vFd4aZ/9x9+JHh8GtTU9WfxKoQtC0qkLFWvw6nU1x4+dpEvPblzO3yvqYhu55bvILsskV8jDPWIG&#10;AWEL5Iq+naf5SdLB4zm6YQ5LnCZhOrY5u1PMcbYZSpy/HQdTZ3Hvgj+uDmNZaN6NqhyxCUUbOb0/&#10;WkikM/dytpJ3ZgOBC/qJTYmjPH8dCQEOnMucy71zMVhPG8joPvVZbjuS7AhbylaMJXpQMwIthmI9&#10;Yyx71wWxKWoCi616YWfRm3lWo7h+wIs7Z3xxs+7B3vRQHmdlcnx7BCG9GxBo3I1T4c4UhM4kccI3&#10;LPN015TV+74XPX5+1Nb0ZPErh2ZFFDTCeM3uvfsYMnIQ+Q+PUViuSEMsSelObSxj3UFfDGf2IjUj&#10;mPKi9VQU7MR9dh9KLwdRJUrhzJ5IQlxH8qwghQcFu/BwHk3JmTC5+q9iX4YfTlNbcfesN85WJsyd&#10;0ZnnNyN4mree03uiWe0/kSqxIlnnMjAb1pgisTundvjiatyD3HAb8sJns8bDDuMBTbGfPoinBena&#10;grRXOSkEuAxhX2ac2BF5TFRK5srpoioGsWKRJecd+1C4eAgB3esSYz6cQ2JFwsJCeFWj6PL934ke&#10;Py9qa3qy+A1BI4yaGlamrMLMahoFJSdFVezWVEaeqIvc0u3cFKWRmOnMAndLVnjM4tzORVQWJHH7&#10;hqgPGwNtsdqTvJ24ORkT6TVLS5RTdGEd3rYGQg5JVORksNBuHBcOxmmLzPLObcLDfoAojBRdpOes&#10;Xtq6lcqcNA5sCmPaqK+ZYzaAILEfo/r+mfvXfLRcGiuDHCgr2MaLHHnPvDWYT+xAsBzTk+xVqIru&#10;L3PisRzRlgcBE1AV5J8EGnJ5fh8s+n1DevpqbTHY+74DPX5+1Nb0ZPEbwrvZAWVJRowey6q1KUIY&#10;x8krF7Io2yFksZvs8i3klezhxJF1WE/pR0neAZ7kHyXU3YT8Yz5U3VpFfJgtC4wbYzroMwquHyDA&#10;dQZPr0dRc3cNxVe24TV3MEb9GlKYdYEubf/C5X3zKc1LJTnYluNpc4Qs4qgs3sdy+y48u5LIlSPJ&#10;dGz5Oa+Kd1IlxKTSBm6JmUbQUhOxRcfIu7YH33n9OLw1hmifsbxU+T5zE/ARkqkIMqYscBrPA40o&#10;Dx1PxOwxHDp+VPuc7z63Hh8WtTU9WfzGoJFFzSvy8vNo3bY9YXEryHt4UEhiJ9mKMMp3cPvRcfyd&#10;jdgaa8Zih9FkZkTh6zRKW9j1KHcvyxx6o2qOPLwYzII54whc2J+qnFW65+wHyeNhXDoQieHQVqyP&#10;cRaC2crDm7vwtuvHi4IEyvO3sy7WhUPp9jx7m2Rn8vAGpCcvE9VySMhpoxBGNGsibDCZYID1zJFk&#10;n1yNu8MIHlzy44VWtiAD70m9KQ+bRHmQrop7afBEPKYPofD2bT1Z/IKorenJ4jcHnZevea0KJb7A&#10;3NKShJRwzY5kle6l4P5hVsUv4lCGNc/UDMelQIKdB+EzfzT3cvfg6TiKJ5eieJGVyOPsbSyw6EF1&#10;ThR3r25n0vAWnN8yj/LCJPauD2VrlDmxXkYsc5rMcoehPL4USklhOrsz/AhxHiyWJoV7Nzbh6ziY&#10;pzmJ7N3oy9SxbVhiO5D7N3eyb3sks8fVEVsyBidrY/ZmuAm5xFF2K5pHN3bga9yPS1EOPAoVGxJi&#10;pOWxWDBlEK+06eL3fXY9PgRqa3qy+E1Clw5OjWE8f/kcI+MJrNmcTMHDo6xNdCZh6UiR+ipjd4Io&#10;AVUkOYLbZ3yxndJBsxLleat5fCeT0GVTKD6pgrR24C1kcPekt+y7iruXtuJlr1a2JlKSs5OgxVM4&#10;v8eZ8tw01se742vbSYsILS/ajqfTcB5cDeWpvEe0ryXpoZO5fzkUp9mj8bYx4HVhGmWFqwn3NsfZ&#10;woA717ZSWnCO9Em9OGbRhcB+X3FwhQ1FYdaUBk5m4RwLLcZChb7//WfW40OhtqYni98g3l11lcZQ&#10;hPH0aRWDhw3Ba9k8YpaNEZkvBKEyh6vMWnIlV1XcVVBVVVYE8d5jWB3rRoifK+vjzLWqZqsinDm3&#10;1Z6q/GixEJtZbNWH0mvhPCrIJD7QmmRfI3m/FK6d3EqQ+ySqs1QawHUkh87n1FYnub1RI4rVUeN5&#10;mZtEad5WPMRyPL7iz9OC1WSfXkvwor48vBrJIidj+nRuzFpHVQ7RmCcB44ge3pxos3FcluMKXOEt&#10;yuJtbswffW49Pgxqa3qy+JXh/6WTqJRyN7KyaN2uJY8L9wk5qFWpiiCiRSkkCOI0lVGTm0xNURyx&#10;riPp1/UT7uYd4VbeZhaZdaMqN56y/N3sTvPR8lg8LkjlyI4IZo+uw5tbyTwq3sgC8yGsS/UUEjkk&#10;6uQAC6d1EWJS5QMO4DPXgDfFqvbqao5kRpAaOJYqIazHuadxmt6HpzdCqBASifE1Z1OwKSbDW3Iy&#10;dgkVQSbcC5uA17efEjZ1MJ6eHqi8mnqy+OVQW9OTxa8MOnvx/udqxxtevnqNuZUFk41HUnRpo9iQ&#10;SF4KUbwoiKdaJdFR+T1zVfX2WF4WJbJzpbk2JerhYsblQ16U56/hYd5hPG0HiAKJ5nHeLtytBvDs&#10;ciRPC5M5uTOCtBWjifQci4PjFJYvMub6gSVUFm7Df4kqReCrjVs8zt6E+5w+QhRRYk12Ehswm7Tg&#10;cUIqyWSfX4uvfV9qbiRxdJ0d82b04HikE/dDJvEy0pjUGd1Y6L6E1zXv+4x6fCjU1n71ZPGu8yi5&#10;rfDD536r+P4z/f1j726/rH6l5ef88fO67+DHr1M5H2o06f7i+UusZs/BaPxIygo2U10oJKHVVFWW&#10;RJFGrEApDLWNFnUQRazLcDKSPLh4Ip3+X/+eu+dWUF64nmULp5F3IoCK/CQe3RTisOsrBBRLee52&#10;4ueMxNOwN6WiYjYnurEvaTYvxaaU3NpN6LJp5B9xpyJ3I8khjqwJGS+EFcujnM24WvejMjeaEnn/&#10;ioJ07p/xwdmiN8medhSEzOFCmBOhEaHaitt3n0+PD4/a2q+WLFQncHNzw8JyFmYzzSkoLNI60Pv2&#10;/S1C6+TyeU6fOcu27Tu0+7rH3mj3U1JStNsKOoLQPf9DvHteKzEg99WUqlpT4ejiwkJneyoLNkgH&#10;V6n5ErT1Ii+VysiP18YwakQFqKLM1QUxrE9yZezAFjwvOSmdfDv7NwbjaNqeHam+lN4+yzKHwTy6&#10;rGzEBjY6T2fv1G84N38IPmYj8Xc0EXWhKrTvZLmDCVsTnYRgUjh/MFZIYAwvbyVqBZVilppy8+Ay&#10;ynI3ceFAHAkB9jwu3knWhQ04TW6HmWFH5s+eQPr69fKZ9NGbvyRqa79qZbF+wwYqnz7l1OkzjBo1&#10;Wusg79vvtwb1Oapf1ZC5bRtt2rTFzt7hLSkoQHx8ghDlEi3kWeXmVI8ptXHv/n3u3LnLi5fVnJbv&#10;5MVLpUDeEoeGV1TLfqqOp+mMmSTH+MsVfCU1BWFCEklCDPFaqYFqsSc1SmnIVnXeKF8zTmywx9Np&#10;EH5u0/GcO55nhVHsTpwupNGW42vteVqQzKV0X/Ybf0Np8BjORzkSMfhrNhq3Y6P/AtbNncJqub9h&#10;6Uyyr+5jsYr0LIyjImcNezb6syXGnGcFqezdGMA809ac3ewi5DCSxbNV2cUgHueGMMdyFJcvX9aH&#10;ev/CqK39qslCdSh1lTl0+DCLRWWoTvPjfX5rUJ9B4cKFC3z+RV1i4+JxmDv3u8fVPjqycGPr1kym&#10;TJkqj8CXjZswZOgw7TUjhTg7de6Ctc2c795TbbXbAkUgz14859sOHSm8uo2XRVHU5OuKH6ts4KrG&#10;6mttPCORrIubcLcyECJJpCongUOpdngvMKS8aB/P8uN4c2e1VmW9Iv8A0aPbUxFuyPlIG+Ith3He&#10;tgf3I6fhOaEnq0Z9xZOAqaRO7YJxv/bkn10p77eWewW7mDv5G57L+1cUHsbKqC1vbkVSmr2OOF8r&#10;Tq6x5XVWtPyuWMJCXDWVpEzIu8+jx4dHbe1XbUOqX70idfVq2rX/hkuXr/zm5amOEN5oykDZK6US&#10;ksVuODrN0x7/nizimT5jBkZGE3j+4qU8At9824Fnz5/j4rJQsy6KQP/lX/9VWyvyQ7JQ0NmT12zf&#10;vZtpppO0jq/sx6u8JLEicVoldhWyXVqwBR9XI+6eUqUB5DE15SoksilqCuGe5tzP3cyL3CQq89Zy&#10;Km4pR8y7cCPEkkOBjsQOaE5F8ASyYx0JGtWFouWDeBg4lQN+c/Bs9zG7/OdTnHVAi9rcv8ZBLMxa&#10;NqS4cmy9Pc+LUym8vAEPhwFCXvG8zhayEDJxdbHWvgeVk/SHn0ePD4va2q+aLBSU/C4tK8egdx/t&#10;/vv2/a1AdWolsUseP2HChAlMmDiRLl260KLFVxQWFX23nyKLRl82xtPLS1NXqnUWJaGqbSnF8aS0&#10;jGPHT/C73/0vjXh+TBbvvrtqsSXuXp6MGjaK/AvrhSSEMKTzq8Cr0oJ0dq1bwcFVVlQVxGiWpFos&#10;y0tVRrEwgaxDrnjaDWbn2uXknthE+phWlASbsc7bhmWt/sxD31EUhZmRNGs0p2b35E6YBYdCF+E7&#10;qDUVQRPIXDQGk4ENubzDkar8lWQd1+XNeJGTzIOiXXjaj+LxJX9eiGqpFktUUSzPh/roviP5FD/8&#10;PHp8WNTWfr02RP7bJVdGdeW8dfsOo8eM1TrA/9jvN4Z3hKG2SgEkJCZh76BsyN8rC0UKM8zM2Llz&#10;lzYOoZGF7KMeLy0r4/iJk0IWv9PI9H3fy7tl7dXVr1mdkUbPXj2pLN6grcsoK9jAuWOr8bPvJfYk&#10;RiuUXK1ZFFXFXRf1Wa2CubIjyRC1MK5vXXYH2HEszJlog2Y8DzbkXvAUtvnMInlwY56ETmGPjyVu&#10;beuR7zyY4lBr3BeYcDLNFpWBvCR3D64W/XiWHSFEFU/21a2sXDFelEy0/C5VDDqaqtubiIsO4M3r&#10;938ePT4camu/arJwmjcfS5Hrs2dbk5ef/w/3R6RI4/iJE2SsW699Nh3g8JGjZGZu02yHh6cXr0Rd&#10;ePv4atZi85YtmrJQtVItLC3fksX/fO/vyEK2Va9esGf3IZY4WwhRrOdoZiAzRzWlIitClIYay1AV&#10;0KLFougqnKnZk2qtUHO8dOg4yq+E4W7bG9PBHbmwYgqPgidyOsqJkH4tKRPLci3SkbD+TXgQMJb7&#10;wSZs8LdhbN9GPLi5g0d5J/FeOIlbp8JFYSgLlIbZ1OHsXOPBk/ydlOVspSJ/PVUPT+M030GOuebv&#10;apDq8eFRW/tVD3Aq/LAj/CNecdTnU/ZC2wq0x99u35GH9phAkYV2/wffww+f/zHUCI8qYKQKMav7&#10;c2ysuFd4EvdZBrx5sl4UhaqTqivErAVtyVVfi8OQbY3cVytMX+cnaoOPL+8mYjumJSn+Vhxe6Uv0&#10;zOFcselFQcR0EszHccSiIyVBY7gYMw+LyV24vs8Fh6m9ObE7lkhfc0oKD/KkYCdPio7QuWMdXCz6&#10;sHWlK1cPR/H45mZqKorw8lah3uqY1ajF+z+THj8/amu/GbL4ccf5R8K7z6bD3xPH91v1+N/v9+75&#10;d/v8GGofLQZD7qlOmHUzi4njh7MxyopnOaIcctUYhtgPzQok6Sq4a1OqcUIaqmyiel6IQ9RFVW4s&#10;z27G4GHbHTubkSwY3Yl7IVM4FWFLfP+2PAkx4VGoGbFetvi7TuVZ3hpObrHDy7EHPg59xYZ0JtJ1&#10;LImBNnRu8V9czpzPwdSZJHgbEuA0hMmGvYiOCpfjlWOXY/7xZ9Hjw6G29qsnCz3+36BsiPCD3BaC&#10;Eahh0lfSE9PT0ti02ofyghSxH6Icct8qCzVmoRGEjiTeqQs1pqGL0VA2RUgkJ578k24sNO9LQoAr&#10;PiO7cMdzBLmRFmTELGHRzE54OfVji/yOl3lCMKJONDuTFycEFcmNo/FCFv9Kza0kbcC1piCWKnl+&#10;8cJZpGes1eJF1MH/8LPo8WFRW9OTxT8otDEL7bb6qZGf11SLBFHjJKZTp3L24AaqCle+JYlojRje&#10;kYUKD9dUhlIW6nFtDEPVVo3V1pA8F0uRfSqVmaObYzuhI2djnUnxncn4gXV5di2KsvwtzJs1VFMo&#10;r7JThBSS5D1UfdYYLh+MxcGsMy+KM7RUfapuSXlBMmNHDeLBw8diQVSchT7c+5dEbe3XTxbyn9pq&#10;svvt7X8IyH9qDKLm7czI3z33k+H7H2VFXitLIr8sv7CIQf37cWBrIk8LVkqnVoOcupmQdzMiKhT8&#10;Zf5Knucna4vAyguEXAr2sD5uEcHOfYlyHcTT3BjO7FyE45RuOM8eydO7a3mZs5LcYx64zOpPeV4m&#10;T4WQnhZFyeOplBfFsnutL/5u5mSmeLF3XQiXDqykJO8IzZs153VNtc6CyMH/z8+ix4dCbe13QcEh&#10;/BoRGBRMcEgofv4B2Myx1e77BwRq2986AgKDvvucR48df+8J+ynwvbp4B2VIRF28rqHgTj69Dbrx&#10;JHeD2IUYXhWqqVNRABpRqNgHURNFqVTlpfAkfxuP8/fhOrMPUW4DeXM7lWc3w8TCxAjZiNq47I/F&#10;+K4UFRzicd5mbcXp8bVOLJ9ryIPCvZTlrZfH93NfyCba24ZTu2w5ucGSxVMb0avZH+jc9I8Y9O2l&#10;ja/oRljUzw+PW48Pidra79Rc/a8T/+u724OHDJVOdYyjRwVq+1vH28+x/8AB5s1f8LMpi/9JFrpO&#10;+FrIQs2oLFzszJr4FaIclM1IlM6vLEcKLwqV5UikPGc797I3sjvdDW/b3pxaay1WRchE9lPjEcpa&#10;qOS8L+T+9d2LWWTVmXWxrpSqyM/CJHYnmWE6sjU3z23Aw3E4ni6T8Z43iUc3PESxCDEVye8tjuXq&#10;kUTmuSwUEtMN4qrp3u+PWY8Pjdqa9EXVKX/dmDrVVOtQOuj+oH77gGfPXzBfyOLdSfpQ0H5/DZRX&#10;VNKnZy8e3hCCEIWgUvFViu0ozd9O0aVMAp2HEzx/IKc224vyEJIQq6Iby1DkouzKu0FQRR7xYlsS&#10;OLHBDnfbYdy/uYPKQlEll4Pxs+/JyUwXtq4KZG24Bc/kvZ4JGanUfCogbMcaD1JWJfFSsyAKemXx&#10;S6K29tsgC1PT936o3zrUuo9fgiy00ogiOdR4Seb2bXi5mVMpaqAkfy+3rmwSkhhH3LLBlF4LFlJY&#10;qSkHNchZo1kURRQJQiw6KNJQg59qcFQNaKpShypJsKtVHy7sTxQLsomnYmfKrq5nUZf63NgYxfPi&#10;45ScXEfF9UwqxN4Eertx+fI1Xr1Rw7BCZO85Zj0+HGprerL4BfGLkYVADXYqvJRH7Bys2ZkWgL9D&#10;P0Jd+lN6PVyzGCrGQttqeDfw+WOyeKsy1ExKrgoTVwpDkUYEa/zG4uU4kmsnNxJtNZb7y0ezdWp7&#10;0ky6kNCvKdvHtSemdyMGdWxO5bMXushNpXo0ynj/sevx86O29tshC/kUP5e3/9B4Z0XUIrB58+e/&#10;d5+fE+rKrSMMeCV3Dhw/xAI7Y6ryIqkpSOG1FqilsmnF8jpfLW//nii+h86GKKg4Cp0lUTZFbSOF&#10;NFbxKjuO0ksBGBl8yiJTAwrDLSkPGcFtz/48DjOiMmg898InM23iYDkaORYVaSrHpI7th8erx4dF&#10;be03QRbduncnKiqaqOh/IKjPI3BZuEg7QR+aCFUkg5Y5Qn6xWjuyyMWZyuIDVApZvAvS0uXufB9R&#10;fE8W71SGbgxDPS6qQkjmhZDFC7n/XMgj7/gy5pkZsC7AntshllSETKA0eDyPQydyN3Qa9lYz5YgU&#10;Wbz4jkjfd8x6fBjU1n63NXMbv1ps0223bM1k85at2iKqfyxs5dr1G287yPtP3M8BpSx0YwO6jqkK&#10;LhffukObr9tw86QogjwVtSkkkL+S15r90IWA69aQ6AhCQRftqRureBci/u62si3ajInaX7bV2bHE&#10;uw/B02Ei5+MXURJkTGnQZIrCZuHn66Edly56U4Wov/+49fgwqK3pIzj/yfGOpNSgZxUvsDIz5Vn+&#10;RrESqmapUhnRQhpqpkSnGHRJfxV0C83ejVsoVaFmSnRQMRuiTBThiEV5ofZVsylCHEfW2mNu1IZw&#10;9+lkRZhzM9aS2KhwXgtDqDhTdSxK9bw7Pj0+PGprerLQQyMMLeHv6xq2itpZnxbO47wdlOXtpqxg&#10;CxX5m3iar1appgmBJAuRqHBwpSDeKY53EBJReEsmihzekYfa/7laAp8bz+viBHYmzsTRpDtbIn1I&#10;S08XslBUoY5HN8j542PU48OhtqYnCz00KEvy7E01L19V06ldXaaP7818u/msE/LIzsvj4cPb3L91&#10;lYeFRykp2MuT/B1U5afzLC8NVfP0ZYEKDxcCEQujrTMRotBURWG8kIS6naSl7nsu95XNeZ4Tx+Vd&#10;Lozt35EDRw8JQbzmlRyIRhN6svhFUVvTk4UeGtQ4hrq0Kzswe441S92XY2YxhRWBgfiu8MXZxYXY&#10;+Fh8A3xZ4rUU70AfUlbFc+rkXh7eOk9p8XGeFBygNG8X5Sq2In+dEEkqz3LV6lJRFmpJvJBITV60&#10;VrfkRV4Uz/MjcXcax6VLlzU1oS2lf4v3HaMeHwa1NT1Z6KFBKYuX8lNdU82FC5c4dvI4r9VCt1ev&#10;tPEMXakBnUWoeVXD48ePOXjgENHRsXj5+ODj50dMfDx+gQEscF5AeFggG9ITyLp6nMd3r1N6+xyP&#10;CvZRmp/JswJFJkqVpLLC3ZFb9+5o+Ta08RMVmKW27zlGPT4Mamt6stDjO+hmR2SrdVwdtMffPqa7&#10;/f1Wq1ny9nn12A+RX1CoZWZPSEzEw8sLb19f4hNX4uQ4H7fFrgT5ryAjLQmn+brM5uo1epL4daC2&#10;picLPX5y6MhFXI38pxGKkIHKNK7S5SlCUvvczM5i27ZM1q5bpz2ve43uOT1+WdTW9GShx88GRQDv&#10;ttp4hNgaZTdeygNqMFPd1hWS0iuLXxNqa3qy0ONnw/dk8U45vINObSiVoVMe3++rxy+P2pqeLPT4&#10;2aHGNYQbfvDYD39++LgevwbU1vRkoccHgTZ4+hZ6kvh1o7amJws99NDj71Bb05OFHnro8Xeorf3u&#10;7Vbf9E3f9O3/p8H/B9MDVMcrpmDUAAAAAElFTkSuQmCCUEsDBBQABgAIAAAAIQB9ZFE/4gAAAAwB&#10;AAAPAAAAZHJzL2Rvd25yZXYueG1sTI/BasMwDIbvg72D0WC31XGyJiOLU0rZdiqDtYOxmxqrSWhs&#10;h9hN0refe1pvEvr49f3FatYdG2lwrTUSxCICRqayqjW1hO/9+9MLMOfRKOysIQkXcrAq7+8KzJWd&#10;zBeNO1+zEGJcjhIa7/ucc1c1pNEtbE8m3I520OjDOtRcDTiFcN3xOIpSrrE14UODPW0aqk67s5bw&#10;MeG0TsTbuD0dN5ff/fLzZytIyseHef0KzNPs/2G46gd1KIPTwZ6NcqyTsIwzEVAJcZaE4UpEyXMG&#10;7CAhE2kKvCz4bYnyDwAA//8DAFBLAwQUAAYACAAAACEAqiYOvrwAAAAhAQAAGQAAAGRycy9fcmVs&#10;cy9lMm9Eb2MueG1sLnJlbHOEj0FqwzAQRfeF3EHMPpadRSjFsjeh4G1IDjBIY1nEGglJLfXtI8gm&#10;gUCX8z//PaYf//wqfillF1hB17QgiHUwjq2C6+V7/wkiF2SDa2BSsFGGcdh99GdasdRRXlzMolI4&#10;K1hKiV9SZr2Qx9yESFybOSSPpZ7Jyoj6hpbkoW2PMj0zYHhhiskoSJPpQFy2WM3/s8M8O02noH88&#10;cXmjkM5XdwVislQUeDIOH2HXRLYgh16+PDbcAQAA//8DAFBLAQItABQABgAIAAAAIQCxgme2CgEA&#10;ABMCAAATAAAAAAAAAAAAAAAAAAAAAABbQ29udGVudF9UeXBlc10ueG1sUEsBAi0AFAAGAAgAAAAh&#10;ADj9If/WAAAAlAEAAAsAAAAAAAAAAAAAAAAAOwEAAF9yZWxzLy5yZWxzUEsBAi0AFAAGAAgAAAAh&#10;AEZ5KkZIBAAA7wkAAA4AAAAAAAAAAAAAAAAAOgIAAGRycy9lMm9Eb2MueG1sUEsBAi0ACgAAAAAA&#10;AAAhAOHf4sIacwEAGnMBABQAAAAAAAAAAAAAAAAArgYAAGRycy9tZWRpYS9pbWFnZTEucG5nUEsB&#10;Ai0AFAAGAAgAAAAhAH1kUT/iAAAADAEAAA8AAAAAAAAAAAAAAAAA+nkBAGRycy9kb3ducmV2Lnht&#10;bFBLAQItABQABgAIAAAAIQCqJg6+vAAAACEBAAAZAAAAAAAAAAAAAAAAAAl7AQBkcnMvX3JlbHMv&#10;ZTJvRG9jLnhtbC5yZWxzUEsFBgAAAAAGAAYAfAEAAPx7AQ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16" o:spid="_x0000_s1027" type="#_x0000_t75" alt="A picture containing map&#10;&#10;Description automatically generated" style="position:absolute;left:666;width:31566;height:2816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2Dy7wQAAANsAAAAPAAAAZHJzL2Rvd25yZXYueG1sRE9Na8Mw&#10;DL0X9h+MBru1TgNrQ1onlEGgO7Zr2Y4iVuOQWM5iL83+/TwY7KbH+9S+nG0vJhp961jBepWAIK6d&#10;brlRcHmrlhkIH5A19o5JwTd5KIuHxR5z7e58oukcGhFD2OeowIQw5FL62pBFv3IDceRubrQYIhwb&#10;qUe8x3DbyzRJNtJiy7HB4EAvhuru/GUVvL9m0/NwbD621Kafp2vWmapLlHp6nA87EIHm8C/+cx91&#10;nL+B31/iAbL4AQAA//8DAFBLAQItABQABgAIAAAAIQDb4fbL7gAAAIUBAAATAAAAAAAAAAAAAAAA&#10;AAAAAABbQ29udGVudF9UeXBlc10ueG1sUEsBAi0AFAAGAAgAAAAhAFr0LFu/AAAAFQEAAAsAAAAA&#10;AAAAAAAAAAAAHwEAAF9yZWxzLy5yZWxzUEsBAi0AFAAGAAgAAAAhAGDYPLvBAAAA2wAAAA8AAAAA&#10;AAAAAAAAAAAABwIAAGRycy9kb3ducmV2LnhtbFBLBQYAAAAAAwADALcAAAD1AgAAAAA=&#10;">
                  <v:imagedata r:id="rId29" o:title="A picture containing map&#10;&#10;Description automatically generated"/>
                </v:shape>
                <v:rect id="Rectangle 19" o:spid="_x0000_s1028" style="position:absolute;top:23717;width:13919;height:43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8ov/wgAAANsAAAAPAAAAZHJzL2Rvd25yZXYueG1sRE9LawIx&#10;EL4X+h/CFLwUzepC0a1RtFDw0oMPxOOwmW6Cm8myibtrf31TEHqbj+85y/XgatFRG6xnBdNJBoK4&#10;9NpypeB0/BzPQYSIrLH2TAruFGC9en5aYqF9z3vqDrESKYRDgQpMjE0hZSgNOQwT3xAn7tu3DmOC&#10;bSV1i30Kd7WcZdmbdGg5NRhs6MNQeT3cnIKve57vutf82p9sXtkfedmejVdq9DJs3kFEGuK/+OHe&#10;6TR/AX+/pAPk6hcAAP//AwBQSwECLQAUAAYACAAAACEA2+H2y+4AAACFAQAAEwAAAAAAAAAAAAAA&#10;AAAAAAAAW0NvbnRlbnRfVHlwZXNdLnhtbFBLAQItABQABgAIAAAAIQBa9CxbvwAAABUBAAALAAAA&#10;AAAAAAAAAAAAAB8BAABfcmVscy8ucmVsc1BLAQItABQABgAIAAAAIQDQ8ov/wgAAANsAAAAPAAAA&#10;AAAAAAAAAAAAAAcCAABkcnMvZG93bnJldi54bWxQSwUGAAAAAAMAAwC3AAAA9gIAAAAA&#10;" fillcolor="white [3212]" stroked="f" strokeweight="1pt"/>
              </v:group>
            </w:pict>
          </mc:Fallback>
        </mc:AlternateContent>
      </w:r>
      <w:r w:rsidR="00F875C0" w:rsidRPr="00114480">
        <w:rPr>
          <w:rFonts w:eastAsia="Arial"/>
          <w:noProof/>
          <w:color w:val="auto"/>
        </w:rPr>
        <mc:AlternateContent>
          <mc:Choice Requires="wps">
            <w:drawing>
              <wp:anchor distT="45720" distB="45720" distL="114300" distR="114300" simplePos="0" relativeHeight="251655168" behindDoc="0" locked="0" layoutInCell="1" allowOverlap="1" wp14:anchorId="1CAB4DBF" wp14:editId="07C3F6FC">
                <wp:simplePos x="0" y="0"/>
                <wp:positionH relativeFrom="margin">
                  <wp:align>left</wp:align>
                </wp:positionH>
                <wp:positionV relativeFrom="paragraph">
                  <wp:posOffset>4082415</wp:posOffset>
                </wp:positionV>
                <wp:extent cx="3246120" cy="1404620"/>
                <wp:effectExtent l="0" t="0" r="0" b="9525"/>
                <wp:wrapSquare wrapText="bothSides"/>
                <wp:docPr id="18" name="Text Box 2" descr="P937TB18#y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246120" cy="1404620"/>
                        </a:xfrm>
                        <a:prstGeom prst="rect">
                          <a:avLst/>
                        </a:prstGeom>
                        <a:solidFill>
                          <a:srgbClr val="FFFFFF"/>
                        </a:solidFill>
                        <a:ln w="9525">
                          <a:noFill/>
                          <a:miter lim="800000"/>
                          <a:headEnd/>
                          <a:tailEnd/>
                        </a:ln>
                      </wps:spPr>
                      <wps:txbx>
                        <w:txbxContent>
                          <w:p w14:paraId="3151C1D9" w14:textId="202DA373" w:rsidR="00106683" w:rsidRDefault="00106683" w:rsidP="00F875C0">
                            <w:pPr>
                              <w:pStyle w:val="Caption"/>
                            </w:pPr>
                            <w:r w:rsidRPr="00114480">
                              <w:t xml:space="preserve">Figure </w:t>
                            </w:r>
                            <w:r w:rsidR="0078036C" w:rsidRPr="00114480">
                              <w:t>1</w:t>
                            </w:r>
                            <w:r w:rsidR="008D1156" w:rsidRPr="00114480">
                              <w:t>5</w:t>
                            </w:r>
                            <w:r w:rsidR="0078036C">
                              <w:t xml:space="preserve"> </w:t>
                            </w:r>
                            <w:r>
                              <w:t>Map showing thermal hot spots across Port Phillip. Source: Caffin 2020</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1CAB4DBF" id="_x0000_s1035" type="#_x0000_t202" alt="P937TB18#y1" style="position:absolute;margin-left:0;margin-top:321.45pt;width:255.6pt;height:110.6pt;z-index:251655168;visibility:visible;mso-wrap-style:square;mso-width-percent:0;mso-height-percent:200;mso-wrap-distance-left:9pt;mso-wrap-distance-top:3.6pt;mso-wrap-distance-right:9pt;mso-wrap-distance-bottom:3.6pt;mso-position-horizontal:left;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oARQMgIAADgEAAAOAAAAZHJzL2Uyb0RvYy54bWysU8GO0zAQvSPxD5Y50zTZtttGTVe7XYqQ&#10;Flhpywc4jtNYOB5ju026X8/YaUuBGyIHy5OZeX5+87y861tFDsI6Cbqg6WhMidAcKql3Bf223byf&#10;U+I80xVToEVBj8LRu9XbN8vO5CKDBlQlLEEQ7fLOFLTx3uRJ4ngjWuZGYITGZA22ZR5Du0sqyzpE&#10;b1WSjcezpANbGQtcOId/H4ckXUX8uhbcf61rJzxRBUVuPq42rmVYk9WS5TvLTCP5iQb7BxYtkxoP&#10;vUA9Ms/I3sq/oFrJLTio/YhDm0BdSy7iHfA26fiP27w0zIh4FxTHmYtM7v/B8i+HZ0tkhbPDSWnW&#10;4oy2ovfkAXqSUVIJx1Gu58XN7fYhnb87pkGyzrgcO18M9voeS7E9Xt+ZJ+DfHdGwbpjeiXtroWsE&#10;q5By7EyuWgccF0DK7jNUeDTbe4hAfW3boCcqRBAdR3e8jCvQ4/jzJpvM0gxTHHPpZDyZYYDsEpaf&#10;2411/qOAloRNQS36IcKzw5PzQ+m5JJzmQMlqI5WKgd2Va2XJgaF3NvE7of9WpjTpCrqYZtOIrCH0&#10;R1u10qO3lWwLOh+Hb3BbkOODrmKJZ1INeyStNHIP+gRJBnF8X/ZxOouz7CVURxTMwmBlfHq4acC+&#10;UtKhjQvqfuyZFZSoTxpFX6STSfB9DCbT2yCXvc6U1xmmOUIV1FMybNc+vpUoh7nH4WxklC2wHJic&#10;KKM9o/CnpxT8fx3Hql8PfvUTAAD//wMAUEsDBBQABgAIAAAAIQBOIYSX3QAAAAgBAAAPAAAAZHJz&#10;L2Rvd25yZXYueG1sTI9PS8NAFMTvgt9heYI3u0loQ415KcXixYNgFfS4zb5kg/uP3W0av73rSY/D&#10;DDO/aXeL0WymECdnEcpVAYxs7+RkR4T3t6e7LbCYhJVCO0sI3xRh111ftaKR7mJfaT6mkeUSGxuB&#10;oFLyDeexV2REXDlPNnuDC0akLMPIZRCXXG40r4qi5kZMNi8o4elRUf91PBuED6MmeQgvn4PU8+F5&#10;2G/8Ejzi7c2yfwCWaEl/YfjFz+jQZaaTO1sZmUbIRxJCva7ugWV7U5YVsBPCtl6XwLuW/z/Q/QAA&#10;AP//AwBQSwECLQAUAAYACAAAACEAtoM4kv4AAADhAQAAEwAAAAAAAAAAAAAAAAAAAAAAW0NvbnRl&#10;bnRfVHlwZXNdLnhtbFBLAQItABQABgAIAAAAIQA4/SH/1gAAAJQBAAALAAAAAAAAAAAAAAAAAC8B&#10;AABfcmVscy8ucmVsc1BLAQItABQABgAIAAAAIQCuoARQMgIAADgEAAAOAAAAAAAAAAAAAAAAAC4C&#10;AABkcnMvZTJvRG9jLnhtbFBLAQItABQABgAIAAAAIQBOIYSX3QAAAAgBAAAPAAAAAAAAAAAAAAAA&#10;AIwEAABkcnMvZG93bnJldi54bWxQSwUGAAAAAAQABADzAAAAlgUAAAAA&#10;" stroked="f">
                <v:textbox style="mso-fit-shape-to-text:t">
                  <w:txbxContent>
                    <w:p w14:paraId="3151C1D9" w14:textId="202DA373" w:rsidR="00106683" w:rsidRDefault="00106683" w:rsidP="00F875C0">
                      <w:pPr>
                        <w:pStyle w:val="Caption"/>
                      </w:pPr>
                      <w:r w:rsidRPr="00114480">
                        <w:t xml:space="preserve">Figure </w:t>
                      </w:r>
                      <w:r w:rsidR="0078036C" w:rsidRPr="00114480">
                        <w:t>1</w:t>
                      </w:r>
                      <w:r w:rsidR="008D1156" w:rsidRPr="00114480">
                        <w:t>5</w:t>
                      </w:r>
                      <w:r w:rsidR="0078036C">
                        <w:t xml:space="preserve"> </w:t>
                      </w:r>
                      <w:r>
                        <w:t>Map showing thermal hot spots across Port Phillip. Source: Caffin 2020</w:t>
                      </w:r>
                    </w:p>
                  </w:txbxContent>
                </v:textbox>
                <w10:wrap type="square" anchorx="margin"/>
              </v:shape>
            </w:pict>
          </mc:Fallback>
        </mc:AlternateContent>
      </w:r>
      <w:r w:rsidR="00F875C0" w:rsidRPr="00114480">
        <w:rPr>
          <w:rFonts w:eastAsia="Arial"/>
          <w:color w:val="auto"/>
        </w:rPr>
        <w:t xml:space="preserve">Much like other parts of the City, the study area is experiencing the impacts of urban heat island effect due to increased densification, more concrete, less permeable surfaces and average temperatures increasing year on year. Figure </w:t>
      </w:r>
      <w:r w:rsidR="0078036C" w:rsidRPr="00114480">
        <w:rPr>
          <w:rFonts w:eastAsia="Arial"/>
          <w:color w:val="auto"/>
        </w:rPr>
        <w:t>1</w:t>
      </w:r>
      <w:r w:rsidR="008D1156" w:rsidRPr="00114480">
        <w:rPr>
          <w:rFonts w:eastAsia="Arial"/>
          <w:color w:val="auto"/>
        </w:rPr>
        <w:t>5</w:t>
      </w:r>
      <w:r w:rsidR="0078036C" w:rsidRPr="00114480">
        <w:rPr>
          <w:rFonts w:eastAsia="Arial"/>
          <w:color w:val="auto"/>
        </w:rPr>
        <w:t xml:space="preserve"> </w:t>
      </w:r>
      <w:r w:rsidR="00F875C0" w:rsidRPr="00114480">
        <w:rPr>
          <w:rFonts w:eastAsia="Arial"/>
          <w:color w:val="auto"/>
        </w:rPr>
        <w:t>below shows thermal hotspots across the municipality</w:t>
      </w:r>
      <w:r w:rsidR="00542AB2">
        <w:rPr>
          <w:rFonts w:ascii="ZWAdobeF" w:eastAsia="Arial" w:hAnsi="ZWAdobeF" w:cs="ZWAdobeF"/>
          <w:color w:val="auto"/>
          <w:sz w:val="2"/>
          <w:szCs w:val="2"/>
        </w:rPr>
        <w:t>77F</w:t>
      </w:r>
      <w:r w:rsidR="004936A7" w:rsidRPr="00114480">
        <w:rPr>
          <w:rStyle w:val="FootnoteReference"/>
          <w:rFonts w:eastAsia="Arial"/>
          <w:color w:val="auto"/>
        </w:rPr>
        <w:footnoteReference w:id="79"/>
      </w:r>
      <w:r w:rsidR="00F875C0" w:rsidRPr="00114480">
        <w:rPr>
          <w:rFonts w:eastAsia="Arial"/>
          <w:color w:val="auto"/>
        </w:rPr>
        <w:t xml:space="preserve">. It identifies significant portions of St Kilda and St Kilda East / Balaclava as areas where the urban heat is extreme, between 8 -12 degrees (Celsius). </w:t>
      </w:r>
      <w:r w:rsidR="006401D8" w:rsidRPr="00114480">
        <w:rPr>
          <w:rFonts w:eastAsia="Arial"/>
          <w:color w:val="auto"/>
        </w:rPr>
        <w:t>Some respondents to the</w:t>
      </w:r>
      <w:r w:rsidR="00F875C0" w:rsidRPr="00114480">
        <w:rPr>
          <w:rFonts w:eastAsia="Arial"/>
          <w:color w:val="auto"/>
        </w:rPr>
        <w:t xml:space="preserve"> engagement survey stated that there is a heat island effect in St Kilda, </w:t>
      </w:r>
      <w:r w:rsidR="00414A4F" w:rsidRPr="00114480">
        <w:rPr>
          <w:rFonts w:eastAsia="Arial"/>
          <w:color w:val="auto"/>
        </w:rPr>
        <w:t>and identified</w:t>
      </w:r>
      <w:r w:rsidR="000E41F1" w:rsidRPr="00114480">
        <w:rPr>
          <w:rFonts w:eastAsia="Arial"/>
          <w:color w:val="auto"/>
        </w:rPr>
        <w:t xml:space="preserve"> </w:t>
      </w:r>
      <w:r w:rsidR="00414A4F" w:rsidRPr="00114480">
        <w:rPr>
          <w:rFonts w:eastAsia="Arial"/>
          <w:color w:val="auto"/>
        </w:rPr>
        <w:t>the</w:t>
      </w:r>
      <w:r w:rsidR="000E41F1" w:rsidRPr="00114480">
        <w:rPr>
          <w:rFonts w:eastAsia="Arial"/>
          <w:color w:val="auto"/>
        </w:rPr>
        <w:t xml:space="preserve"> </w:t>
      </w:r>
      <w:r w:rsidR="00F875C0" w:rsidRPr="00114480">
        <w:rPr>
          <w:rFonts w:eastAsia="Arial"/>
          <w:color w:val="auto"/>
        </w:rPr>
        <w:t xml:space="preserve">lack of permeability and vegetation cover surrounding recent development. </w:t>
      </w:r>
    </w:p>
    <w:p w14:paraId="1FF42D5D" w14:textId="00A1AA0A" w:rsidR="00AB706F" w:rsidRPr="00114480" w:rsidRDefault="00AB706F" w:rsidP="00F875C0">
      <w:pPr>
        <w:rPr>
          <w:rFonts w:eastAsia="Arial"/>
          <w:color w:val="auto"/>
        </w:rPr>
      </w:pPr>
    </w:p>
    <w:p w14:paraId="583C789F" w14:textId="77777777" w:rsidR="00AB706F" w:rsidRPr="00114480" w:rsidRDefault="00AB706F" w:rsidP="00F875C0">
      <w:pPr>
        <w:rPr>
          <w:rFonts w:eastAsia="Arial"/>
          <w:color w:val="auto"/>
        </w:rPr>
      </w:pPr>
    </w:p>
    <w:p w14:paraId="7FFB10F4" w14:textId="77777777" w:rsidR="00AB706F" w:rsidRPr="00114480" w:rsidRDefault="00AB706F" w:rsidP="00F875C0">
      <w:pPr>
        <w:rPr>
          <w:rFonts w:eastAsia="Arial"/>
          <w:color w:val="auto"/>
        </w:rPr>
      </w:pPr>
    </w:p>
    <w:p w14:paraId="31957FA7" w14:textId="06B3D646" w:rsidR="00F875C0" w:rsidRPr="00114480" w:rsidRDefault="00164A37" w:rsidP="00F875C0">
      <w:r w:rsidRPr="00114480">
        <w:lastRenderedPageBreak/>
        <w:t xml:space="preserve">Figure </w:t>
      </w:r>
      <w:r w:rsidR="0078036C" w:rsidRPr="00114480">
        <w:t>1</w:t>
      </w:r>
      <w:r w:rsidR="008D1156" w:rsidRPr="00114480">
        <w:t>6</w:t>
      </w:r>
      <w:r w:rsidR="0078036C" w:rsidRPr="00114480">
        <w:t xml:space="preserve"> </w:t>
      </w:r>
      <w:r w:rsidR="00F875C0" w:rsidRPr="00114480">
        <w:t>below identifies and indexes areas within the study area that are vulnerable to heat with 0 being least vulnerable and 5 being most vulnerable. Several areas within the study area are categorised as H</w:t>
      </w:r>
      <w:r w:rsidR="003C7C06" w:rsidRPr="00114480">
        <w:t xml:space="preserve">eat </w:t>
      </w:r>
      <w:r w:rsidR="00F875C0" w:rsidRPr="00114480">
        <w:t>V</w:t>
      </w:r>
      <w:r w:rsidR="003C7C06" w:rsidRPr="00114480">
        <w:t>ulnerability</w:t>
      </w:r>
      <w:r w:rsidR="00F875C0" w:rsidRPr="00114480">
        <w:t xml:space="preserve"> 3 or 4. </w:t>
      </w:r>
    </w:p>
    <w:p w14:paraId="15E6BBAC" w14:textId="154C1333" w:rsidR="00AB706F" w:rsidRPr="00114480" w:rsidRDefault="00AB706F" w:rsidP="00F875C0">
      <w:pPr>
        <w:rPr>
          <w:i/>
          <w:iCs/>
          <w:color w:val="44546A" w:themeColor="text2"/>
          <w:sz w:val="18"/>
          <w:szCs w:val="18"/>
        </w:rPr>
      </w:pPr>
      <w:r w:rsidRPr="00114480">
        <w:rPr>
          <w:i/>
          <w:iCs/>
          <w:color w:val="44546A" w:themeColor="text2"/>
          <w:sz w:val="18"/>
          <w:szCs w:val="18"/>
        </w:rPr>
        <w:t>Figure 1</w:t>
      </w:r>
      <w:r w:rsidR="008D1156" w:rsidRPr="00114480">
        <w:rPr>
          <w:i/>
          <w:iCs/>
          <w:color w:val="44546A" w:themeColor="text2"/>
          <w:sz w:val="18"/>
          <w:szCs w:val="18"/>
        </w:rPr>
        <w:t>6</w:t>
      </w:r>
      <w:r w:rsidRPr="00114480">
        <w:rPr>
          <w:i/>
          <w:iCs/>
          <w:color w:val="44546A" w:themeColor="text2"/>
          <w:sz w:val="18"/>
          <w:szCs w:val="18"/>
        </w:rPr>
        <w:t xml:space="preserve"> Map showing heat vulnerability index 2018 </w:t>
      </w:r>
    </w:p>
    <w:p w14:paraId="4F4F042E" w14:textId="2477A475" w:rsidR="00F875C0" w:rsidRPr="00114480" w:rsidRDefault="008455B1" w:rsidP="00F875C0">
      <w:r w:rsidRPr="00114480">
        <w:rPr>
          <w:noProof/>
        </w:rPr>
        <mc:AlternateContent>
          <mc:Choice Requires="wpg">
            <w:drawing>
              <wp:anchor distT="0" distB="0" distL="114300" distR="114300" simplePos="0" relativeHeight="251675648" behindDoc="0" locked="0" layoutInCell="1" allowOverlap="1" wp14:anchorId="1CECD3CE" wp14:editId="664E6DF5">
                <wp:simplePos x="0" y="0"/>
                <wp:positionH relativeFrom="column">
                  <wp:posOffset>2731770</wp:posOffset>
                </wp:positionH>
                <wp:positionV relativeFrom="paragraph">
                  <wp:posOffset>9525</wp:posOffset>
                </wp:positionV>
                <wp:extent cx="4017645" cy="3274695"/>
                <wp:effectExtent l="0" t="0" r="1905" b="1905"/>
                <wp:wrapNone/>
                <wp:docPr id="20" name="Group 20" descr="Zoomed in map showing heat vulnerability index in the study area. "/>
                <wp:cNvGraphicFramePr/>
                <a:graphic xmlns:a="http://schemas.openxmlformats.org/drawingml/2006/main">
                  <a:graphicData uri="http://schemas.microsoft.com/office/word/2010/wordprocessingGroup">
                    <wpg:wgp>
                      <wpg:cNvGrpSpPr/>
                      <wpg:grpSpPr>
                        <a:xfrm>
                          <a:off x="0" y="0"/>
                          <a:ext cx="4017645" cy="3274695"/>
                          <a:chOff x="0" y="0"/>
                          <a:chExt cx="4017645" cy="3274695"/>
                        </a:xfrm>
                      </wpg:grpSpPr>
                      <pic:pic xmlns:pic="http://schemas.openxmlformats.org/drawingml/2006/picture">
                        <pic:nvPicPr>
                          <pic:cNvPr id="2013203501" name="Picture 2013203501"/>
                          <pic:cNvPicPr>
                            <a:picLocks noChangeAspect="1"/>
                          </pic:cNvPicPr>
                        </pic:nvPicPr>
                        <pic:blipFill>
                          <a:blip r:embed="rId30" cstate="screen">
                            <a:extLst>
                              <a:ext uri="{28A0092B-C50C-407E-A947-70E740481C1C}">
                                <a14:useLocalDpi xmlns:a14="http://schemas.microsoft.com/office/drawing/2010/main"/>
                              </a:ext>
                            </a:extLst>
                          </a:blip>
                          <a:stretch>
                            <a:fillRect/>
                          </a:stretch>
                        </pic:blipFill>
                        <pic:spPr bwMode="auto">
                          <a:xfrm>
                            <a:off x="0" y="0"/>
                            <a:ext cx="4017645" cy="3274695"/>
                          </a:xfrm>
                          <a:prstGeom prst="rect">
                            <a:avLst/>
                          </a:prstGeom>
                          <a:ln>
                            <a:noFill/>
                          </a:ln>
                          <a:extLst>
                            <a:ext uri="{53640926-AAD7-44D8-BBD7-CCE9431645EC}">
                              <a14:shadowObscured xmlns:a14="http://schemas.microsoft.com/office/drawing/2010/main"/>
                            </a:ext>
                          </a:extLst>
                        </pic:spPr>
                      </pic:pic>
                      <pic:pic xmlns:pic="http://schemas.openxmlformats.org/drawingml/2006/picture">
                        <pic:nvPicPr>
                          <pic:cNvPr id="24" name="Picture 24"/>
                          <pic:cNvPicPr>
                            <a:picLocks noChangeAspect="1"/>
                          </pic:cNvPicPr>
                        </pic:nvPicPr>
                        <pic:blipFill rotWithShape="1">
                          <a:blip r:embed="rId31" cstate="screen">
                            <a:extLst>
                              <a:ext uri="{28A0092B-C50C-407E-A947-70E740481C1C}">
                                <a14:useLocalDpi xmlns:a14="http://schemas.microsoft.com/office/drawing/2010/main"/>
                              </a:ext>
                            </a:extLst>
                          </a:blip>
                          <a:srcRect/>
                          <a:stretch/>
                        </pic:blipFill>
                        <pic:spPr bwMode="auto">
                          <a:xfrm>
                            <a:off x="3467100" y="19050"/>
                            <a:ext cx="509270" cy="1250315"/>
                          </a:xfrm>
                          <a:prstGeom prst="rect">
                            <a:avLst/>
                          </a:prstGeom>
                          <a:ln>
                            <a:noFill/>
                          </a:ln>
                          <a:extLst>
                            <a:ext uri="{53640926-AAD7-44D8-BBD7-CCE9431645EC}">
                              <a14:shadowObscured xmlns:a14="http://schemas.microsoft.com/office/drawing/2010/main"/>
                            </a:ext>
                          </a:extLst>
                        </pic:spPr>
                      </pic:pic>
                    </wpg:wgp>
                  </a:graphicData>
                </a:graphic>
              </wp:anchor>
            </w:drawing>
          </mc:Choice>
          <mc:Fallback>
            <w:pict>
              <v:group w14:anchorId="42C5188B" id="Group 20" o:spid="_x0000_s1026" alt="Zoomed in map showing heat vulnerability index in the study area. " style="position:absolute;margin-left:215.1pt;margin-top:.75pt;width:316.35pt;height:257.85pt;z-index:251675648" coordsize="40176,32746"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B9cyj9wCAAA1CAAADgAAAGRycy9lMm9Eb2MueG1s1FXZ&#10;btQwFH1H4h+svHeyzEajzlSI0gqpwIiCkHjzODeJ1XiR7czy9712MqHtgIrKIvEwHju2r8895/j6&#10;7HwnGrIBY7mSiygdJREByVTBZbWIvny+PHkVEeuoLGijJCyiPdjofPnyxdlW55CpWjUFGIJBpM23&#10;ehHVzuk8ji2rQVA7UhokTpbKCOpwaKq4MHSL0UUTZ0kyi7fKFNooBtbi14tuMlqG+GUJzH0sSwuO&#10;NIsIsbnQmtCufRsvz2heGaprznoY9BkoBOUSDx1CXVBHSWv4USjBmVFWlW7ElIhVWXIGIQfMJk0e&#10;ZXNlVKtDLlW+rfRAE1L7iKdnh2UfNitDeLGIMqRHUoEahWOJHxdgGZL1TSkBBeGSCKqJrZUXgNRA&#10;Hdm0jQRD17zhbo8rCtj5da4GlL0t9oQaoCPied7qKsfjroy+0SvTf6i6kaduVxrh/5EUsgsK7QeF&#10;YOcIw4+TJJ3PJtOIMJwbZ/PJ7HTaachqFPpoH6vfPrEzPhwce3wDHM1Zjr+ecuwdUf60NXGXaw1E&#10;fRDxSzEENbetPkF3aOp4x2twOvrAg5KbFWcr0w3uq5eOs2Q8TdKDirjMn446DjPIuQ/hd3UxqM/x&#10;WrFbS6R6U1NZwWur8dLgVfa0xg+Xh+EDAOuG60veNF433+9TRc88MugP2OrMf6FYK0C67jYbaDBr&#10;JW3NtY2IyUGsAc1p3hWYGMNK4tCgaEoA2elunQHHag+gRCCfELwHTvNhIqD+DtSnZNGAZL19rwqM&#10;Rlunwt39HQMONkJKjXVXoATxHYSOiEJ4urm2PbbDEo+6kb6VytPYIfdfAmgPs+8i6k487Pw/ppwc&#10;mXHiVXvoqj9mQmKU+8pdfVNTjbqmgfW/7MrsJ640rHfiYMTDdXqGE8eT2TxNsB5j0UtPk2n/bB2K&#10;4jQ5zeY462timk2TcRpq4j+xZKia+DaFK9e/o/7xuz/G/v3XfnkHAAD//wMAUEsDBAoAAAAAAAAA&#10;IQCGwc8rKOUAACjlAAAVAAAAZHJzL21lZGlhL2ltYWdlMS5qcGVn/9j/4AAQSkZJRgABAQEAlgCW&#10;AAD/2wBDAAgGBgcGBQgHBwcJCQgKDBQNDAsLDBkSEw8UHRofHh0aHBwgJC4nICIsIxwcKDcpLDAx&#10;NDQ0Hyc5PTgyPC4zNDL/2wBDAQkJCQwLDBgNDRgyIRwhMjIyMjIyMjIyMjIyMjIyMjIyMjIyMjIy&#10;MjIyMjIyMjIyMjIyMjIyMjIyMjIyMjIyMjL/wAARCAIZApMDASIAAhEBAxEB/8QAHwAAAQUBAQEB&#10;AQEAAAAAAAAAAAECAwQFBgcICQoL/8QAtRAAAgEDAwIEAwUFBAQAAAF9AQIDAAQRBRIhMUEGE1Fh&#10;ByJxFDKBkaEII0KxwRVS0fAkM2JyggkKFhcYGRolJicoKSo0NTY3ODk6Q0RFRkdISUpTVFVWV1hZ&#10;WmNkZWZnaGlqc3R1dnd4eXqDhIWGh4iJipKTlJWWl5iZmqKjpKWmp6ipqrKztLW2t7i5usLDxMXG&#10;x8jJytLT1NXW19jZ2uHi4+Tl5ufo6erx8vP09fb3+Pn6/8QAHwEAAwEBAQEBAQEBAQAAAAAAAAEC&#10;AwQFBgcICQoL/8QAtREAAgECBAQDBAcFBAQAAQJ3AAECAxEEBSExBhJBUQdhcRMiMoEIFEKRobHB&#10;CSMzUvAVYnLRChYkNOEl8RcYGRomJygpKjU2Nzg5OkNERUZHSElKU1RVVldYWVpjZGVmZ2hpanN0&#10;dXZ3eHl6goOEhYaHiImKkpOUlZaXmJmaoqOkpaanqKmqsrO0tba3uLm6wsPExcbHyMnK0tPU1dbX&#10;2Nna4uPk5ebn6Onq8vP09fb3+Pn6/9oADAMBAAIRAxEAPwD0CmHGcHp1OKarkHa3XsfWngZPJzj+&#10;deafSJ3BcZ9z/KgjHI6UMO4zQGzwf/10DIfKbPyyYBO48dPWpLW8ntt01jJGHZVD+ZFlWAzgHoeM&#10;noeCec9KV1BUgjKnqMZprB9nlx7V4xn0HsP84pNEyhGS5ZbHW6fqMN8jvDuVkba8b43L6ZwT1HP+&#10;TVt0DjcuRg8iuItbiW2uleIsrKwZhuJBHIw3PP3mxnOOtdXpmoC+tVlCrHMOJYQ4bYfw7HqMgHBH&#10;A6V0UqvN7stzxcThnSd1sWAxLFCMKwIb1I9qSSOCR8yGRmxjdxwPT9TUrIJFLLwcflULdgT82PTr&#10;W12jkFlWCZwzNKMDAUYx0I/rRIwd8jOMYGaZTJJooRmWREHqzAUN3AfVguNjO7KoRclmOBjvmuem&#10;1p3LC1iATHEkoPJ/3eDj6kfSqM5k2BZWknLkPteQk5HdQeAee2KlVEmdFPDzlrsal9rYMRFkjBj1&#10;eUEDHfaOCT2wcetZ8kyyJbveSGQ/eiTy+AfXAHB/lz70igqQxJJx0Ix+Y9aUIjPE5bb5ecADrms5&#10;VW9DthRhDbccVdxvHzgjIIPFMML8biBk4ANNe2jmmVhJs427FXoMYx/Wn28cYIIuUkIYHjHZcetZ&#10;2TNRoZF+QyqCckcHgr3+oNdPZsNQs4ZSGj+fcQCeCMjrwfx7iuYksY3kfMxVpG3KMcj+9j65q7p8&#10;Zj1CQNP+5m4K4HyNwRnnkEAD8vUmtaTs7HLiqblHmS2N2Sz80yMkpwWHBXOMDH40yW1WRWUzH5sd&#10;Vz/CBTmtYi8becfkOcAEDrninscsT6mtmzzyM4BCAk7QBnHWkp7DcuMkfSmYIPPQDrVRn3EFFA5G&#10;QRj1zSkdMYbOcEGq5kFhD6HPI6jt70S3Fvb2yySzIqA7Qc53H0GOp9hSNPCsWWkRFyQC7Yzg9eax&#10;L+Rby7SQbcQhghBzvJxk9OnGM9/55ydrtm1Km5y5UU9a1CG6a2Mcc6hCfmcAKVbHOM5znaOQMZNV&#10;LYv5eGBGDwCOlWLiITwyLtGSpwcZIPr+eD+FVYW7/wALDOa8+ck56I9zDw5YctyxUlkSryJn5c5H&#10;tn/P6moTIoHcnOMDk1DHeBb2MhW8tmETE9mPKnH14/GtIblVfhubVNccdPY1EzuspC5bJBC4OPz6&#10;UCI7CrfdCso5zkdjWhied+IYYrDWZm3x+XOfNUI2SM/e/HcGP4j6VUjfep9jj/Cuk8Y6aCLe/Cl3&#10;U+XIUUjCkEhic8YII99w9BXNIVGSABnFczSTsj28FPmopdtB9FFFI7BCcDNdJ4aTbZSvkYMgH5D/&#10;AOvXNNyVFdX4dUDTFOMbnZjWUruaRyYxpQV+5sZ7gZ+lIW6kencUuB6CgrnufzrpPNE+6nFC8gg8&#10;9qAuPT8qQg5JH86AH9BXnSuJpJp1B2zSPKueuGYsM/ga6/W9WfTLaMxojzSsVVXOABgndxnIBwPx&#10;FcdEY441jV8hQFGT6UpOyOvBxvNy7afkSEA9RmgKB0yPoaa0gXGOc0LKCQMdazuj0boTyVEvmoNk&#10;o6SJ8rD/AIEOavaVeaiL+3tlupGEr8mc7+gLNycnGAcDPX8apSxiVdpCkdwwyDWj4ct9+sqXUsIY&#10;WYNknDEhRk+4L8fX0rSLdzjxVOmqblbX8TrUaUECRVwOjAnJ/D/69O8wqOYnKj+JcH9Ac1LTQATy&#10;M07nm2fcLCSRp5RyIVIb5gVOT9R7frWmrBulZiN5dyjEgAgqST0B/wDrgVohe4IP1Faq1jB3TaY5&#10;vummgc4xj6Ggrnr/ADxSAnORnnnpmmIUlh6/iKpxWMELySFzluuSP6iru70I/Hiqf2WT7YZmlYof&#10;4ByP50AWl2FQcEjsetMQOsO1T82Pwp6YVANx/HilHXn0x1oApRJcfb2MwynlgAgdDls/+y/pUgnY&#10;bQ+1uBnnB5PanxOZJJVOPlkwOP8AZB/rU2ATzgkenWpi76iQxXU4wGXOMc+pxQ0sf8TgYGeRR5Yx&#10;gLx7GmiCMZGW5xkN7VQyReRlSGU9CDTuccZ/Sq5hJUDfnGeVbHWi4VnZSEJ29M4x+Of5igCbce+P&#10;x4qJ1MlzETgqikkg/wARwB+m6lj8zc37zILnhhnAx0FQi5bzWPl9VU4Bz3b05poT1LpVWGGAP1FG&#10;MDAqGCdpi37sqoAwTU9IZBHHIDhioTP3eWP51LsHbP50MSMcZpCOM/1pNJ7gU4raO4RpJY1Z3Zvm&#10;K84yQMHtwB0qVLQRDCFgMY++Tge2c4p8PywxgZwEA6e1S7vTB/HFJ049CYpWIGjmUfJM2f8AbUMP&#10;0xSBrhXw6xY6Fg5yfwx/WpyfkPalXkEnuaXI+jHYqMZFJ/cuVH8Qwf0zmmC5iL7C21zjCuCpOfQH&#10;rV7avoKqxqJbi5DcgMI8dQQFB/8AZjU8kiWrPQSXKqDhiPQBv/Zasx/dUc/d9c1VSKJXJiRoSTtz&#10;Ggwee/FStbfMzLLKjHklXz+GDkCr1S2K1JwOSfWs2dFM7HHJbceO+MVaVJkODMSv+0mT+YOP0rOW&#10;SXczAK67mwS/JGTjHHp05rGrNaXLpvXVEqnYoXAOOBnP+FFM86X/AJ93/wC+l/xope0j3NuZf0mL&#10;Iy7Qr8l/lUevqaRHZduMtGR17/lj/wCvT2UNnK88YB+vaollIdl2BY1zgYxj056c81YNdSwrK67l&#10;IIPcUhXnI9ajILKHjOO/19QacsoLbWG09snr9KLDv0Y5Wz160EUMO4z9BSg+tAytKGUDaQq53Ejt&#10;3J96mhnngl+0W+IZgpVWdA/BwcH2JAyAQeOtDY3YzzjOKrNGiyAgE8ggRryD6ewpWuTNRatLY7XT&#10;9QjvofMj+WVQPMj5+UkZxyBkdsjjg1LdXVtAgaWUIzdF6s3rgDk/hXGI88cvmQyNF3OxyC3BGDjj&#10;jcfXHUYODVqJ1kdnXPm8Bi3LNjgEnvW0a+nLLc8qeCalo9C/capNM+y0XYn/AD0bBL+6joB7n8h1&#10;qj5TvK7mTzZT94l9xHt7Dk8Djmn9Czjdgj5lXkjtkf4e3HPWJIjuR0kQbYygIzz6H2pNt7mtOlCG&#10;yJkt2zl14HQZ60jo5JZgFA5LMcYqMxXG13EzOQuFVXP3s59qmcA23lM6krjLO3BP1osbEYjcjcvz&#10;A9CpyDShJM4KHioo7SZAAlx8pxgKxx97J+vHGaneOU/Ks2C2cZYgjnPHrxS5RCxxss2dh55Jpsdk&#10;EhijEjEowYk5wevbtUWy4EMSJI0jYIZg54560+ZZG3KtwFJPB3HPUcUJJAM+xiOfe8+OG/hx17/W&#10;pUjWKBkDAliD8g24xjp6dKYxITaz7zuYg5PAJ4FI0gUZ5PGaLu+gWR0tnOJ7VGEgdgAHIGPmxzx2&#10;/wDr1Yrm7W9azlyqF1bqu7aBnHPueMVfj1qCXllliZTgqYWYH3BQkfnz7V0xakeZVoSjLRaGoTjt&#10;k4z1xxTSSysAuenfqD3rMn1ZmhzDH5UhPHmnJUfRTz+fv7VnyXMrK/mzPIGXawb7uPTaOO565PvQ&#10;5wihww05b6GnJqlr5YMZFyVGD5Jznsec7ehzgkH26VUbUrhnZlcRqTlVCgsOMck5H5D8T1qkWbHz&#10;MT6U3f6CspV29jqhhoR31HrlSxDOWbqzuWb8zk45PHvT4wdwJBweCah3mnp8twzBl9du3k/j3FZp&#10;tu7OiKS0QFWKkL99SGH4VmlESZ4jn904KLjqMdPTpx17VrN8u492PFZ1yrI/nYypAVv9k88/jkfp&#10;+GM5tJ2RtTS5iHbtACxOG45ZwBwMdjnpTgJcAARIBg5GW6dPT86lhIIxgZFS0lzNXuauHRsPOuD1&#10;l5H9xAB+uaaXmYEF3IPXJA/lQpOcHvTqfK+rYKEexlazbPLpU4jVmlVdy8F2O35tozzzjH41xytv&#10;HykH0PXIr0OTODj04/CuBvIPs2oXEK7Qodiqp0UE7gMdsAis5048yuduClyycFt/X9fIgUhs4AOO&#10;uDin84/iFVrmb7IoaNNxc81NHI0hQk4yOVpez7Ox6Vx4OT16e1dxpUbxadbq64IjHFcK/wDF78V6&#10;HHGqoF6hQAM+1TTX7xnBjb+78/0H7gOuR9RUDMwG5SflDEg9CT0qc4xy2B9aTbzwenqM11HCR+eV&#10;JDDJGc7acJlxzkHnIx0x1oMYYksikng9qZN8kfC5yQuPqaNxN2VzkvEtws+sGBpH/crsVSo4JAZs&#10;Y7Y29e+ayAiPuRWDbcZBHSuhvvDd3eXUs7XMJaVyxDKQAOijp1AAGfaqcnh6+hLOI0kAYZKMCWAG&#10;P581MoXZ34etSjTSbsZJiIOSDx6GiMhJAGb86nksr+3D74ptwHO5Tgc5/lUESSM5M2R8vAx7nn61&#10;m6bR1xlGXwu5JOd0WFbBJ44Jz+VdD4Sg2xXFxu/1jKm3JONuTnJ/3untXOMvlMBxtPOSxyP0rqfC&#10;St9huGIIU3BKE9CNqg4/EH8c1cLnPjGlBJ9zoM84A5pF6n8qRuTggUuCc8DHbBIqzzhk6oUDSAlU&#10;YMQOuAc1pjIG0Z447VnMDggFuam03ckJid9zKfyHOP5fpVweljGotblwkjuD+BFBGOh5/GlbpQvT&#10;PrVmYo6ZpgAJyRT6bg444IHrQAH5fu8cUMOCTz9RSdW/EU26ZktZWQ4YISOO+KAfcitATAGAGGZn&#10;HuCxI/Q1P+B49DmkjVY0CJjaoCgZ6AUvPfI/Cop/ChJWVhTxyDx6EUBsnGOfrScHr+jUHgnAyM9x&#10;VjHEjuD+VIAh+6fyNICRjAwPaojKFlWNhnIJLHnFAE5GRgnP1qnGdxnJVWR5TjI64AU/qDVhJBIi&#10;ngZGQM4NQW65tYTnBZAzZHc8n9SaHe2hL3RMjYOAoGfTipOfcfUZpiIVOeG+hqTcO+R9RSV+o0IC&#10;c84qO8do7SVkOH2nZ/vdv1qXvxiobr5vJj7tKpH/AAH5v5LTW4S2ZKgAXA6dqVhkY9aUdBSHqKBi&#10;f3frmjOxQMdqDwPoKVulAC54zg1WswTbIwH3yZBzzhmLD9DUpwq7umO5A4pY0VF2L91QFH0FHQVt&#10;bh1GO+fWk56Ej0xTl5OfajqxPvQMZcyeVayyYztUnHrWbGBEoTg7VC5zjpV++/49SPVlBHqMjNVF&#10;xj8awm/fS8jSmtWxVC7ecZopjEBiMD8qKZsSEA9ajkjDrhs49R1FSUUgKqwbWVePLBznd1x0H0qd&#10;4w4xSlc5xxmjJBA/SmFu4xHKEI5PTgnvSPIARsUvk87cYH40mFnyWG5T0BHGP6//AKqlCAAADoMD&#10;2p6EK7WmxXdJPnZmB3EfcJH4E+g/Cnh40bacDP8AdXipiPzqKSMbDhfnPI+vY+9K5SSRNTCChDrw&#10;R7VXEk0ZGVwrHozZP4fqfarKOJEVhnBGRmpcU9x7lq2lSTrw3cH/AD0pZ4eC6cdyAP147/zxVNk6&#10;FeCDnI7VZtrsOVjk4c+3B+n+H/66qEvsyOecLChsBhg/hQqhimWCshJG4ZBzTSpdPMGPMLAyIGAw&#10;Of1HH1xTFw2/ZjOcHnv7+hq2nEzJoYlhk3faAV3FivufT25pqW+27E7XKsBn5cU3AzjPOM0pwozy&#10;aXMITkAADqefakP3jjmnZ2nJzzSHYfUc54OKkBuDTwEIUuAQpyOM0DaTuxz60hb0oTYDgwyAE4xw&#10;SOlOiYtvyCMKetRbmz1p8aATk7up5GMYz/OqjuMWm55JzkdMVIy45HK+tRHHzADGDzUtWEN60UUU&#10;AA6jNWcAliNueeNvP55qsM5469qsqnzZPmc/e3MSPyzj8quOw0EvUVXljEkbI2drDBx1HuKmk+/j&#10;0ptYxV4jvZmcC0cjL/Evr3HY1ZVgy5FPmhEgxwG/hbHT2+lVFZonKsMEfeH+FZp8js9jrjLnXmTk&#10;4bn606mZVgGzkU4dK2AG4GfSuQ8R2wtdQS4jJxOPnGP4lwM/ipHH+z712FYfiO3D6b52wsYWDcZ4&#10;HQn6AHJ9gaip8N+xdOXLNSOXAyOcH8KQ5BwM/gaVSNufzoyM/jQeyPto2lu4I1XczSDg13IeYA/u&#10;1IP91+f1ArktCiEuqw7iflBcY9a7RR8orOg9Wzy8Y3KrZPZFV33gRlJFywz8pPH1GRTHkeHJabZu&#10;YnJAJI7VcbaMZHU4HFC4IBUnBrp0OW0u5C8rquTjGT2I6D1+tIHZ5Y4yPmVtzc9Bg/1Ip5tov4VC&#10;E9Sg2n8xTkj8vOBknqdxz+tGnQLN7g0uJNuBj3PJ+nrSRyxyqrDgsMhW4P5UpjBz97k55qJ4QUZQ&#10;SNwAz0xikUT7Qw9j6GomtLdzloYn/wB5Aab5LBFC8jJJw3Q/rT4AI0O7IZmLHcaBaGVd6Jp8/RAm&#10;3g+VIVPPr1q7ploljYRQRM7IMsC2CfmJbHGOmatsE2lyF4Gc4pEUogA6AAYINO+gtb7jgckc9OeR&#10;ikDYGOD9DmlzzyMH61E68BsdetS3YZNn6j6iond45o3j2kE4fJ6D1/z70RlRwSQfrUjrvXHX8KcZ&#10;dRSXNGxoA8DOeOeRTsfQfSq9s7SJ83LgYbP8/wAf89Ksc98j9a2OdCE/NinVGWC4JYZJ7jFODbum&#10;PwNACj71RXL+WinGcuq/mQP608ZU/MCPwqG4PmSwoDkbt7D2HT9dtRN2ixPYmX7hJoUetKeI/wAK&#10;OGPGMZzVJWVhhwCOc89DzRjcM8DPpUSsxIXj8qmAI4x+tCdwQnIzknp9aY0aO2SOcjqD2p564+lO&#10;6UwKdxGI43cMTsXIGfQVKEIlAHCKOQO/pSXfzRJGP+Wjhceo6t/46DUwCkAEAmn0F1IJlbfuVSeM&#10;DPT/AOt9aIy+Dyx5Y8+xwBVgADpn86a3Xt+VIZCszKm5lBPQYP501JftEoLKAEBZOec4A/kx/OrQ&#10;X5cNgj0qv8pvSqjBVQW465PH/oP8qYmWaiuMGMhsgewJ/lU1Qz7tnGMe6lv0FIY2DaY8qxO5uhBG&#10;Pz5qY9vrUcKbY1GMe3P9ae3XnGPcUAU7iVpLeaEkfOfLUgd2OB396uD7mfxqmYy08RZeC+WOB2GR&#10;056gVb2Eeh/MU+hK3Y5RikH3vzNBPPcH25o6N19BSKK19JtWNcZ3tjPpwT/Sq6fcH50+/JM8a9QF&#10;LfQ8AfzNN6D6Vg9Ztm1LZi0U3ePb8xRTNCCKQIdrcdN3puOOBVmqzROg+U+oB7rn0/8Ar1FGzwoF&#10;jXq2Duzx/I5PvRYlPoy9QqGaUIApUYL59PTHv/jUSylhxG27O0L/AHj6Cr9tAIUODksdxY9z/kVU&#10;V1IqS+yhk1puO9CFkzycHB/D+tVd+19kg2t2z0b6HvWrUckSyIysMqeoq2kzOMnHYo0detK8EsRG&#10;0F0A5/vf/XqBpcqjRHeC2PlrNxaN4zUth5XggjIqJ0bfvTZkHOce2P8A6+KljkDg9Mg4IBzinEc5&#10;70iiKKbc2wgkg43YwCRT3A5z6djimhAjFgoDHjPrUBDrKW24d+mT1bGCPpgZpNJ6MC6kxlQRs+2T&#10;s5HB+uO9PdSVG5lVgABg5/A+/pjp/OkrKwOOU5HI4P8AiKtxT7iBJ94DCPjufXtn0+tEJ292Rzzh&#10;YVmYYxGfTnqPanLjOcnJ7GggfO0n30BHmkDgY4B/PoKaGAKq/wB8Y/X+lXKNtTIV+tNpSScZGD6U&#10;lSAZ4I9aKVVzS7D60ACfe4GTg4p8WSTlcHqflwf/AK9M2kfw59fmxUseQjk5GBgBjmrjsNCAkHIp&#10;SAwyvXuv+FNzikDDPWpv3EIU9DSbPepuH9m/Q0m3b9/I9B60WAYAOwp6k+cYyhAHOdp6fXp+FLvY&#10;/LwB6AcUyK1SK5LqiKOowhB/P0qklZlIkZCz9snoM9absJGVKt9DmkeCWSfzldNyEBB7d8/X+gqK&#10;C0ngdSXAAAztY+p7d6mMdES9x/lHcThjn602a1MqAEhHH3X9/T3+lSLBcF9zyts3ZO1jyOfy7cUk&#10;kY3xhWQRrJ5hJJznmhwT3KUmiiUlhdg0ZGO5HympUO4dCD34qZba5k+V5t0RGD8x56/4ioWsLlCm&#10;2cthRuVmPpzg4/U1Kp8uzNVWb3Q7r0IOOuKingS4hlhlXdHIpVhyMgjBFUIw9qy2MlyiXJG9YjL8&#10;xXGM/mDxVqMSpKrvPuXuM8Yx6fWlNNK0tLlxmprTU8+kmMTshQllbY3OOe/0xipc5jDA5BGcEVb1&#10;vTmg1udlVVjlHmI2CeW+97Z3ZPfhh9Kq4IVVLZx1yMZrJuMI3Wx7dGfPBNm34aXN3cOV4WMDPpk1&#10;0+WHr+Vc94ZQCO6cn7zqPwrot3PBooL3TzcQ06smhrDeykkcZ46VE8bM42sQBj7p6VZpCAeorcxK&#10;0STK672JUHJz9DSyljLld5AwML9evvVgLjoSPoaNueuD9RQBBFcFwWYDbgnIPQZp32mPbubK+xFO&#10;KHBHGD2BpphUqAAy47g0AOikSYEqOhxnFP2j1I+hpi4iG0cjOeaeDnoP1oAhuBiFlz9/5OnTPH9a&#10;rxR3vmxlwQpYBvm6Be/41ZkIaVV5+T5sEd+39T+ApB5hkJXIUMAOeMd+PzoexFryuMi+2B13j5Mj&#10;IwPU5/pSEXeZGGemFGBjqen/ANeni53KcoeemDk0gzISVBHAPPH+elS9h2EY3WRtXHy9MLjPv70S&#10;rO1rEMlphguAB6emRTRIpRnzhV6k9qeQR1FJtiHiS4gYOn3fLVWAwTnPXJ9P61ZgS9RNrZH+0cE9&#10;/wD61Usn1qeyZ44WgLM+SSpPYen+H5fXSEr6GM4a3LEklyskKleCF3AKD9aQDMmB3NPSd0RznIVC&#10;QD7CkS6R0eXap8vBG0jv7gmq3MyO5nvI5ZliztBGw7M4AAzVe/upDeCFYJF2r/rA2OpH+FW/7TVe&#10;GjP1ByD9D9eKpS6iWvpkMYLR/Jxx6HH/AI8KG7IaScrXIoL28RMHzH2kkBxkfexzxn361ZOpyxxn&#10;dah2HdWIDc444NV31IIm4xnIJBG7jirEtx5ZXLKisucsM8+lRzvubezj0ETVmVvm0+QDBJZW3YAO&#10;Pr+Qq3DqMc9w8QjdAv8AG4K5/Os7+0SjyK6D5SQpBxnGOPrzUkdyZbhoWUcMwBU+h7impkqnrozT&#10;jlikbKSI2PRgakY9KwTcrLGGmgRwpIPHQZx3qXISUrG7Jg7Rtc8cf3TxirU0w5JdDVdA/lsScx5Y&#10;fXBH9aeo/lWdazedeBWkLtHFySRk7jkdv9k1cbz9xaJ4io4Csp/mD/SqI26Eu0+/1zSDr+NQrcy5&#10;IaEMR/zykBA+ucVI0gjAZlfB/uqW/lmiwcyJqrQrm5uHIOdwVT/shR/UtTku7d3CCQCQ/wADfK35&#10;Hmlt38xScYwzD/x4/wCFPYV02rCrcQvI0ayqWXtmopUlMhID7c9UfnGP8aI7C3hnaVIwGPTjp9Kc&#10;bjFwYuO2OR/jTly390av1JU6AegpJThCPlyeAG6GnKOT+VMmiSQAOSBn16+1SMiV1EyRhRhlLDa+&#10;Rxgf+zVP8w9f51XiUG+mbqF2rn0PJI/LZ+lW6GKOpH15J5z6UZwckgnPQGlJIP40ifMWJA/D0oGU&#10;ro/6QTgj5Vxx7mmBvp+PFN3mS4c5yobav0HX9c0p5f8AKudbt+ZvT+FBuHoPzFFPxRVFhwRVLUrm&#10;LTrKa9kOFjXt1J7D8/51awQc/ma575PEnib7ISDY6cd8qHI8yTOMfQev16g10YakpyvL4Vq/689j&#10;lxdb2cLR+J6L17/Lcl03WL20ltTrdkYIrjCwTQqSqsR91hywbt+f1rsaZsBHNV5IzDBL5avIu3iI&#10;ED6gZ6ficfSrqShNpxjb8jGnGdNPmlzfn/wSykiyAlTnBwadWFpeu2V7uEXmpcxgrJayjDx4OMY7&#10;8455/pWysqtgE4Y9v51E4ShLlkrM0p1I1I80XdEhANVZ7XeS6sQ5I5659qtUVJRiPG8Um1iU4zxj&#10;kD0/znpUlvI0sW5l2nJGPxrUeNXUgjgjBqhJbPCp8v5kz0IJIHp79/8A69Q49jSNS3xDQyuuVIYe&#10;xzSMmR0yMY9xUEZ8sDkcDBwPc4Ue9WFdW6EZ7juKg23Kcn7tXk3sEjG75fQdRir1ruVQrKTJIedj&#10;cAen4f1os4i0nmcBUJC/7R9foOn1+nOiABzjtirjHTU55S5mVXBbEbnPzZXeuQfY+4/znmgpvVU3&#10;FWTO1s9ccZI6fhU8kayKQRmoFCbsSqWZeRx9/wB+OuP0/KlFuL5WQ10IR8pKvnfnkHtTxjOCMHGe&#10;tSBWaJWmGxl53E9B3qEOQuMfMOoz/n0olG2qESAAdKWkBBOM8jrS1IhGYKvXGTgU7JEXIHJ6g9eK&#10;jkwQqhXJz1XIA/GpJUIVAASMVfQfQhJzRRRUCHKecdqlBDcN+BqEKxGQpP0FSfWmnYBSCpwRQig3&#10;BfJLA46dOOn+fSnDOMFSQf0pq83DH7OVO3/WEcn2qkikNuYDcII1IH7xWOfSntDcRpHHATtXqWPv&#10;Tjw6sageyld5thUI6tg5ycn0PUVNN+6J7jlguhcxSltwCBX56nNOkgk3swHGc0TWkk0UKiTZsQhj&#10;nOTxwfbisfV9VTTLhF/114yHybSDLOTtA7DgZ7n0OM4rWFOVR8sVdmc6kaceaWiNkwuYowVDKpJZ&#10;CcBqqXlvqclq0djfR27kjDuu7YM8gfh/kdRU06011vPuby5SNpceXao2RHx1LdSe3XH9NWXjnALA&#10;c/Wql+6lo07fNf8ABEn7SGqav8mYEPg+wCYvIftJYl5ZpJCZHY98jnrUjeHIY7L7Pp13cWe2TzEK&#10;vvAOMYIPUe1a65wWOBnnGaOrZUfjU1MVWnq5N9bPVfdsFPD0IaKNvNaP71qcNq9lqB1SDTr6+M6y&#10;xM0M6xiP5uMggHnAGfxqKPQ5IoWEE8Uu05yoAye+ccZrsdT0+3vFjupUdpbVHeLa2OSv/wBYVkxG&#10;ElgjK8m3O7zN/BrHETjUgnFWdrOysr/LysehgZVaXNBy0vdX10t5+dxdHZbPTwkzJHKzkkvxuHbn&#10;vWukqlQcAg9x3rOZSVXpwPWoTDuHMWR7VwRTtdI6OS7bb3NoOnuPxpc+jVhhWj+68keOgyQPy6VI&#10;txcL/wAtlb/fX/DFaKpJdfvJdOXb+vwNOWWON2M0jIoxt+Yj+XWmxXLkKGTOSq5zzyMk1UN7IB8s&#10;QJ/3/wD61OTUBuG+JlPdsAgf1/StY1k1qTKDTLSXsTgk8ADI9SPpUvnIFyx2c4w3r1qmtxbOjAEL&#10;nr1H86cjxyACOZWK5yRg8kYHSr9pEmzL3BHrnpTSAeOM1WK/PGwYYQAdOuKSQebIo52sNrN0wOtN&#10;Si+oWZKhJediTneFHsMA/wBTUuznOf0qjbs8cG4/eB2KMdACeetTRXm/aGTlh8pB6nOKtkR2JvLX&#10;H3Byc8cUBNhO0EfrTyQOpx9aUEHoc0iiv5S5b5slgAd3pn9aSSJtpKbgSxJKntUykmRsqBgcH1p2&#10;Ae1ILFN1lD8N8oH93k8fz/Cp2XFqA0hBAHz98+tSbfQkfjTZIlljZHAZWGCCKYrBZXMXyo0pLAY3&#10;f3uvGPXAq4l1EAGEm5SMjC8fjWettCiMgjwC24g88/4UB7O1VRdSFQWGGZj8xwBg46/579dItMwn&#10;Dl1WxqGeNWcHjZ1GM1li6RppHJ+ZpGBG3pg7f6Cr6rBcKZkbzFkGM7iPyHbpVCKGIop29ACCTz61&#10;M2tEOmveuSOkcvDoGGabO7xxMyqCR04Jx+FOHOASOmeRUcxCNGRnOeMLn+tSbEkb70LFR144605S&#10;Tk0xOI1UEkY67afnHTB/SgYFhkDjr6Um1ApBwN3Wgdcnnr05pTjucfpQAtjAiiZ8kEyYUk9VVcD8&#10;iTVyOMqjAY5GMr/+uoYhtgRc56tn6kmnVo5W0OO4hWVQQoCHbtB9KezMJCAAQB3Ht1zU4UY7j6Gj&#10;HP3qooqyzxvBuaPdEwJ+Y5GBzk5ptnJ5VnDvglT5FyBHnnGTwOnOalvlDWjpgfvCI+e24hc/rUwd&#10;DI0YYF15K+lPoQ17wRypKpKk8cEEYI+oNVppRHKGDhjnAXd3JwP1NWHAYEEdRjjrWfFbRebGqxtG&#10;oYMMHrjnnjPUUKw3exdFwFGXilXPTCbv/Qc1G9xDKyxK6OWzlAwDfkeatLwoqrdASSqjFtuMkZOK&#10;Wg9RbVNpkbJxJIWAP8OAFx/47n8atVGBxgAYA6EUpGOmfzoYJWQ+kPANNBbvn8qZMxELkEDCnknG&#10;KQzMhbKK/A35fGem45/rUvPXH5c1G7rBDI4XIjXO0cdKkYxhQzEDIz0rmpv3ToSsrDS/PAP5UVC9&#10;7ZxttafBHbBoq7oOZdywWGBgjk4H1NVbvw1bXyLOHe31BQSt3AdrBiMfivbHp9TWhpmnXOoRNept&#10;i2M6wJKvyzrtGHz1T5sgHByuSAdwImiuCZGhnhe2uFxuhlI3AHoflJBB9QSOo6ggbUak6b5lozjq&#10;ypV24PVImUEKAWLEDqe9CsrjKsGGSMg55Bwf1pa52fQLnTpXu/D1wLdjlns5MmGUkjoP4Tx29hwK&#10;1pwjN2lKz/D/AIAqs5wV4xuuvf8A4Jd1fQbbVNsuXgu4x+6uYjtdPx7j29zjFM0+O/g2Jqk6SNGx&#10;SOSJSodeNpbsGJz7dMZqTSdZbUJJba4sp7O8h5kidSVxnAIfGCDj9DjIGa02RXUhgCCMEHvV1JVI&#10;r2U+n9aPt+BFOFOb9tT6/j6rv+JE8rCZFAyCcfj/APqqVHWRdyMCuSMj2rD1W21eC4W70yRZkwok&#10;s5ON3JyyufunBx6foKfpWt2l+GEG6K4TIktJTseLHB+Xv/8AXqXRlyc8dV+Xr/VilXjz+zlo+nn6&#10;f1c26QgEYNNSRXHBGccjPIp9ZGxVntFdjIvEnY+p7Z/zmsxraWOVUjQ+a3JIPG3jcc9z07Z9q23Y&#10;IhY9AM1DEjktIxwz4JGPu8fd98HP50WT1YXa0QWwKDy/L2qoxnOeasUwfLkAfhTgc0AhahliDr3B&#10;6gjqD6ipqKlpNWYFb/XDZIrZXnaDwT9e9MWM7VWRz5/QuVGM46fyqaSIEqw4KnqO3rUTB5I9w4lQ&#10;8qDnJx/h3/lSi2nyyF5MjDYXBOH6H2Pp/nrTwQRkUwvkLvJEuduQMgn+7+Hr/wDXpVbBC4O7PIYY&#10;NKUbE+Q7gnv2BOPxpzrdmUlD+78xCB3xxn8OtRqVMjfOhx22/N/P+lSlyTwxx2wapuyGxmLhnceQ&#10;oXI2kgevP6UfvVaNGRCzseNvQA9fyp0bSbyNxJwduTxmmCSVQGjV5Plw4cHg+1CsxErxibaYzIoV&#10;sEI5Ximf6V5aExqXI547+houJJYcpHHyYySVU9cHpS+YwVAWO/YCwzz0pN2DqJGLsyKJMlNzhuB0&#10;/hpRCon84DDHI5HPT1pPNfGQW+hOKXfz1+mWJoUkNaDvvJnuKCg8wSMoxlQrFsbe2Pz/AJ1k6hr9&#10;vpr+QInubxwfLtYRuZuM846D3+vXFVYNC1HUdQiv9ZlX5JFlitYn+SLHPzf3iPrj6g4rWjQaXPUd&#10;o9O79F+uxhOveXJTXM+vZer/AE3OgcT5LB0z8wGcccjH6VmaZocelTtLajdJJnzZpnDyuSSTlvy4&#10;9vWtDyLgIgEuWx82W6H19x7UvlXJVxvA/ukN/tZ/lSU5JOKejNHCLak1qhYhdFMSyKW3A/Jgcd6H&#10;++31qKW1uXiCCQHk5+bHfjPrxTnO6Vk6Y7ispFDRwdqj5cdfSnKoRdo6U0hVKnoBxTt2RlQW+lQM&#10;HDBHCKGYqdoPQnHQ1yOj3xvbBZhF5acr2459RXVS3AhlCD5pOOM/dHqa4+zZrfXdRs2lVhJMLhcJ&#10;gPv+8R7A8fhWsIKdGolurP5bP80UqkoV6bfwu6+e6/JmwrLk5P0p21Tzj8qijG7cM9DUgTHp+WK4&#10;oNqK0PUa1HY9zTWjB7D8qQhh2P4GgMR1P5iq5u6EMaOONSzfKo6kGk2xszKsvKnaQexp8n7yNk45&#10;HWmLDtbcT29OretTemx3aE8tunyn8xTWt93WMHHpzSMJwoHzN9G9v/r/AKVI0pQAbQdoOS3Xjj9a&#10;fs47oTldWYwF4jw8q9uSSPyPFPFxNjiRWPuP8KDOef3ZwA38foKGVJAIzhWfC5I4Un3o9k29yZOM&#10;Yt2L8cN2Io3Tym3oG5JXGecdDT3SQsrGBiwGBgrxWqAkvzKQQe6mmiNG+5J0rd05XdjijOySbMc3&#10;JjPzl0xwS6kL+fSnrN5i7l2OD3U1qmA9yD+FV5LGJn8x7eNn/vYBNQ4zXf8AMtVO9vyKolx1B/Op&#10;A+R8pz+FOks43PV0bGAQSMfh0qA2s0asQ6yEfdyNp/Ej/ClzSW5XMiXf64p2fY/hVZJyCVYHcOqv&#10;wR/j9ah1GXbp7PGxRtygkHBHNUpouMXJpLqXiQe+PrVK+sEvoljdtuMngZzUVpdLPqLwpIWVEPOS&#10;c9Pc5rSC4OePyqk7hODi7MrRT/2ZYC2Bdzg+WxGST6H8fz+vWeMYTA6dBQyhjgj8OxqL7QkUqROc&#10;GQ/LQ2pS80YqPK7k+MjB/UVC6FyUGPQbl4/nVioX8ovjzMP6B8H8qZoSKOn0qO4mEKg4yc5xntUo&#10;7+xxUcscb53orHbjmgBplj3NHg7lwCccc1I7bEdyx2qM+vFRyWqyHJZuucfhTZ7cygqW4c7fTG4g&#10;fyprVkydk2XYg6wRrJ99UAbnvjmn0jLKGcnkdj360oD7QTgeoI65OBVOLbuctidXLAfXHSjrzkdf&#10;WmZZZBGpA+UtuNAkVSQ3IBwMc54qlsUPk2NtVxxuBGT1I5H8qqQ6fHFeG5AYluQueh70+Uq93BGp&#10;HyhpDjvxtx/4/n8KtjpVqTitOpNk3r0ImzhuGzg4xVZZgzwoW+bLH5m9Bj69+lW5lLwuoGSR09aq&#10;RxLLcNHKgwkYG0gYO4nOf++BSQS8i8OlUkYXEodQkoBxvViMD+tWEt44hiJFQE5wq4/lURslyGje&#10;RGHcNu/9CBx+FLQd2WgMUtV4xcI37yVXXt+75/E5/pQ8sysdsUboP+mmGP4EY/WiwX01Js84qvft&#10;ttGGM7iE/M4/rR9p2n95DMhx0CF/1XIqC8nim8lY5Ff58sFOeMHr+OKmpdRbC6ehBJ5bR7JRuEmV&#10;wOCfxqMi18hdzPsJIG6Qn26jPFTbUdArZyOhzgimtawPGEZSVH+0axSsrHS0VWttPlbeUYk9xuor&#10;QQCNAqrwOnNFHKhcqOvhaGWCMwbQrIGQL0K44xTLq1hvLdra5j3xtyRuKkHsQRyD7is0r/Yc00qJ&#10;K9nKTIY4/mMbEjcyrjvksQDkkZALMc6sE8c0EbrIs0cgykiYIIPQ5H866rdD51O/qYU9jeWUrFP9&#10;JtMcMATMpx0KquCODyMdQMcZLIpY5o1kidXRgGVlOQQehFdGVK8549RWTe6NE6tNYLFbXRYyHaNs&#10;czHr5gHc4+9gke4yDHLbVao7KWKa0mVKoarf3OnwRzQWEt4m8CVYj8yr6gfxH2q5K/2e9a0mBWQD&#10;KkqQsg45UnrjODjpxnqMvqoSindq6Ox+/H3XbzKWm6rZavb+dZTrIv8AEv8AEnsR1HQ0270izu7u&#10;C7kh/wBJgOY5FYqw5zjI6j2ORyfWquo+HYLu5F7aStY6gCCLiH+Lnoy9GH/1u3Fa8SukKLJIZHVQ&#10;GcgDcfXArWThF81KTXl1Xz6/1oZwU5rkrRTt16P5bp/1coTtHbo0t0yRxIDulJ42+/HHI/wNX45E&#10;ljWSN1dGAZWU5BB6EGklijnjaORFdGG1lYZBHoa5i40m/wBCcvoE26KUgGwlOVzg5ZGJ+U98Hj68&#10;CinCFRWbs/Pb7+n5egVKk6bva8fLf7uv5+p0TMs8nIJjjOc9iw/nj+ePSpBIvQEj6iqWl3seqWCz&#10;IksJUlHimXDIVOCDVryj2zj6VjNSjLla2NISUkpR6k3DDBpCCCO9IgYcY6d/WnZP900FgG9fzpSc&#10;U0gnoMH3oAzz0FACckg/5FRyxndvTG/GMk9fY/49s1PRUyjdBYii2NmRVAkIwao6tfWul2jXty2w&#10;LhQAfmc/3QO564/HkDNWbjdbo80aFyoLFFHL4HQe/HHr09xzmhJ/wkN2mvXzrKyuVtrZDlbbHdvV&#10;zwfyPpjehBSi51No7+fZf8E5q1RpqnD4n9y8/wDgf8OR2niqaOQw6zaGy81v3MgOVHor+h9+PoMV&#10;0WZdq4APruNR6jp0cqGURrI/BcMM7gO/1H+e1Y9zqV9pxheG3+1W2798i5MgHqnbj0/l1qJqNWaU&#10;Fyt+en4/5lxhOlTcpS5kvLX8N18vvN7c3yg7Q3cVNGW8wZYkZqhY6jbapZrdWcgkU8Y6FT3BHY1c&#10;B6HpWDjKEuWWjRUZKSUo6piQ3E7eSsiklh8x2kEdaW3aS4J82PYdoYEA988fpTvNYfxGqWpalJZW&#10;4kjt7i6k3bVihGTnBxn0HvVxTnJRQSkormeyJrm88kSyy7Vt0IxJINqrxzn8ahg1MahZLeWqCa3c&#10;/u/lI6cH9c1kppt7qtzFda64mKyApp0ZIijwDy3945/D3IOK6D7ZFDaq8cREa/KqjjgelbVYU4Ll&#10;Tu/w/wCD/W5lTnUm7tWX4/8AA9N/QiZFEyXH2RPO5iZ9h3bQemeuO9SyyyCXasIPzbRkHj3+lSec&#10;zxq+SMsw/DPFMWZxKQWbH6VhJrqbJdhxH7pWK7WOQRTC231P0FSSZYbg3B/So/uryScCs7p6obVh&#10;hL4+Uck9+1PAOMFiaAB1x1pXZIU3yE4PAUDJJppAAVVUsxCovJYnpUL3RJ2w/Kn/AD04O76VHK7T&#10;yfMMKp+VA3H1PvShccnk1HM3pH7/API2hT6shK7CoChV7CqtzEr5mMa+aOCwj5Cf73p7VdlG7GOo&#10;61i+IJ7iGxhS3OJLiZLdTwcE57Hg1VCm5VfZrr/TLrzjTpc76f0ieHh2HqKmqrHuVFL53D5WycEE&#10;cHNWNv1rGCsuXsdt769x1FFFUIMA9RTdi+mPpTqKLAWdOgEk8m4KyBNpDDPU5H/oNXX0y3JJEYU/&#10;7JIA/AcVDpXPmn/aAz9B/wDXrUreMFyo8+pZzbMv+xoNzMfNywIPzA8Hr2qL+ySrq5kEmG3FCCgy&#10;BwcjPtWxRT5EndCcpNWuVUmZHIMDDPVlYEDjt3/SmjYsbRtnD4GNjY5PqelW8A9QKr3IG6CMcBpO&#10;cewLD9QKr3rmbukKTNhtrYJY9s4XtxSLNN5u1kGAOTj25NTbD2Y0cqDnB9MUry6ooWMsYkL43EDO&#10;OlI0Sk56H2owR6/gaAWzjP5ildPRoexXmt96FJFyp7is+WCSI9PMi/vD7w/DvWyHz6H6GonQckDr&#10;2rCah0ZpGbTMyN1IB+XB6MO9S9PvZI+tLNbFmDxHB/iVuh/+vVdJOSDkEcFT1FJTa3Nk1L1J/wA+&#10;B0xQyo4Gcbh045pA27kZGTin7ec5NODu3JCa6EcUysxTI3r1ApgQ+ezhztPJUhh/9akuI1TdKAob&#10;HzN0496lhZnAY7cc/dbI61o+5K7Ei9KaeX/IU+jAzmkUFIGAniXuzcfgCf6UtR/MbnKruMcbOB6H&#10;gD9C1VFXZFR2iaYUAeh9jS49Tn61UgmmlRTIrIc9gRVzI9a1MBhjB6hcD2oaJG7Y5zwcVJRQBSa1&#10;WS8lLFseUFHpyTn/ANBFWI0ESH3OTSJIJJpAM/I205+gP9akb7tDEhpyTw7jHoBio4IzG8h3ZDyF&#10;ge/QD+YNTL939ahtnZo9x5O5wMem40A90WKKbu9QR+FLkHoaBiZAOKD0NJ1J56mlPIx68UAIFGOR&#10;VO8Z/MWKONnypPBHHT1+tXRzk+9Vl+e9mbqF2pn0PJI/IrUVNVYLtbFfy3C5Mci+2M/yzTGkjRv3&#10;jhG9H+U/rWrRT5UXzyMh7qGNyjyAMOoorQ+x2v8Az7Q/9+xRT5IkupV6WOmmiWaMo34H0rBaG5sL&#10;gyWjlGGS1uTiKU5JyeCVOSfmX15DYAreguIrqFZoXDxt0IqK8t/NTco+df1roqwe63R4ElfVEGn6&#10;mt2pTGy6U4kgYng8ZK5A3LzwwGPocgXg0TsdpYL2Yj5T+NYEkSu8bMCHicSRsDgow7g/mD6gkHIJ&#10;FW9LumaSWyvSuI0BhkWT5plLYOUA4KkoCRkfMCNudozpyjJ67gpX0NKa3t5Aq3HkSKrZVZACAcYy&#10;M98H9awbuwm0tFe3Zru0ycjeDJEB9T84HI4+bgcMSTXQtBbSKwZjySp3HHJxn+Qpfs8G1065yWG7&#10;pnk1o6cW7msKs4O8TmEuIJBlJkZefmVgRwcEfnxT/MjABMqYPQ7utaN34f0+5uJbm3YW99KP9arZ&#10;DnIILJnDdAM9ccAisO5097f7LFdmGCScsFEchkVyG3YViBz3wQDwcZAJrKUGj0KWJU9Nmc5qSS+H&#10;b+3l0q9MovLja9jM+9STks4YnK+pPqeeOK6iFfMYzOhVm4w3Zew9vX/9VUZNJtpddS/3O0kMZjC7&#10;htDE5yBjrjrz0IrVAwK2rVVOMe9tX/X5ioUnCUu19F/X5EUsAk5BKsCCCDg8dvp7VmDWBDrw0u8h&#10;8vzUDW038Mp/iX/ZI9P8RnZrO1nSk1axMDSPFIrCSKVPvRuOjCopOHNaps/w8zWsp8vNT3X4+Rf2&#10;j0ApoAzyPrWZ4f1G5vbN4r6J4762byp8phXPZlPQ5GDx/IitVhxUVIOEnF9Cqc1Uipx6htHpj6Ug&#10;ODSqe2fpQ3t1/nUljqKaD2z9KdQAhAIwayYtKjsNYn1CByi3CgTRAfKzf3/r/wDXJrXpCMjFF5JN&#10;RdrkyhGTTfQRWDqGByDWVqNmUZp4xlG++B/D7/T1rOsVn0DXW04CebT7oNNCxO/yCD8wJ67ckcnu&#10;fcmumIDqQQCpGCCOtVVpqLte6eoqFZy1tZrdf10OXtoIbS7e5gjVJpP9YRnD/UfjTrPxLaSPJBer&#10;/Z90gLFJ2AVh6q3Q/wD6+uM1cvbNoHYon7kkbec9u/8An0rOuLO2uyn2iGOUocpvXOD/AFH86iE4&#10;8zVa78+qNqtBzipULJ9uj9fPz+80dG1QaxJI8VtP9kX/AFdy6hVkOSCAOuPf65xjnUmi/iQD3pbS&#10;ZJ4AUTYF+Ur2H09qfNKkMe9zhfpVT5G/cVl95jCMoxtN3f3FXzH67j+dHmPjG40YRgpjztYZBNLG&#10;gZuTwOtY6jFDMR8xJA6U1csDuxj2oF1byRZVCcvsI3dj0NPEluY1ff5YwMgg8Z6UWYrioQvB+7SO&#10;rbgF7mkE9t5RlDs6gheFPU0SGR1HkkBByrEct7Af1qJLl1HcSWZYSFUB5D+S/Wqw3OSWYknqx/p6&#10;Cq7oFHmq/CnGWByvPp6/rVvcCoIPB6USSl6HRCCWoYAHpTSc9P8A9dHLf56U7gfU0zQaV+Uk/lWJ&#10;q8ckur6TEEdoFmaZyoOAyjK5PbvW2SSCMgfrTHUbd2egqfaulUU1vqvvVvwIqU1VjyPa6/Bp/jsZ&#10;ckTfaZVRC27DEgjv9fcGpvnGN0UgPsMj8xVgtyo+v4/5wad5mwEbN2AWzmoha+vU15pJaPYrFgBk&#10;nH14oBB6HNXomLJzwwO0gHjNNa1hk5Ma5POQuD+YrXlQ/aS7FSirP2RACAD/AN9H+tMazb+CVh67&#10;lB/lilyj9r5F7SUxab8/6x2b6c4/pWhWXb3L2sKRGAMqqBlG5J7nBA/nVxLyNo97Bl9VIyf0zW+h&#10;wq73RM/QUL90VW+3WxzmUJgf8tAU/njNWgQehpgmnsLVZ/mvkHUJGSfYkjH6Bqs1DsHns/OWAU/h&#10;k/1oQmrk1Rk5fHuKkpgHzZ9zQMfTHPb2p9MPLfQigBdqnsKCg9x9DTqKTSYyMx8dc/Wqk1ukmd6Y&#10;bGAw6j6Gr9NbG05FQ6aew0zn5pTbymMjeFPXcATx/n0qSO7UgYkBz0DcGoLkiW5kI+XDEevTj+lV&#10;/LbkFeD1wa4rtPY7YQUopp/eabSB0KuhwfSkgKQqIwNqDp6f5/8ArVnWwIuMAkKFPGSADx26etWm&#10;thNKjGR1Knjpj/H9a2hPo2ZTTWqWxf3KehH50tUGE0fDeW+OuMqf6/zp8TO3RGTH+0P6Gnztboas&#10;x6XkcufLyxHXPFXbNMySyf3tqY+gJ/8AZv0rITyLcn78eepYMoP4mtOxmLRb0Kspc8g9e3H5VcJp&#10;b6GVSzSs7mhgepH0NG3Hp+IqNZyT8yEe+c0v2iMAktjHqDWqnF9TKzHYPb+dO7U0SI2MMDn3qO6l&#10;MVs7r94DiqFsMs8eUXJ5d2bPqNxwfyx+GKs1Bbxtb24heTf5Squ7bjPHpQ0kS9Xxn/Zoe4o6Ikmk&#10;EUEkjZ2opY49hTLaExW0cb4LIiqcewApzxK8bI+CjDa3JGQeKeOnPrR0C2tw2j6fSk2+/wCYp9FA&#10;xpHHb8OKbyDyTipKYwyfwoAAcDg/nxUFqN3mvxl5WP0x8v8ASrJ4U1FAECjy8FSN2Qc5yc5rOXxJ&#10;CtqSY+n5UY+n5U6itBiDgUUUUDIrG7NhcZAHkSH94M42/wC1/jXUAgjI6GuQIyMGtbRbzCCylbLJ&#10;/qiR1X0+or1q0LrmR85Sn9llu8tc/vYxz/EBWZcBDaNmFpZI5EniCYDFkOdoJ6bhlfox7GuhrNu7&#10;TZmSMfL1I9K82pBxfPEuUbaongazv7OOa2djBJ864GOD1GDyPoeR0qVooyzD58SDGB2rJ0+d7fUp&#10;IJAvk3GHibIz5gHzKfqqgjGejZxxnZqozurjTGraRLHIFZ8uB8wxke4qDUIrD7G8t3GDbW0fmOrK&#10;CuE+bOD3BGfwqyDtHygdc1neKGQeE9XZiBmzlAPqdhxVU7uaT2Y5WUW0ZkPl3WnxarZRzC1uB5nl&#10;yqodAehwvbGPU+vHSQEEZFXvDqtH4Z0kMMMLOH/0AVXu7Q2ku+KMC2c8bc4jPofQenbtxxnGtFQm&#10;+Xa53YTEOUVGe5FRRRUnoFeVTEfNRckZJC9W46e54GKhgvor5RNazrLCrld0R3AsD0Pp/k1eIyMV&#10;yOpxzeG9TbUoGb+zbuQfbY8ZCMekg74JPP8AXIxtRpqreP2unn5f5HPWqOlaf2evl5+nf7zq2GOe&#10;n9KheP5mbeCSeCx+79KS1lBjTBVkcbo2U5DA88e1SSRB8DoRwCPTvWJuP4I3KRg96cDmq0T7GWEc&#10;9jhSAv8AjUkjpAjSOyoiAlmY4AA65NAXJqq6hLcRWcn2IRNdkfukkJwTn25/z2rIs9fu9Y1BDplo&#10;P7MQsst1Pldx7bB1/P8AStuOEKWY8sx+YkDJ9PwFazpypSSnv2/zMYVI1ovk27/5GNo/h/7JLJe3&#10;832zUZfvzPyqjrhR6f5GK1Ym8qTymPB+59PT8P5fjVngCo5FEgIPcccZ+hrKtOdSXO9/60Kp0o0o&#10;8sCO+kRLY74/MB425x+vasIjpnn3rRvbkeR9lYHzCQcgcYBz39ce9UKwnJO1juw60bJbW4+zzCTD&#10;YxhlHeth5IpoQcB1YZGRXP8A3T+lWLW58ncrthCSc8nbx/n86cJPYVen9pGorIuF2gDpx2p33SVY&#10;BgRgj1FQVLGdw2HqOhqlqcghli+0mIWoO0ryB7fTtn1pr3NpGfK8vcSQFjVRlvTHNS+aVLCGNWly&#10;A5JwBx3P0/mKWK2iSVpRGpdjncQM+w+gyfzppq9hWfQhtfLvIWJhQRkAmIqOD7nufp+tXNo796Fj&#10;RPuIF4xxSPKkeAxxngVRUVZFK7hKkyBwB3JGcHoCP6//AK6qxkq/lsy4x2PP4n1NWjcgyeZuG7HE&#10;e7G4fj3qmRwQUG1AdqnsMdPqPWsZLkfkzWnLoWulN280y3kMkfzAAjjg5B/GpaZsIeFP0rF0mV7j&#10;XNYbzHe3R440BJKqwXDAfj1rab7prK0G0uLaK9e5i8p7i7kmCFgSoOMZxxWtNxUJ33sl+Kf6HPVU&#10;nVppbJt/hb9SzKNoOATtOcDqcf49PxpwSXYd9s49Mjdz9FJNSTLh8+oqzayGaNWJ+fOCe+emf6/j&#10;XLHR2fR/mb1G1quv6FSLcm5pZs5OQpTbt/rTmZWC/vcLg8qepq7FFIsplYllLYXzG5A9R/hUslpB&#10;KxZ4o2Y/xFRn8+tdPIjH2kuxnCUqcNyM4B/DNKs6MMjPXFWH06MggSSqOmA2f/QgaT+zwq4ibYST&#10;kld3X8RU8hSq90RiRGGQ49etLgegqK4sZz2RwPQkE/geP1pBZ3EiKCpUr/eIz65GDScWilUiybH1&#10;/OmJCkbbkVVPTIUVXaVo2YuZI8nrICoPPbPtTlMhtmKvlmbKn2Jos0NOMvMn2vu3LJIre0hx+RyP&#10;0qkLidbmRkuJDzjJx9OmMdR6VZSRwGDDc24gDPTHvWd50akbmwW5/PmhyaQRpQc9jRj1K4TAfZIB&#10;1yME/j0/SprLUV2iO5fEgz85HB6n8KzEkVydueMdqUgHrSVR9S5YeL+HQ6AXNuRkTx/99CqR1NFl&#10;ZRGSAxwQ3WszH+0aAMUOp2EsPrqyxc3zzXAaJpY1UAAbsc856ZB7daF1C8jGN6v7umT+mKrFc56f&#10;jSYYf/WNL2krlLDwtZmmurkn54QPo3/1qd/a8J+Vo5F/2sAgfkc/pWWecZ7c9KMfKB9KTqtJsTw8&#10;XsyNc9WzuwM565p1Hc/Wis4fCjZKysSwq3zsD1wB+Gf8anUrnDAZ71DbklXHo3H5CpSM/wCNOW5z&#10;X1dh/lyvIzORtHAxTCMNtJH5U/zWVCANz7e/ekcMYw7Lh+496JRTVy+ZpaCfNjgn8DTQqq+8Iu71&#10;KDP507tRU2tsxc990N6knfIGzkbZSAPw6U4S3C8Cfdn/AJ6xg4/LFPhVWQ5GRk9aglWZboBE/c45&#10;NNKdg5YPoW1uCTkxx57Yfn+VNe6Uo4kt5cEHkjeCfwJP6UxIy8YOcH3FIY2U8gfUUXcdbCdNNblw&#10;XUEiY3qqk5w3yt+R5pQqNEwik+8pAPBHJz/9aqY8wD+L8eabFHDNdMXhjLKuSxXBBPQ59eDVxqMi&#10;dOyuW7zcyoUC7jPGQScEKGBIH4A/rS7bhVYeackbQRyck9evamG0UspWWdNpyMPu5wR/ED2NTsGK&#10;/JKqn/aQn+RrT2j8jLl1ux6yOFUblBJb5nHYU4TkhSUADFQcnkE1VElyhOY0kHTKPgn8Gx/M1Osj&#10;+UHkidcc4I3EflmqU+6CxKkwdwoVuQSCRwcU1p1ErLtb5cZPGOapJcwxS+Y9yEIXaEkBTvnOGqx5&#10;UZl8znd5m/cf5U3KKdmJa7E1xKsUEjHkopYgHnii1jMUKRk5KIFz9BVW6+YHgbWcZOeSDhSv60qm&#10;6EgOCFZQXOc7TnnFGjd0xa31L9FVrbe2Wck5clSRg46VZqhjSwzRUZRmJIFFAEFCS+RcQTk4WOQM&#10;x9F6H9CaKK9w+XOtR1kRXRgysMgg5BpSAQQRkHrXHeVGDkIAfUDBqeC6u7WQNFcOyZ+aOQ7gR7el&#10;c7odmbqt3Rpalp8bxsjrmFiOhIKkHIII5BBGQRyCARU2nXrSf6LcH/SEX5WZ1JmUYBfAA7kZ4ABI&#10;9RU9leRalaltoByVdM5KkGszUrRG3QHLZ6Mpw0Z7EEcgjsRzXBOnKnLTYb01Wxt8k4AyfQVm6zpi&#10;65otxpckrwLKBlk5KYYHHvnH5GnafqBaVYLspHNgIrZ2rMxUklAST/Cx25JAHU9amvtQttNkg+1O&#10;U+0TLbxcE7nbOFAA9uprak3dOnuU+Vxd9i3CFSNYQqhVGEUdgKbcW6zQvG5YIw6qcEe9JIu5cg4I&#10;5BFPSXkdwR97sa55R3LTOe2vDM8Eow6e2MjsR7H/AOt1Bp1aupWX2mJZY2xJEC20LkuMfd/PH+TW&#10;QjB1BHesU9bM9WhV5467jqjnhSeF4pEDI6lWU9CDwRUlFXexs1fRmXp9hbacqW6AqsCER7iSSuck&#10;5P8An6ZAq+sqyllAPBIB9cVDf2z3VpJHFMYZGUqsgXJXPfFcpDrmoQB9MNnLca3C20iL/VyAABZG&#10;PGFwR9fbPHRCjOveSd31/wA/Q5p1oYe0ZKy6f5evY7B3EKPKRwq5bnAGKwptHuNa1HzdSmD6YnMN&#10;ogZNxx1fvxz/AJJzqWMd0baFr6SKa4VAGMalV3d+/J98D8M1LIjCQOpyAc8nHb9KiFSVKT5Hr3/y&#10;LnTVaKU1p2/z/wAiSKNIY0iRAkaKFVR0UDpipScUwEuobH+BoAycZ/8Ar1lubLTYDz/npTgB19aC&#10;OP5UgODzQBVvrXz4sqBvX7pJ6dM/yrHBOSpGGU4IrenuEiUjAd+MID69z6DjrWPdqxYzY5zyAMcf&#10;57//AKq56seV8yN6M3F+RF1pMDFAORkUvJOFVmbGdqjJqDsbS3LdnMZCIpGG8dCepFXV/eBfL4jP&#10;O/u/09vf8vWq9rp2yQSTFXYdFH3V/wAa0guPc+taxvI82Sjze7sMSMKuMcDtUlB4GTUJuUBB6Jk5&#10;YjAHHrWqSSshCNcEnEYUnrgsMkVBK4+UksW5K47j39KZNMXdhESoB+9gZJ7kf4//AK6YqAdv1zn6&#10;+tJySKjByBSxcu5Us3UquKSVARnv2NObGfX1pMc4z+NZSXNubpJKxCFLXCufl2Z+X0+ntU4kUsVG&#10;c/SoZk2/MASMHIHUj0/w/wDr0wMY2ODk55YjOe2AB1NTF9HuCfQsSMFXLEBRyST0FLGQVyDkE8Gs&#10;fxXK8Xhy7eNtpKhc+xYA/oTWrbQpbWsUEYwkaBFB9AMCtXS9xVb7tr7rP9TNVb1XTtsk/vv/AJCz&#10;DKZHanWZUb1H3gwJ/Hp/I04jIx61ViYpcxt2IKHPb/JArFr3vU1l8PoXnA87crBDjlgpYj8+AKuj&#10;oOc+/rVCfyxteRmCEYbD7QfrVyPb5K7BhccYOa6Yu6TOZ6MUHJ/Wn00Y7U6mISkKg9qdSUDEx9fz&#10;qvNaW5y5iTcTksFwfzHNWqTFGomkyg8NqsTNJH8iAkksxrGEMbHcV5+v4Vu6iQljL8o+YbPz4/rW&#10;IW2RFsZ9BWNTZHRhr3dxUTZnknJ706o0mVgScLg45704yRgqN65bpz1rM6x1FFFACEHtSc+h/OnU&#10;UgG8+h/Ok5yMk0ks8cABkbGelIz5fGOMdamp8LAcoyuaXbSjgAUMdqMfQZqkugm7K7JYARAue+T+&#10;ZzUlIFCKFHRRgZpaJO7ONaIUZyMetOMyGUQnO7HJplPjZFU7sKvTJqovoWiJRtJXPfNOPSiT76so&#10;yGpr4I25xmoehJYhz5QJGCeakpiMuwDIp+QehrRbFhUb9fwpl35v2c+TnfkYxUUHmlU80EvnnPai&#10;SurAMjjvBM5dj5f8Iz/hWnYLnzmYfNuC8+gAP8yajq3anNup9yP1NaQMqvQkMSf3RSGFexIqSiqc&#10;U+hndkBhIYDdnPqKaI3HIH5Gp29fQGnVPs49B8zKxLgc5/EZquLa3B+WJU9fLJQn64xWjSFQeopc&#10;j6MLp7ooTxiRoQpdMPkkNnsfXNAE6HidGA7NGQT+IOP0qWTAulQKACjN+IIH9af5foxqOV3Yk1ch&#10;33BYfug3ukg4/PFD3DxffSYZ6YQv/LNS+WfUH8KQhl5wfwNOzXR/eV8xi6nbKoBuIs99zgH8qKfl&#10;/wDaoo5n5i5X5DKKKK+jPlQooooAWJpLeUywOYnYYYqBz+Yq4upqtk0b2zvOT97Iw3+0T2+mKpUV&#10;MoRkrSQ1JrYniuVucRkmKZSGK8djnj1HFZur376tqnh3RplT7dHfi4l2ZCskSlgwB5wwJ9cFWXJx&#10;mrDpuKsp2yKcq2OlVCFk8X6HqB8qN7eSSCdu/wA8Z8vJx0LcDPdwBya5oUlQqc6+Gz+Ts7fiDbce&#10;XzX5nb71BCAevsOOtLzuZSBt7U59pUS7fzGdvrTRkqCwwc1zSWh1sUEptCj5R+lZuoWaqGvLcKF5&#10;aZc4Huw7D1I79evXQ3jGWBXnHNOBKkFcY71lKKkXTqShK6MAHIzRUl7ajT33gKtq3C4P3OM4OfoS&#10;Pb0708yzlSCY485AH3mHv6D9fpWa13PWhUUo3Q+SR2ysJUMDgswyB+GRn/69J5ICuAWBf+Inn/8A&#10;V7U+OJIkCoqqo6BRgD8KeRkUyrdWVInED7D04yew4qx8rLkEFW/KmvGHPzcj+IeoqQKAoUAADgAU&#10;DIoYyssjZ6npnOakbjn/ACKOQf8APNEkiRxl3OFHWgBQcj+dVJbwFsQ4bnBft+Hqf0/LFRSzmYYA&#10;wvPAJBI7Z/DtTQAq59BUuVti4wb3EVOpYkknJJ6k+9OYZFV0nZ5srny+mMc59fpUrMenTn86xlJL&#10;c3SSVkU2tmDbYuF7ljwK0dPijjBUZ80j529fTFRhPX8qDuQ7kO0/pWSi1q9uxM02rLoafAwAKbI+&#10;xN3AwcHPaq8d0sykxg4HDZ7dvx5FBadIpchWfbkKTnP4d67TmvpcJp1SQI5BJGNvdgfQf561V+aX&#10;AYnaGyF47dM+p/T64zRGMrnIIPPHQ/T0FP4AqHLojaNPqwAApC3pSH5uP0pVQKKzNQC+v5UEYIx3&#10;6U1pfn2KCWHU9h9T/SmiJiNxc7/XPX8Owp27k37EvDr9ahZmjPUc8AkdCelO84EhVX5v4geNv1/z&#10;zSCLcMvhm9ccfl2qZR69QvfYydSs5b/7LB5ikRXUcriTPzIM5HTk8jjpW50rOe5tvtf2OWVUnCeb&#10;znJTOM56A9quxvGY12OCvY5z+taOcnBJq3/BM6ahzylF6vf5ElVZtyMWQZYHcoPc1aqCcfMD6jFY&#10;1Nr9jdK+hejZJFU7Q6H5lyOvoakjuN8m3yyq5IBJ7iqlm+YFGPu5UD6VPGESQfuiMkqJC3U9+K2p&#10;9Ucr7k4ODgHNOz7H8qMe5/Olxnrk/jWghC2P/wBdAb260wSR+ZsBG70xStx+NAElFJRQMrXcQnaG&#10;NgSm4s4BI4AP9StVxpMXd5SPTcP8Ktuf9IUeqH+Yqah2a1FFtNtGLNornJjlU5Yna64/UZ/lVb+y&#10;LlJFKqhC+hHpx1xXSUmB6VLjF9C1UmupyslldwAho3VeWJUcDjjkcdaa7l4FCyDeMbsc/wAq6vaO&#10;3H0qOS3imx5kavjpvUHH51Ps4lqvNHNea4JGAeFAB65NKbqNWIYMMd8cVvnT7YjBiX8CR/I1Ul0W&#10;JtxR5FJPAJBA/kf1qfZPuafWF2Mhxb3hVTlsE4x2x1qTYoY4/nWgNJZORKCQCOVIB/nVOSNopjG7&#10;KWB52kkdPpWVSMkl6msKsJOyFoBwyn3FFGN0iL2LZ/Ln+lNbjqO0WyyAW6DNBVgMkECkdJXjVIsg&#10;sclwcYx2pg+2tN0KqwAORkDg5x+OKOU5h9BHmLsbBX0pGN0sGRHukJGMKOOOn505iF2s64O0Egdj&#10;Raw1uLKgCbRwF6YqMbSPMchUGMMfel+SBcSzkmTpkE9KU2pkiVGY7ASSF/i9KGrsGOMZD7Ayl8ZC&#10;+3rS+VJ6frUTWomZMTZMQCNxyeQabDHHIjQx3G9sYY7Tzgn/APV+FOyEXQCAAetMX7/4k0sMTRQr&#10;GWLlR9496VRzkEEYxxQ020Wh1WrP/jzhP95dx+p5P86hgtopXd5Y0fgABlBx1/xq9W8VZHPNty9B&#10;pOBn3xTDPEATvGAQP1xTyisQSDx71GLdB6nkHn86okcSG6HOcdKfVfyDwQQcEY46c5P86NsiRlck&#10;ndng9vrQBZpKroZd67m4yBjHtyaV5GEygH5cgHHagBmCbuZ+2ET8Rk/1FTVWimy7712kkuT2AGBU&#10;iyo4DA8A45qYpq9xIkG7vgUjbsjGOfWlDKxYKQdpwcdjQDliOwqhgM4560UtFAFeiiivcPlwoooo&#10;AKKKKACoIDZaqskSSR3EDxvHKY3yNrcEZHTNVdeku4tDu2sUd7jZtQICWGSASMc5AJP4VreBl0uX&#10;wrBFYyxSFQfNxjeDuONw6g/5GRU14fuHL5Cg71OX5mlpOqSyXEtleY81GIRiNpmjwp3gexbaccZG&#10;eNwFaDAwyAcnAwF7kew/Wsa5tkkOx8ho2JR1OGQ4Iyp7HBI+hIrU017mTTka7ZWmV3QsvdQx2k+5&#10;XbntnOK8qlO6szrjK+hZACnAzzzz2oKKxyRmg5xx1pRyOKYyPyUlhaCYb0PBBP5fj71hvDLbStFK&#10;p4Pyvjhx6j8/wP510DQtkPggDrioLqyF5CCwIljztYH9PocCs5xe6OjD1uSWuxj0U1d2WR0KyIdr&#10;KRyDTqg9VNPVCEZpqntjin1DcMI4XcvswPvYzg9uO/0pgxtxcJECMFnxkKOv19h/hVJv3kqyPgsB&#10;jIH3foO2abEMrlhhjgnJySfc96czKHA6sTjA+mazcuiNYwW7GySIi9CQDg7f4fc1CUkm2twpUkMP&#10;Q9iKekRjP3m2YP3mzkfSpBkJgABMYxWblrZGo1EVciNQMnkgVKFA+vrQvTHHHpQTgEnPHoKFG2vU&#10;BaiUtNJ5Yyg3f6zGR+Hqe3tU8cDykM4KJjIXox+voP1+lXUQIoAAAUYAA4H0rVR7mMql9IlNLRbR&#10;F8pPmB59Tnrz7f8A1qtK8fkht4Kn+InrUhGRVKbzIFCxKn3xtyeF4PQfy/8Arcpvlld7GVrbEU3l&#10;xS/Ic7zk89Mn+pzTQCTnP41FEu4uGDlj99j0Yjj8aVZPKHltlm6Lxy3+f84oer0N43irSJiVRSSQ&#10;FAySai3mXIGQmOCOre49qNrSNl8cHhew/wATUvCip2K1foNSNUUAKFA6ADAFKWz0/wD10hyTj9Kc&#10;Bj60FCBemfyp1FMd9gAwWY9FHU0BexzKZufF99IG+W3gSH8/m/xrVKZGDyPQiqdnY/Z768umk3vc&#10;uGIxjaB0Hv8AWr1GIlTqyTjqkkvuWv43JwdOUKT51q2397dvwsR7CvC8D0Viv8qd50iqdzM3fnHH&#10;5U6kIyCPWsHDSyZ0qEU7pDrW8mWRlGxs/MFPy/rz7f562lv/ACrg7rUhmX76Dfnj8/bpWZExSVSe&#10;/wApq/taTACh1A+6WwPanRm1uYVaKu7M1ftkPJ3EAd2Uinx3MEufLlR8ddrA4rMiWQRgSsCw7rml&#10;eJHHzqrY/vLmtuefYxdN9GXUXNxv2nJJyOcD39KmPJrEjLGdQLmU8cjc3P58VbWWZF+SRj6bxu/+&#10;v+tU6iT2J5JGmThScZqCCZpd25QMdxVM3s6I28RsMcsMqR+HP86ki1BXUssbsM4O3HH5mmqkbXuK&#10;z7EyZa+lOcqqqo9jyT/Nf0q1VCG7t0eRmk2b33fOpXHAHfr0zVxZEdQysCCMgg9aq6exEWPopKWm&#10;WFFFFABRRRQAnauXu7tBqLKync7EDHt8v9K6dyAhJ4AFcuI1kIeRQz4ySRznvWFZ6pGtBXnckR94&#10;PykYNJBbltSeYnAVRtPr04/SnKoUcVLEOS3fpULudFb4SSE3bTLvUqmck4HpRbxz+RJFPwCCFIP1&#10;/WlyfU0mT6mjmMCBIr3cGK43AyHJ4D9APp0qbN39nUlQZN3ICjpTsn1NJk+po5gJGgWYo8wJKbgA&#10;e+cf4VDLbwSzb2lIwfu4+nFPEqJsT5iWxj8KiZSWPHFOTsNpEsUdvDcyTrIdz9R2H0/Kmw20Sh0S&#10;UfPnJ288nNRYPpU8C4bNJPUVkL9kjRU/eEbCTnHqc1LEixx7FORuJ6epzSvzgepoHyjkGqvrYqyL&#10;Fmx2znriTA/75WrY96o2M8LWyqkqM53SbVOSASTyPxFTxM6RxmQ5Lnuemea6LWOVO+pYpKgM7ZUq&#10;oIYjqe3OT+VO+0IQTyOnb1oGPXnt2pdo9KYHQJ5mflPSnq6uMqQc0AGPc/jTWXAzgce1PqK6kMVp&#10;LIuNyoSM/SkD0RBagGDO0bXLMPcFiR+hp4QcrzgevP8AOl2/Z7cCMbtgVFBPWnQTCUopTDMCSR2I&#10;OKUG3FMSVlYFQIDjuc0oxVZb/cJCY1XYGJz3we1Sy3SxxOwTLAFgO2Bjr+dUMloqM3UIOCG49MYo&#10;oAjooor3D5cKKKKACiiigApmniDRtQmvYYFH2jas4UYzzw2PUZP1p9FHSwdbmtPLDOwmgdXRxnI9&#10;ar6bK1pr8lv/AMsNQjMnPAE0YUYB7lkxx2ERODk45m/1O50S/t7qT5tOkfZcNtyUz90/Qc10F9dH&#10;T4UvwkbfZZFkdnXOyPOJGHfIjL9OfY9D5dei6FVS6M0hUTkdJRGP3oAU4602ZAXz8oZuFJBPFLIp&#10;ZVVDuUE71B68Ucp0WHLHMiMNql8EeYW5ao/JuysWXJZd4OHxnPSlgNyGjUqPLBweQeOf/rU5xcFI&#10;wST9wtggYIYE5/CqEcrqSalHrMsjvEIkCLtQnc2T99u3AyOnQck4AE8AZbaJXILBeSKZq8eoR+Ir&#10;acgCO4t3ikcAYyhzGAfX55DjqcH0qo8t9A8RJUROB5hIHyN3/M/5Oa556SPTwz9xWLdxcLCuAA0h&#10;+6mcZ+voPeqTlpXZ5Gzzkei/Qf1qN8RJkbjublic/n3PpSSJIZlkXAIXjPb2rGUj0IwtqwWTzcop&#10;K5B2k98Hn/PvS7EB3bQGzkY7e1Ko2ltnJJ5J7VIBjnqfWsruWxoIF/vfl6U6mlwDjPOMgdzUEkpd&#10;DtO1SuQTx06j2qkrbAJcXIt8kIz7eSFHOK0Ybb+KRlfOCvy8L349/eqltYlzvlV0UjpuO5/TPpgf&#10;j/XUVQowP0rWKsc85cz02E+6eTT6QjP1oAwMVRItV7raV8vaHduiZxn3z2x6/wBaDP5oAgYFScGQ&#10;cgfT1P6fyL44goPX5juOTnJoaTVmK99jLmicDEj7Cozu3ZH1HTP6U+NhKgboe4Bq9c26yrnow5Vs&#10;dP8A61ZzSuPlIKtkDkc9eaw2fKbwlfRkpOOBikAJ5z+NCYYckFl+8B2NPpmgdOlFIzBVLMQAOSTU&#10;RLSEjlUx9C3+A/Wiwm7CtIS22PHHVj0X/E+1McLDC0sjfdX5nI5x17VKECrgYXAwMDgVnX/nz6Vc&#10;wh4y8kRRSVI5PGf1pqzdnoiJ3jFy3aK+n3aX1olzGrqjjgOMHjirVYmnzalaRW9pJpgMabYzMk69&#10;Om7b19615ZkgheWQlURSzHB4A6061H2c+WGz2s0/yNMNW56Scrppa3TWvXckorPh1vTJ13JfQgZx&#10;87bD+RxV5XV0DowZSMgg5BqJ0p09Jxa9TWnWp1FeEk/R3IXXMuM4ycg+lXYpXdY3UYbYhZFHQnOQ&#10;fpVSYchvwqSGZTFsmlkOxsjBwAO2T+nPpWVPRtfMK3SXyNPFDAlGC9ccUyOeKbmOVHHqrA08+1bG&#10;Saa0IU80OwZMITkHfmpl+6KhTzQ/znK49R1qZfuj6UAMlbG1eOeuVzSIu1dp9fWiVY8gu5U9PvYp&#10;V+9jOcd6QDtuehI/GmLAiyeYqoH67tvP51LRU8kewNJ7kMjSCRSJZFb/AGWPp6HinrNcpx5u73kT&#10;J/TFRsN12MfwJz+J/wDsTU9PltszNQi23Yeb2UY2pG3ruYr/AENKuoAf6yGRfcDcM+2Of0qF+lNV&#10;QeooTmuoOmuhfW8t2x+8UE9icH8qlDqwyrAj2NZu30JqNoELbyqFhzuI5H41SqS6ol030ZemnVra&#10;XCsCEY4K46Vhr1b61YjDKCgndkkcAg5JwzAHk1YbShgGKd19d67v5YqKms010KpT9m2pFGnw52se&#10;xbj+X881I+n3KZKNHKB052k/geP1p0dtOkXzQsCMkjIPv2pXVi6lWM7WEoprOI/9ZmPPTeCufzpQ&#10;QQCDkHoakhNPYWiiigZLGVKchVbsO9QsNwxkj6U8QodshOWB4OabVSGxAc9sYNTQ9Sah/iHNTw/d&#10;P1pR3Bbjm/lzQoG0fSmP94/TFS1S+JsoytWJ3xoCcAZ69apLPOiBFmcKOgDEAVa1Qg3SgHOEGfbr&#10;VKlKTvodFKnFxu1uTpf3kQwspPpuw2Pzq3FrkqNl4EI7bcj+prNpAQelHtJdxvDUn0NhNdQhI3g+&#10;QdTuyfywKmj1K0YFmldGwVBZTnk9eM1hUm0HtVqs+plLCRezOpF0jTny7hGAGQA4PHvzSvK0mxSU&#10;MbMA3H3h6VyuMdCfzq1pi7tUgBPAyfyGaHVTT0MamGcI3udNI6pEzMgcZxtPc0rTRwKDJGiEHC7c&#10;H/8AVSjGzBAII5zTfLjKBfLXaDkcd62irKxzjBPaOdvlg8kcxjHJwf1pJbu2DCPyhKS+3AUd+9Sb&#10;IxjEa9fT3z/OmTCNSpMKtvcbj6e9MBDPZbj+5VueuxeaKjka3EjZtixzyR0P60UCH0UUV7h8wFFF&#10;FABRRRQAUUUUAVdStI77Tbi2lxtkjIyRnB7H8DzVbRJ59W8KxwuXN1buIJwtw0RLIw4MgBPK4yR1&#10;yRkdRp1Bp1tBZapctFEEa8AdiM8svXjoOuffmsMUlKg11Wq/X+vISTU1JHTaVdpe6WvlxC3a3doZ&#10;IFbHlFeABgfdIww4GVKnHNWlI8vjg9CcYyaydLUQ6zMEJAuoN7r/AA7kIAbHqQ+Ce4VfStQt+9Cs&#10;oGCCOeuTiuGL5opnYndDx8rbQODzQwIQ7eMUrAkYBwaTcHAwetSBl67/AKmx/wCvn/2nJWWRu4I3&#10;DPQiresmSXWLdV3eTbwvvBPyl3K7cD1VVbJ7B+M5OIRgcDv39a5qluZnqYWL9mjPKPGvlyYfI+92&#10;NAXcc9B+tXpYfNi2kgc5GBnBqmpbGHG1wPmXOcVm6b3Z3wlfRjgABgUySVY8AgknoAOTTHnAAZfm&#10;XuaSG3d5Ay5KE8v2z+fXtxVJXLlJLcbIitIroXLycKFYj8eKvW9oFy0gUvntnA9/c+9TQ26RA7VA&#10;LfebHLfWpq1SSMJSctxpGO5pwOfrSbgTik6H+VMkdnnGajnVnhIRsMMEc+nPPt60rsAAxPBIHAzU&#10;TI8/EnCA42A/eH+1/h+fpQhN9B0DKYlKrtUcAdAMcYH/ANapQ34UAY57mo5cevPpSbDZEvWqN7Cc&#10;eYrMuB82D29vcf57VbjYFcelPIyKmUeZDT6oxEYQy4LDa/IVF6e5NTvIqYBOWPQDqaS8gZH3KA24&#10;nl+xzkfX2qCAsHKPudieWz/P0+lZrzN1Jy2JQhdizHPPAz8o/wDr1KBilpCQKdykrAxIQkDJxwKo&#10;M37n5kCknj5cZ71auMtCVGMk/wB7B/OmRw/awqysykAkEMCew6/jUTV4tdxSlbUqgDaMijAHt9K0&#10;H0tgPkmHA4DJ1/EH+lVnsrtCP3aPn+4/T88VXs5Gvt4dShLp9pPJ5kttDI/Tc8YY/qKbaafbWCut&#10;tCsYdtzYJ5NX3t541DNC/pwN38qgLqG2k7W9G4NNzq8vLd2/ASjQc+dJc3fS5S1G2upwjW141syA&#10;5GwOG6etZ9rLcG8n0+9kjkYIskc5UJ8nc4HGc8VvHHHvxWe9rELr7ZhhNGhTcD0XqeO9VCslH2c0&#10;rNaaK991rv8AiZ1aD5lVg3dPXV2taz02v12LUcamIDKuq8AlR0p2xFO7ai45B2jimQPiRkkLCVhn&#10;DODxUzhtpKBd3bNY3aOhwi3doig3Y/1pJAwcP/hWnaszRZZixPrisyDzdshmLbs8A46fhV60liSA&#10;KzgHqQeOvNXG7RlU5YtCyY+0HJcHHHII/KrK/wBKqCSOafKE4JxweuKuDqfrimIWiiikBEhBkcjr&#10;uwfwH/1zUtQQjIY4HLE/rj+lIHk84pj5R7U3uTF6ExUk9aVRikyR/wDXFAf2/WgodTZHCRsxKgDu&#10;x4pdw75H4VHMZQo8pQ2euaAC2QNcRlFC7CWb5s54I4/OtYcACsQrv2pKqtkHqvXpzj8at2xK3gG+&#10;Qr5ZyGcsM5GOv406bvJmE007mgQD1ApNo9KUHNLWhIzZ6E/nVYxwLMx8qPeTy2wZP41cqrsYz5IO&#10;M1EoR7CYkljFIclCrYwCjEY/DpVZ7AqVCTtz18xQfyxitOq8rH7ZEmflKMxHvlR/U0eyj0E9NSil&#10;lcq+4vHsI4G4/wCFMlimh3FoyUUZLqQRj+f6VqQymUEFCu3jnvTL1QbORcffGzPpnj+tS6TvuU5y&#10;sZHmLnkFcf3lK/zq1E6bcBhn607bnnJ5prxBxhwrDrhhmsrST2N0mg6v+NNluFjkVOCTjPPQZxUk&#10;FlE8WV3qxPGxsBfoOn6VL9gG0guxB67gCf0xVRva7RPtNbNHN31zE19Nlgu1tvJ9AKi3LjIYEfWt&#10;G48M+Y0ki3IMkpO7cu3ryT39KqXPh6+bzAmCGOcqRjoB9e1TLe500q8FFRb1IWIxgkDPTJoHtS3W&#10;nXYlUvC6BFYhsZAPT/Gqq+ekSgLggdMA5Of0FI6FUi3ZMtUVXFzw5K8KM+nenwStKrMVAwxAwc5F&#10;IolrS0SPddyybQQkeM+hJ/8ArGs2tfQP+Xo+6j+dC3RhiX+7aNphlcDvS0h6ilrtPNEJ6UModSrD&#10;IIwaDjIz+FLQBA9pG7FizjPYNRU9FAFeiiivcPlwooooAKKKKACiiigAqte3tvp0SXl0xSONxltp&#10;OM8dvrVms7XbNtQ0W4tE275QqruOBncMfrTUYyfLLZkybSbW5s3cb7ra4iIWW1uEmVj2UHDj6mMu&#10;v49uo6R02yEgkA8nHT/OK4Ww1B77wMLze/m/Y3DOT8xZQVJz9QTXZtIiafbTTTLHiNMu5HJOBjJ7&#10;k4ryKcXBypy6M6qUuaN0SEkOF65yfwqve3iafAZDtLMQkMZON7nOBwCfcnBwAT0Bqqs1/exLJYGG&#10;3ixhGuonZ+P70fyEdOPm6dqfFpT3Eon1j7DetGpSEJalAgYgtkM7A52rzxjB9aUro1Vr6mPEkgG6&#10;aTzp2CmaXbt81woXdgcDhRwKsquBk9e9UdN8tzczxRRRRy3MrKsS4TarFEKj0Kopz3JJ6GtCuaMb&#10;Ns9mDvFaWGswXGe5xWfdKS58uBtwOThsFlHXHvyKvyLvjZc4yMZpQigdBkjk9zWhWvQy7SxVyZWU&#10;+XIN2zOd2R+g/WtNUVQAAAAMAAcAVCD5Eu052OeCex/+v/nsKsUWtsF76vcWikJwCetQCcOrAEAk&#10;cc9/TPrQA6SQIcA5b096iS4ZlZMb5VGRjjI9fb/61MKmcALkKP4zg5+nqffp9eRVpI1QAAYA/En6&#10;nuaYr32I47cb1kc75B/ERjH+6Ow/X3qcDAwKWmlsGkNJIZJJjgdajCluT09amYKSCe1GSTx27VNr&#10;vUViMArJheafJMsZC4LO33VHU/59ahdizbYSNwBy56A/1Pt/LipI4gg6kk9Wbq31/wAKaVhegwwm&#10;aP8AfBXOcgdl+h9feqYUwu0bDGTkH+971qVXuYBKuejD7ren/wBas6kftIuL5WVqbg55oRsjDAqw&#10;4INOqU7nTuQywCXbk8DqMdamsEIkk6YXC8DAB5JA/Aiq90W24AYADO5ACR9Ku2MflxZLli7FskYx&#10;wB/Si12jKrsi5SdaM56UVuZibR6UjKHUqw3KeoIyKdRQIqNptqxz5QX/AHPlH5Cs3WbSO0sLi6hQ&#10;7oomcrvwGwOc5B7Vu1FcIHT5gCvQg9wamVtG1ewWdnGLtc4zSpUlhhljjA3jJwn3cjPU1qc+p/EV&#10;iaPvtrWaxZoy1pcNBudjzzwcenPr2rbjO6NSSCehI6GoxFP2dWUVsnp6dDrwlV1aEJvdrX16/iNJ&#10;yMcfnT+/40tJgelYnQV4GzcBg2PnxxgZ59ua2V+7WPFCVdtzbs+pz+lTAEDAOPocfyq1LTUxdN3v&#10;Euee/nmPap5xnOOKllcRxO56KpPFZMckgnOGYYPGefzz/jVr7U7oUlVWVuDgEcfrVXRDU7bFqFfK&#10;gVWP3FAJ+gpsDBnYjsOcE85+tQSXu2J8wls9lP8A+qkt7+3CgSS+WSOBISB74zRvqStPdL9IQD1F&#10;MWeF8bJUbPTDA5qSgpNMTaKilZlZSrgZ4Clc5qaq1y+CoMe5eudpP4cdKACPLTM3XIUEj15P9RU7&#10;Jk5DOp/2HK5/KobfkF/7zE49McD9BUszFYXK/e2nb9e1TC92RpyXexbs932SMkliwLAk84JyOany&#10;fUj602FQiKijCou0D2px6/iK6Gc6VkKGOcGlopaBkM5dQpR9vPIxnNV42zPPK54CqhOMcjcf5MKm&#10;uGbCgLuBPPGabBHw2QMSPuK46YAXH6U0S90ToyyEujZB4qC9dVhCk8swA9yOf6VPGoRMAAD0FUr4&#10;7rmFM8BWYj0PAH6FqRXYYv3R9KDwCaWo7hiltI46qpIzWB1N2VyzpoItVJ/iyw+jEkfoauVHBGIo&#10;ljXO1QFGfQDFS1rD4Ucq0Qh6UxVB6jtTm+6aAMZqgDaO2fzqrPGst3DHIiOuxmG5QecqP6/oKuVV&#10;T5r6ZuoVVTPoeSf0K1PJHewpdiF9Ks3JL26nceQGIH5VXfQrQr+5EkIxwFORn15rRmiMjY/hK8++&#10;KbvkjKjaSWOTxxyelS6UWWpSSsmYsmgyjHl3KN671K/41NpQa1haOSI7jIdzgjHHGPXqDWqZyFJM&#10;ZOG28dzWTBcI0KyFCA/z4PbcSQKzlTcWnErmlUfLJ6GibyFThtw99hwPx6U6OeGVtsc6MRyQrA1S&#10;SSOSMPkpkA4PHWlKK+AWVu4BGarnmugOk+jL5DFgQQQKdk46VnFVyEyoOOApwaQeYowk0q55IyG/&#10;9CzQqr6oTpyRpbh60Vn+ddDjen4xHP8AOiq9rH+kTyz7fkWaKKK+gPlgooooAKKKKACiiigAqOdW&#10;aBwmN4GVz6jp+tSUUAVdF0m4tfAFvbXEeyZ4JQybxxuZiORnsR611a6dGJLWa4HmXEECxj5m8sHB&#10;BYITgHkjOM4JGcVkRzvcaRp9qpKyTagsKnOBtjcu4PsUjcY75APBJro2OWJ968+sv3kpPds6KcVG&#10;CSG87scBQOBUWoXcen6XPeShmjgieZwg5IUZOPepMgyY5ytZ/in/AJFTVR/04zf+gGuaT1RqjF0q&#10;2ez0u1tZCpeCFImK9CVUA4q52pqdD9aUt1x26msofCj29hQaWmA8jg+hzTs461QDZEEkbKc8gjg1&#10;Ek6h2jZvmHIAHUZ/yP8A9dK8uVJGQM4B/r9KhkgMxWYDY6kc55AHVfpx/WgT7oe9yUb5tqqWwuer&#10;fT39qQxmTeWVlTdkx5GG/wB7/AH69cU+BARu3ZbJyd2RnPIH+c1PgYxRsK1yNXycnr3qSmeXhsg4&#10;o3hQSzAKBnk9KSv1KJKgkkJLLFguuASfurn19fp9Omc0nmNOAYyVjz94dXHt7e/5djUiRqigAYA5&#10;xT2FvsRNIYnJlYeWwwmFO7OCSP0oIeb5RujiwMY4Zv8A4kfr9KmcA4BAPPGfWlXGOKLhYRUCKAAA&#10;AMADoB7UpIUZJwB1NLmqU9wWQkcRj7xOP19qB7F3IIyDVSa8GdkOGwcMx6D1A9T/AJ7YqAzOyhAS&#10;sfYDg47D2/nTUAAwBjHT6VLlbYuMG9WRMPKLSMzdMsW5zjP6/wCFTg5FBGRUCHy225G05x2x7Vz/&#10;AAvyZsly6IWSLfMCxfA6DGVP1q/Zkm3UknByw+hJI/TFZLNH9oa4V9zKpJQgg8CtmCPyoUjznYoX&#10;OOuBWkfiRlUeqRnx6m8160McCFUk2Nl8MPfHpVizv0u5J0QODE+05BGfzqu+mTSTh5GhYrLvWXbh&#10;wM5xxVu0tnt5rkllKSyGQeoJA4/StjMqw6pLciJII0aYkmQE8IucZoOqMLyOAKjBp2iJBPGFz370&#10;2LSZLZIXt2jSdXJkPOHUnoaBpcv21Zy6bVuWmI5zgqBj60ATy6pCLiKGI7maXy34PHBzz+FTRXlv&#10;dF44nyyjkFSP51T/ALMnDRqskYSOYyKcHdyD/jU1pYzxXHmzSI58vYSM889eaAM7VbeKFkvEjjRn&#10;OyR8dTjgnHXgEflUMLF4gTj2wMAj1pfFlxc2NjFPBIyxJOonCqMeWe/546etQwGRnbcQOOU35YfW&#10;sp05KEZvrdfd/SOjDVIuUqa6Wf3/APBuWaY+HUruYe69aXbk9hSjGcZP51idYyNApLb2YnqWNI8h&#10;G4Bd3oM4zSyEBcCoSrOCFJB9RUt62E2PiJwPv4H94g/yqcdBUEUewMFU1NuGcdKoERXEkYXYxwxG&#10;eFJ/lXOalI0upum99kSKhDcfNjcTj6Mv5V0c5iJCSKTnngdK5efm9uGJyTI2Se+DgfoBVLY1oq9R&#10;eX9fqNXcpyGIPrViPUL2EKI7hgqnIGar0UJtbHZOlCfxK5qx+Ir9PvLG/wBV/wACKd/wkjNcDzIy&#10;CCAAhIrIJwCfSmQJmWEZYCVufnJ/nT5mYVMNS5b2tY9Aik8xVkI27lBwT0zT3j80BMAgsMg9CM80&#10;yNMRhQThflGaUgrtAONzquRwRkgUUtkeVP4HfsXPsUP8CmP2jdkH5AilVDAC8k0jKBn5sHH6Zpwm&#10;PnGMKDz1DU+U7YXJOODXTdnOoroQ+ZNIS0MsRXqFaM5/PP8ASgTzr9+3B9PLkB/PdinW5wnXPT/P&#10;61PSuFvMoXE3zhmDL0ACkls9xgZ9qkRfPhxuZeWIOMHqakkSOIPMWICjLHrgDk1HCtxHbwqFGVRV&#10;fJ6HAp9BfaLQwqDJ4A6ms+chrxnUgqUUZB9Mn+oq+TlcYGD6msqRBFscKAzttz9AT247CpexaaUk&#10;yamsCWjA/wCei/zFDOsa7nIAHemb1kmhVHyCxBKkZHykj+VYm83aLNVOVzTqqCK4Qfu7gkf9NEDY&#10;+mMVJ5kyr8yocDnkrn/P1rdKysc1/ImPb60i/dqt9uhx+8dYm/uyMAf54P4VZGMDmiwJp7DqhjQK&#10;7sP42LH8gv8ASpar2ZLQhySQxLKT6Ekj9CKAe5ORmlprSKrqhOGfOPehJFfdtYHacHHrQMSdljhd&#10;3xtUZORmsvyoyNoQADA446dKvagcWbr/AH8J9MnGf1qqnTPqaxn8SNKW7GFBnIJH4e2KiECiVWzn&#10;GO/PFWqKDYrmJzOspYcHoB2wR/WkBmVBnGd2Dxnj/wCvU5UY4HNKP50AVHvHRtpTkAZ+U0VcooAl&#10;ooor6I+NCiiigAooooAKKKQkAZJwBQAtFRJdW8iK6TxsjdGVwQaa8szwy/YrdrmZVLLGvG4gZxmn&#10;ZiuReHbmaXxvcaXcNvtreP7baLwPLcjYxyOTnzG4ORz9K7RyRIAGI9RXG6Fo8+hapa6prFyP7Q1L&#10;dbFVP7uAsQyoD/wEjOepUDOcnumQdScH26VxYtxlU9zpb7zooKSh7xW3NgYPOcHIqHXLk2ekXd1t&#10;3CG3eQj/AHVJ/pVt1XHL4564pbiOOaExyxrJG6lHR1yrA9QQeoriktUbJ2ObGcEe/SnBfWq8SNp5&#10;ktLmXe8RypLbmaMsRGT3JIGCe7BqkR3IwwAY5I9cf41mtj2oyUldEjY/Gkxk9cj1pjusSF5CQo/E&#10;mm/bIRGXc7ADjDdc+nHU+1Mdx0cJQsMjZngd/oarzXhY7YCNuOZBzn02+v16fXtHPK9zuQgrH/dz&#10;1+v+FIBjnvUOXYuMG9WJC5tn3Y+U/e5/X3P+fStNSGAIOQaziMjFIszxRNErEE/cY84Jz+n/AOqn&#10;F30YTjy6rY0JJViXLZ54AAJJ+gFQiIysry4LA5CjIA+vPJHrTLdFD5kOZyMEtyQOuM/0q50FUZ2v&#10;uIBikY46UtBAoGNAznrTXYoOMk5x0J/lTWn++iq24YHPqelVWuGMbR53NuwWJyF9R9f8+1ADnkCs&#10;JWMhOTsG3kHuMenvVcJl9zY3f7OQv4DP60qxqGZgACx5Pc/Wn1nKXY1jTtqxMcU3ofpzSSSBFyc4&#10;Pp1NQIssswKI28fd4OMe5qUrmjaSuy0SAMk4ycU5LQ3CkzAqh6IDhvqT2+n/AOqp4LbaVkkIaQdx&#10;0X6f409bhDLtGNvTd71oo2MJT5tOhQls2hMe1pZYwy7w2CeozkAcjHp+VaHnRom922L6uNv86JZd&#10;skWBncxXOenBP9KkC8D5jWSUlN2J3e4iSRyKGR1ZT0KnIp1QvaRO+9oo2f8AvFfm/PrTTanPyySr&#10;9Hz/ADrTml1QtSw3ANIO/wBahdZcYSbHrvTd/IikSS5UgFImUd1c5P4Ef1o511C5Ypai85/+eDn6&#10;Ff8AGmfb7cffcx+nmqUz9M9aanF7MLpblLX7H7fpN1bBN7SxHYM4y45X9QK57TnlawtjOXSRFAZT&#10;HtYEcHOfp7V2MjpJEGVgRwQQeorn7+Ly7tjjhxkcYHv/AI/jWdao1TcF3v8Ao/0NsPBe2U+6t+q/&#10;X7x1MB7+gpVbdHu9qTGFI+lZHcKvJ+lQ3CEmMgLwT/EQenap16fjUMz/ADquQG6j5sGmAsQyi555&#10;9c/rUu0duKag2gAdhT6AMfV7qS2WPyliZzIFBdGIAwT2PPSsbLO7u+NzHJwMDNW9cdn1OGLsql24&#10;454U5/B/84qrTex04WKs5CFsUZ+v5UvWk2jtx9KR1hkeoq1pMS/2tbBEXJfJwOwGaqbffP1rR0FB&#10;/bEZP8Kswx9MVMvhZjXaVOVzsV+7T1UNKgbpuz+XIpgzjjNNG5rqHAJK7nwODjaR/MitoLVI8Wo7&#10;RZaQBrg5z16Z/pUkzKseCEJb+EnGRSx7sndu4GfmXB/PvSTK5ACrlcc8A4Hf8a2MBYdmwFAcE9zm&#10;p6ijGAq4Ax2A6VIeRjpQBSl2Su8BHEh2lioyM8cHtU3mqZWj53Zz7VXkmwUJHJZcHA/vCreQUUDB&#10;PemLqI/Eb8E9sDrVGdQLmNQWO1CW3DHUjH8jVm4K4QFdxJJUZPWqp5mL5yTheuRxk/1qW7IqKvJC&#10;TkrCxDAHHBJxRZq7zhyOAhHUdyMfyNJOu9AMMef4eoqaxADMAGAIU/MMHvWJrU2NGoppooUzLKkY&#10;PQuwAqG/UvHGuMrv+YHoRg/1xVJo1UHahxtxgHpk9hWzaRmoylsXLEiWPeGVlPRlYHP4ip2t43GH&#10;jRsf3lBrKjgjDbwrB/75GG/Op/3g+7NKB/vZ/nS50DpyLJsk/gaRPTbKwA/DOPwxipIoxDEkahtq&#10;KFGeegxVT7ROF+V1zj+Jc/yxSi/mRC0kSMqjLMrEcdeBj+tVzXJcOXWxYlj8xg27DKPlOOh4/wAK&#10;alr5cmVI2k557dP8Ks4B5IpaAMu/ilLRjHymUFvm6jk5x7VWAeNIkXIx1wc9+9X76TEqR46gtnPp&#10;j/GotvuT9axcm5NdjWmtGQQmXzPmztIYnPbnj9KYrTrJIxBAYEjPseP0qyU+n5UBT7UGpA00y7Pk&#10;BLDOCcd+B9acZ2UgkDaT/XFShcHPFKQCMEAj3oAakm9dyjIyRn6HFFOXCjCjA9BRQBNRRRX0R8aF&#10;FFFABRRRQAVzGvaSx1JdTmtW1S0C4ksmldCn+1GVI546c9/Xjp6KunNwd0ROCmrM17OxsI7KD7Np&#10;8EERQMieWuVzzg4yM/QmrgJVdqnAHQCueguJbIs0HKty0R6N/gat6P4hsdaMiW5kiuIv9bbTrtkT&#10;3I9OnI9RXHUpT1lujqhUjpHZkmposskaNCZCerZI2qQQSPfp+dXNJnnlsxHdAmeHCNJkES4HDjHT&#10;PcHocjkYJZeRyyW7CGQpIBkcZz7VmLFOl1bXplCTQ5V/3ROYmKl1xnr8oII5yo6jIPnzfLO/Rmku&#10;50cnCHAyR2p8TCRT1GfWobeWG5gjuoGDxzIHRx0ZSMg/lUgO1+W6ngU2roaZSv8ATxcfvYkjFyo4&#10;Zvl34DbVZhzjLZ6HHPFc5NdCBfOEUhmDFWi3DIbONpIJAAPpn2zXaMNw3D8ayNW0YXjm5t3CX3li&#10;Nd2dkiqSQreg+ZuR03dGxips2ro6sPW5Hyy2Oa86ScbpDl89ui/QUIfnKnAJ796ayFpDEQ67DtkR&#10;lwVPBAI9Mc/QijYAdq43AfMOa5m3e57MUraFlcYpahickcgZHUCpTnbx1oLAnH1pmNwPf3/wpwHP&#10;P1FOphuOil3x4Z3LLjdxgscdR6f/AK6uxSCSMMOnSs1xyGwDg5w3Q1YR1DecuSpXk5/T2xWqd0c0&#10;o8rsXM1T82QhzJlUPBb+6R1/CpJLuJF4y7EZCD7xHrz296psWmdZHC7h0wOB9PX60N23BJyegM5k&#10;IKgqu7IHQkdvoM9v5cilVAoAGMDoAOBSgADihmCqSTgCs22zeMFEWqzTb2KKcMDgce/f60jXDEDb&#10;kEfeGM8+n49qtx2fnNvmUgZ4j9f97/D/APVQo3FKaiQQwvcIw5UAkiQjOD6dQTWgixWyIvQHC/X0&#10;zUoIDhc/MRxULRtvIUnaeTyMVolYxbb1YjtLIisgKjJBGeQafHCq8dfYnpT1XjGSfc9TT+APamIq&#10;yA/bIx94LGxPscgD9N361YGPUfyqML/pDvn7wUY+malx7mohuxJAvXv0p1IBilqxkfV/xpzcYPvQ&#10;Ov50j9fwoAAo2ikIwRgnvS4G3oR9KTjnBJ471LinugI/skO/zPJi3k53BAD+dcvqNtFB4vtJWUYv&#10;rd4fvldrryG9+wxXX1heINPmvIImt2QT21wlzGH+6xXscfWro8kZ2eiaafzWn42Ma8G4XgtU0/u/&#10;4F0c9pA17UdPivIvsDwSNyhLK+N2D7dia6Z9NmD/ALt42Xr8xIP8jUul2EOm+ZHBu2zStIQx6E9h&#10;6CtPFKu4VZXppJeheHValBKc2395xl7q0Ol3Rtr6OWEgAiQoSj/QjrUA1zTbiRSt1Ds6HzBjB/HB&#10;ruGVQCTxjnNZrWNhe3Aae2huiR9+WFSR+YzVRhQatJO/k1+Vv1KdbFJ6NNeaf5p/oZkTq6h0YMrA&#10;EEHIIpZSFiYnpjnjtW4dPttgUW0O0KFGEAwAMADHTFZWp6JdyeW+mXK2zJncki71k6Y5PI79K540&#10;nKVtvN/8A6HinGN3G/p/wbHIahzqpbYE/cqoUduWP9aiq5e+G/EiTPOsVpO0jZYRuQBxj+LHpRHo&#10;Oum2Er2UZfdtMSzLv+vPGP8AgRNXVoSguZtNeTX5b/gdWEzKg17Npxfmn+exToqS8trnTohLe27w&#10;IW25bkZ9MjjsaqLeW74xMmScAE4NZKEnHmS0O9Ymi5cqmr+qJ62vDkRM9xMVBCqFDehrFyPWul8N&#10;x4s5JM/fkxjHTArORGMf7u3d/wDBN2iGMyXTMGAKJjkZzk//AGP60U6IgrLg87gDj25x+tdENzyK&#10;vwllIzHkFt2R1pXkKyhc4GOpXNNhDY+ZiQTkZOaQkPMcMysOMAdfrWhiTL1z7U4nA64+tIOp9uKZ&#10;LGZAMMBj1GaAKZRhcRKwBIYv0HTaQT+bD86tJEiSblzk8n+dQLGwuWUBVKR4G3vuP/2H61OiuilX&#10;bc3rTZK6iyS+UqjbuJHAzVDcJJ5HAIXcQAe2OP6Grs+dwxx+J5rPtuYVc9XG4/U8n+dRLY0p/GNl&#10;cGbbtGQOpJGB61bsMkyE9N/H02j+uf1qB51jfY3GRwetQ28MbxKzorEjd8wzjcc/1rO9mjSacmkj&#10;Su5MPHHj7wLZ+mP8az52XeoK7snj61JFBFD/AKtcfiTUP2jbcGMqDxnO4CnJpvQcE0veJYiCoI7k&#10;96kPQ01R82fxpW+7j14pFh/C35UjqSuFAPzDgnggEZH5Uo4Ue5pV+7QnbUTV1YnW+YMokhwGYKCj&#10;Zxk45zj+tXKzGVXXayhgexFC70OVllB93LfzzVqa6mLpyT0EuSGv2Gc7VUdehyc/0/SnVDGC5dnO&#10;7exJyB2GP6Uv2eL+Fdn+4SufyrKLTbfmXBSUSWimBGH/AC0Y/gP8KQw7mJZ3PYAMR/Kq0Lu+iHMT&#10;nANNL7fvsFz3NAi25xI+T1JOf59PwqvcwRpbsRkMTksDtY856inZCvLsWv8AgS/nRVKO3l2DbJge&#10;jAMfzxRRZBd9jUooor6E+PCiiigAooooAKKKKACszU9I+1yxXtpMbTUoDmG5Qc/7reqn0/pkHTop&#10;xk4u6JaTVmT+H9Zu9Q8611GzNveQYyy/6qYf3kP8x2yPoL1zGIiZQGIdhuA5wfWsll3Y7EHKn0Pr&#10;Uz+KLKzuLe11EmB5shZyv7onjGW7E8/lXLXw/tPgRvColG02T29z/Zd1LJK+NPkALekD5OX/AN1s&#10;jJ4C7c/xMRvkAjt7VjzxC1UuSxQt0xnbn+lRWV0dNYREl7BicMW/49vb/rn/AOg/7v3PNi3F8sjT&#10;VaM3o2ZcbsZ74pZYTIuYtqseueh/xqIqzrz8rZ4xT0bYQo7Cr1TujRMz9U06K+h3xrGl8QPJkDkb&#10;iP4XI7ckdDjOQM4rmbqza11CS3fiRMM4RsbgehHTjOefUEdq7p41kKyBQXQ5GR9R/Wqd7ZRavYtD&#10;dKRht8TqcPGQOGUnoevXggkEEEgqUFNc0dzqoYmVJ2eqOQjdc7W+U/dyf4j3x7VPUeo6dNY3K/aS&#10;GjJURzKMLIccKf7pznjJB4wc5AYkuzcssmcHgkYz/wDWrmsexTqRmrxJ8CiikJxSLAmomYxhiqhg&#10;SM+3bPuR/npT+vH6Uu316/yqk7MmUeZWK4lJnC7jtA53nJ6+pqyCCAR0PSqxQhhHgbM5UHpn0+g7&#10;VLHKpJTdll4OBikwjsPJOdoH61XTzZJY0B80McHGPu+v06ZqZYftRG04QZBcEgj6cYNXoo47aHYM&#10;7V69yT71aj3IlU6RIbe0SBTI4XzM5Lddvbj/AB//AFVMZSHVUXIOTknrjt9ajaZ5WxGo4Pf2qSGB&#10;IBtjWrMhscTKwZifz5JqwF9fyoAxz3oLelACk4pnJJ/zilx3P51G8nGFpN2Ajt2Z3mJJYeZhST2C&#10;jp+Of1qxg9s/zqCyGbdH/vjfj03EnH61aqafw3FHYQZxzRTSxB+6SPUUhcYxyCfarGCnnn0qrEJA&#10;ACzfd6kdyatAKSR3B9adg/3s/WgCD7SfNKBQR2598U8yc/dPXtz0NSY+lRlFbGVOcnoaACKdJY94&#10;+X1Bps23CvkYPGaUxLjGfTqPShkzEI8KR39/8KUopqw07GNY6zYs8FqkpaVpXhRdhHMY5zkdcY/O&#10;t+vNtWt5NO1a/kiZt9vJHqEI5JcEhZOe2SRn2Fd0s9w0QlgeKeMruTggOMdc811V8PCmozpvSX/D&#10;/k187nFhsROblCa1j+W35p/KxfpNihtwVd3rjmqMV3dNIqyWpAz8zIwYYx2yQf0qybqFThmKn/aU&#10;iuazOvmRPRTEljkzsdWx1wc06gYtJtB6ilooGQzW0NxEYpokkjPVXXIP4Vl3PhTRLoAPp0C46eWv&#10;l/8AoOK2qKqFScPgbXoZzpU6nxxT9UYNr4T0mzaYx22UlA+R2JC4zyM8jOfXsKkGlxw2MsWmM0Lg&#10;N5eXLLvx3zk4zWw3Cmq9iM26P/fG/HpuO7H61lUvOopyd3/kCioxVOOi8jnCPFNqFaS2sLtehSGQ&#10;o31y3FWdN1C9+1G2vtJntndjJ5okDxqMd2HToBjmukqCSEGZZd7Bl6eg4ro9rFprkXrr/nb8DNUZ&#10;pr33bs7P9L/iRrclVUvBMAe+A/8A6Dk/pVO31TSrm5xFqEBkZsCMyLuz06da0nBEeUU7vasqTw/o&#10;93GyS6XbqCMnbEEbP1XBqafJr7S/yHU9qv4dn6/8A10YHJyOTTq55PBulQXMU1sJoPLYMUSUlZMH&#10;OGDZyK1jZov+r3x+mxzgf8BPH6VNTli/cu16W/VjpyqP44pejv8AoiSX5GMiJukJAI9QOR/M05CX&#10;AYjBPUfrXPX0mvWN7I1ktlcQOd6rKWEp+UA5xheo/lUQ8SatbKpu9Amx6wSiQk/QdK1VCUknFrXz&#10;V/uZm8TGLalFq3k7fejenmyJXWTasYOVHVqiHOT71UhvJbq0Ym3dPOUEqW5AOM5BxgjnjmibUrS0&#10;2pcTpEzDKq52lvpmuaWsuVbnXTmopylovPQe4ZJiQzKrdSQCOn1yKmjAGQBgDgAVTM0UykqFDSDb&#10;nbggEgde/Wrkf3evU1k17xsmm9B9V5VDMOR0HGR1qdjhTWXNdWlrfrHLPDA56b5tpIz6HtkVcYuT&#10;skEpRirydjUH9KD1H50iMGBZSCpOQR3obrjuRgUiugh6Ae2aXO0AYJx6UfxfhSkA9RQAbh60E8Gk&#10;246Ej8abKRHEztyFGTxzSBuwyLlRjBByc/jUuD7/AIGmQIUjVTjKqF49hUtTD4RLbUYSw9fypQ3r&#10;inUVQxN3sfwqKba6bSrn/d6ipSAeoFVpVQysSi5A67T09M0wKFx9uM7fZ1nMXbapI9/xzmiuksR5&#10;VnGp5zlvpk5x+tFdKkkrWPNlRcm5cz1IaKKK9k+fCiiigAooooAKKKKACiiigAqC7tIL61e3uYxJ&#10;E4wVP+etT0U02ndCauZWkXuqeHrq1024V77SpJBDDN/y0t88KG9UHr2/ACumntEiS5ZIRGAoZSnc&#10;89QPf+dZpAYYYAg9iKf/AGzFpNq76hI/2RSB5mCxjzxzjkjpWGJo+21S1/M0pTUFaT0/IuaTeRWQ&#10;S1JC2bECCTf8sbEgeVg8gZPy9Rzt+XCg71YMlvHNBujEM1rOMt0ZZFYfkQR+dXNCm8zSIYWnaaa2&#10;H2eZ3OXZ043NySCww3PZge9eXByXuy3NkaUbFW25JIouULRlgcgLkAngH1PqKQ5HI7VMuHXBGQau&#10;/K+Y0XYhZIri2aGQB43Qo4wQCCOn0wa5TWdKksXmnCbrNY9/mFv9WRxhx/d/i3DoN2cAZPUodjyK&#10;7Mcngt2/H/CpclTg06lNS1NaVaVKV0cGsjxv++YhSPlBwST3NTctz+vpWpe+GVjYSaaEEZyWt3c7&#10;c9fkPO302fd6Y24Ocj7QEbZcRyWsu7Z5c67Dn27MPdSQccE1yyi4uzPYo4iFVaPUmAxQaa8ixruY&#10;4HrQGDcqQR7GoOga6b1xyD6g1GlsZizF/uA5VTgn3z2HXp+dTkhQSTgAZJNRrJl1ZQcdfnHykd6u&#10;L11M6kW1oacTblzgj0yMUxEKF15KnkZPrSrNHJCJVcBCM7s9qeACM5BHbmtDEakYUYUYHc+tSAAC&#10;jIxmmHk84/pQApOemf8AGlC+v5UAY/xoLen50AQu5Y46D0qGVisTsDghSQandDjd+dVbtwlrISM5&#10;G38+P61jLQlmfHd3ESCOORgq8Dof51KNRu1H30b/AH0/wIqqn3c+pp1Z05SjFI9B0YPoX01nnElu&#10;R6bHB/nirP8AaFsVUlmGcZG0kj8qx6acL0GK09qyPq67mwby2li/dzoJCeAThuvTB5p5dkwCOTzj&#10;PQE9KxNuRyTSoXjGEbaM5wOP5VXtUZ/Vpdzb8/BwWbnkYXPGeKdJN5LICMlunOKw1kmRtySyBsY5&#10;bd+hzU32+4OBLtdQMEAYLfU8j9Kr2kWQ6NRdDaEoJIxyDg/WguvQ/qKy/wC0VYh3jOQScBgev1xT&#10;Rex4OTNGeO2d35U00yHGS3RFqOkwXd3HcyMyHynt5drY3xsCMH6E5FXdEtpbHSreznmE0kKBd4XA&#10;x2H4DA/CqGsanFp2lySl1nYFFG1x1z1/A1oxXUDPbqZVR7hSY0LAMwxngd8VV6qhGL1jf8v+H/qx&#10;ilS9q2tJW/P/AIb+rl/rSBQDxkfjTdjDo/50vzjsDSNTEuIzPbTPJKrTBmMattOADz1rVhg8tQVa&#10;Tkc5kLfzzSPBbbiXtIsnqTGDUxkAXjr2GKSTRdSUJbIiKTHJjnOc9JEDAflg0nnXEf34VkHTMbYJ&#10;/BsY/M1NGRtp9NMzt5kfm4i8x43X1XG4/wDjuaYt7bMwXzlVycbHO1vyPNT4HoKa0aupVuQRgg8g&#10;0aBr0GXLbbaQ5xxgEetPjUKMKAAOAAOlVpreNIiiRxpvYD5UA7irSfdz61H2wV76jqjfnin0nf8A&#10;KrGLTT978hT6YOW/GgB3aq1u5ZipYnaTwTmp5CFjYk7eOtRRIVViWB44wxNAFG8kl/tCONY8osXL&#10;f7x/+x/WnHnHuadcTRNdGJT+8GN2O3t+v6009qzk9TamrRECAjJHJFVrvTbK8Um4tYpmC4BdQSPo&#10;eoq4OlRXDAQt7jr6f40oycXdaMqUYyVpK6MKHwjYu48qOa2OSTJBKwYDB9SR6fnW/Z6Jb2VqkAaa&#10;XbnMjyne2T3Ixmm2LESKoIZXjJyBjoVFa1bSrVaqtUk2caw1GnNuEUvQydTs782yjSzCs28bvtBO&#10;0rg5xjvnFc7a6NqN/rrT6vp0EcS2xjUSMJFYhsjvkHk812dwwWI5jeQE42p1qFM7Tn8Mk5FXSquj&#10;BqK1fXqRWoKpJSlJ2XToZVtpH9n2ctraWxjSUli0EuSCRjILdDwPasDU47vw7qGnt/ad0beaQ+Y1&#10;0wlAAxxnHGQSK7hP4jjOB0qpevHc26QvENsjjcrYIwMt07/dxRQrzjPmn7ye9/Tu77bk1aPNBKGj&#10;W3TrtpbfYzUvILzYlpdQzEFWISVWIwM9M5q000i3BTHyD25PGc0kGn2tuG8i3hi343bIwN31xWfP&#10;4Y0ieaSeWzDO5LMfNcZP0BrG9Lmd7peib/NHW3XUVZJv1a/Rml9pZcBky3y52npnpRLKkkG0kjed&#10;p/E4qtbaXDZ2v2e2aZEGcHcGI9MbgcY7VhXljfaVNZeRqksqTXccSx3CBurZ5brjI7U6VOFWTgpW&#10;7XT1+69iK1edKHNOGnWzWn32udVHIjEqGBbrilEqFtoYbgcYpRaSIwdQhKqVAD9e/p1qs8Ew5eJ1&#10;JDDhN27PrtzisE4rRHR7SJbByMjkHpRVVlKJ8jFMbQFz0A68djQJZvkClWHc9e/Tj2qilJMtVWmn&#10;kjkAwgjJxliafbM7xlnPJY4BGMDOKhl3ybo9wHmnZjOcE8fXvQld2FJ2TZqRbxDGORhACD9KKsAc&#10;dKK2OdIqUUUV7h8uFFFFABUkMEk7lY1yQMnJAwPWo6nt4vtEN5ah0R7i1khQucDcwwM1M21FtAtx&#10;sltNFMYnjO8ckDn+VJ5E3H7p+fatm8iv5TE0NxbW0mGEirKTv4wp3bcjB5xjmqqWutfaopZdagNq&#10;gQSBTgsAMu3TglgAB/dJrn+sS/lNHBFDyZSceW/5VJ9imAUt5abhlQ8iqT+BNXV0zxAbtZX1eM23&#10;2kSMiggmL5vl6dcFR+FRXujNq3iCDVk+zPCtqsXlyldwYOxP3kb17YNJ4idtIhyFRrWdHKNE+4e1&#10;SHT7oReZ5J24B6jOPp1qW9g19LmE210JoZLxdyxucrHhs5OOB06VZ+xaqLbIv4Gu2ijieUsR90uT&#10;0H+0P1o+sSvawKCuZZhlC5Mb49cUv2KS4DQtDuVlO5XA2le+c8YrTsbbV4IIWvNTgmmVT5nz/K3y&#10;ADjH9/n/ADiqU+ma5dWV1aS6tbMs3mKE3kfK0YABbGeGycd80/rErXURcmhhWE8ngvURpuobl0a5&#10;bNtOx3LA552Fv7p6g/8A1yOiiVdM1lpMFIL7Cu5b5FlHCcf3nB27iediL1IqumkXItJ7fWdQt7zT&#10;DCYxbKvfjb9CuDgjnnNS2LQXdodOliwIVUDA2jA+6Vx0IwOmMEDHalV/fR9o1Zrf/P8AzKpLlfL0&#10;6G82MMG4XHWnxngAfhWfZ3clx5kE+xbuAASBAdjhs7WGegODwckEEZIwTfHSuS1nqbbDpgxwycEK&#10;fmGM/rTvvopIODznHNGBJGVPIPUVDBJ8xRht/u57nviqpvTlfQokwy8jkU2RYpopIpo1eKRSro67&#10;lYHggg9RUvQ5FJxyWxj16VTgnoBzd34ZSOOZdOu2tmkI8qJlDRxDPIQcEDrwWwOAMAYrKkivrC3a&#10;TUNPlt0Q4aVcSIeuWyuSFGPvMF7ZxXagJM6lQxXoGUjDexqcDcx5xjisZ0k7JHTSxVSHW5watFcQ&#10;ZV1kikXhlOQQR2NBjYx7BIRxgcCuobw5pkl21yLVFkdizGGRo1dj1ZlUgFj6kZrPvPC85mMljqbR&#10;Kx/1c8ImRR/s4Kt+ZNYulJHdHH038SsYltbiBnQtuWfcGJH3Se/8h+XpVqdokGzzo94OdvJOMAdB&#10;z2rWtvCsf2eRdRuZL13xkJmBEx/dCndzxnLHpxgHFZF3praTd/Z1SRbN/mhkbkA90Leo7Z5I9SGN&#10;DbURRrwqVOWOhHLdxFVCmU4LE7Y3GCeh6U+a7gkKFRIduf8Alk38iKYQFHUnPoaQA54P45rPnn2O&#10;n2T7kkchefEUyHJXISRThccnH1qxm4y52qcbtgx19KpSQrKMOAw64ZQabGvlMCrsAvAAdsfQDOKr&#10;2nkL2UjQDTGWLIO07t2B7cZ/Wqeq5jhUA/Kzc/QAn+YFI0txuys7qOykKR/LP61RuZLu9ZI2aLjJ&#10;yAV4HB9fUUptTi0JRakrrQZGytGrKcqRkEU6kS1mhiACq/qEb/GoxOuASrKD6jj86wUk9ju9pHZs&#10;lpjcnHtUKuNxYiRjuJ3KeMfypY5zI2NgySMc/X/CqKumtCxRURnVFYv0BPT64pyyKwJ6AAHJ4oGP&#10;opCyqu4sAvrSghlBU5B70Aczo+jWWoaYl7cRsbiVnYyLIwI+Yj1xXQCDZbCKNzuVNqu3zHOOp9am&#10;orpxGKqV5tyel7pb28jlw2Dp4eCjFa2s3tfzOfvdH1O4gEc2rCWLcCymALjn2q3qcn2awtdRjGJN&#10;NuQ7YYgtG5wwHbngfga1GG5SPWq6RJPvt5GKpcI0LEDn5hj/AAohjJqtBztyroklvvsuq0MK+Ah7&#10;Gfs78z6tt7bbt7PU6lXDorIwZWGQfWlDZ7frWV4dS7g0O2t75Ak8SbcAg4AOF6e2K1gAc8cdqqSS&#10;k0nexnCTlFSatcCRjn+VMVvlxkHBp5G0EjP51XWJk7YKq3PqTSKJgilRkCjy8dGYfjUDTSDaQpCg&#10;4JI9uv6/pUqzO0xTYNoyM59PagB3zA4yDx6UoL5wVH1FQyT7JSCOMZHvjn86kjnSTgHDbQxB7ZoA&#10;iuDm4t0B7lmHsAf6kVYX7o4qBl33IcH7qFfrkj/Cp9qnnA/Coj8TYkV7pymxg5XDYPOB/KpYySqk&#10;59eaSTcXVUbpyQTT8FsHjpVjHU1ev4UuD/8AqNJyDwDQA2aQIvLFe5wM0iemAOecLiiYoCpZGYg5&#10;AUE0yWZLeNX2sdx4Xue/f8aAKC/PNJIQu5nbJHsdo/QVI3C59DUNtALeIKM7iAWyc896nPb61lLc&#10;3grRQi/dpksRkZSNoK9G5yKkX7opaksWyBM8rE7sBUJ6cjJP8xWjVLT1Hls/d3Zj+B2/yFXa0hsc&#10;o1uFNV2+8fyqw3OB6mq7A5Jx1NOWwmOBCwuxGRiqTlSqdcgHGSD6f41cZmWHC7gzHhgu7H4VUmbd&#10;OqAAbFzwMZyfT/gP60fZHHdDqRuRj1NLTWOMVkdQq/dqCWzhvL63E6bhAfPTkjDqQAf1qwOlU7S/&#10;z4km08RZBtllMm7phiMY/HNXGM3rDoYYiUVFKXV2NwAbQCOlGxfTFOoqyRu33NQywRSvmSKN2xgF&#10;l5qxTBySfep9nHsJ6lR7CPqGlQj+ISE8f8CzVS3hZrhNszS7G3MXKkdDg4GO+K1pCFjYkZ46etVo&#10;5AZQoRlLoeG6rggf1pqC6Cew7/SB/wAtov8Av0f/AIqirNFLll3/ACCyKdFFFe+fMBRRRQAUUUUA&#10;FFFFAFm50y4n1e4vI5rfZJdQSIN6hzGqpu2t1XkHI7jPrTdviEw3Qe+gMjODCImQZGTnbk9MY688&#10;GoKK5fqq7lcyLsR137Xel722EbwMsIjdcB9vy985B7kYqYx6lGZhHqsbxiBjC8joS0xXG047AjP/&#10;AAL2rMop/Vl3Hzl1jMNEhS/lSS9EhyQVLBeeuCR6VSooraEOSNiW7hUF3bm5tnjWaWByCFlibay/&#10;Q1PRWidtSShoesXLrJDfpKdX0uMl1j+Y3kBxkqvduBj/AGgOcMwrtYJklBMbq67mG5DkZBwR9QQQ&#10;feuF1XTppri11HT2ij1K1cGN5AcOvdGxzggn9ema6PT7wJdRqiqtvds+1cYMc4G5l46hgGbPHIPJ&#10;3DHLi6a/iR6/gbUZNrll0N5Tg0SmQSDy0yTyCAMfiaYpJAyO3JqYHKZJ5HWuG9pJnQuwvYZxnHOK&#10;R9wQ7BlvTPNLTXL5wg7emc/h1rcBEB58xU3A/eC4+tB+dWTOM9z+dOfgc9TxTOCrKeAykZ9M1le8&#10;riYBDKG2SRhsjKxtxj8P88VHHZzxx7BN0UqCCeOKcYpG3kyxjKhQozjimx2zosu64+ZhhCGJxViE&#10;NrM7N5dz8oLAAOeDjv8AjVLxDYQ3enSre3RiiwCrqTvVlGcoADk8HjBzyCCCRUWoXyaZ+6SQS3Zz&#10;MIEcjgnALNg7RnPXk4OAcGuZlgu7uRZ7y4WWcRBAQSFU5ydoJO0HjPc4GScCsqlRRVjpw+GnUd9l&#10;3JbdSLdQ0gckltwQpuyeu08r9DyKm4AqLaVjjVjlgMZHrTurdfauJO7se6lZASTx+lNkLLHuQBjn&#10;nnoPammZQQoJ9yQfz/OkhVo9wPQnuc5PfFUMaqs7Ft2MkE85xjuD/OlGGuGxyAAOnfnP9KnC8c9P&#10;SoYOSz/3nJx9OP6VE3siXuifaPSs+4jKT+it0x61o1BcxeZHxjcOlNxT0ZV2ndFIp9D9RTSnsP8A&#10;gJxT1YEUtZciW2h0NRe6ISgIIIPPt/hTfJAQINoUEEA+1WKKOV9GLlRXZSYvL2Agd8/5NVdQBTTZ&#10;5Azh4oJSGBIwSOP/ANdaBC+nPtTGRZAyMNykYZTyCPQ1cJSjJN62InCUouKe6KGl3ZnsrcrOJisS&#10;eZzuOdvOT659atC4nJXEacuAeenr+NVzoenG4S4FpEkiEFdmVAI9hx+lWLmCWa3ZIZjDLkbHA3bc&#10;ex49vxrWq6cql4XSfdbfc3dfL5GVL28KdppNrs9/vS1+fzLVV5BtkPHXkVneRr1uf3d7bXIPeeIr&#10;j6bavL57Qx+d5Xm7QWAyADjnHWs8RTjGN1JP0v8AqkaUsQ5O0oNetv0bN6zmEkEbgkkcHPX3q+oA&#10;HFeaXXiCNJLSYLdQSW9wsnlSKV3rghgB0zg4ye1ejxNhMHPFdc6E6MYynpzfoebTxFOtKUYO/Lb8&#10;SVuFP0pAo2j6dqa5DKVB5NPqTUTafX86Tac5AFPooAiManqmT600xKyMvPOM5FT03B7GgCisIM8m&#10;xsKAFOD/ABck/oRVqBBFEsY7VmpJI9yUEoiDMzMcdcHaP/QRV2xleaLLkFlYqSBgHFNRfLzMiMri&#10;s4MuCQcngFM4/GrGcMQQahCxFztRgd2SSDg/jUqqCMkcmkWO3DucfWjIPekx6E/nQV+n5UAQXALM&#10;BsJAGQQD/MVBfbmESLwRlh9en9TU5VjKCSwx2H/66qX02y4VRGW2AEY9/wD9mk9hrVobEJNv7wgt&#10;nqKcxx+VJH90H15oPLVkdI+kPQ0tRXDlLaRx1VSRmkDdlcvWZDQxsv3SgI/HmrNQ28YhiWNc7VAU&#10;Z9BxU1awVoo5fUa38uaUDgUxuWxUlUBDLE0jDB+XHPOD+FZ+0i4m3dd2BznjaOPzJ/Wrs5PnKA+B&#10;joGwc1V3B5GIzwSOfY4/pUy2KgryFpjcnHtT6b/FWZ0DqyPD+JvEeuzrgqHijVvdVO4fnitftTtK&#10;tYre23xIFM5858d2b/62B+Fa0qiipR/mVvxT/Q5cRBylDybf4NfqXd+PT8DShs9j+VLgGk2D0xTA&#10;d2pg+9+FOPApqdz+FACTDdGVBwT0ODj9KrQAm6fJDBUUAg5APzEj/wBB/SprgTFf3RxkYOCAf1og&#10;i8ov8zNvbdluvQD+lCE1qiaiiigop0UUV7h8sFFFFABRRRQAUUUUAFFFFABRRRQAUUUUAFFFFABV&#10;PUL620yAz3oka0dlSVUz8pJGHyOVKkAgjB6Y5xVyo54Irq3kgmQPFIpVlPcGmlF6S2Fdr4dzodOu&#10;/tKPGzOZrchWZiP3qlQVkGABg+wA3BgOlaEbHgkYPcV5zoN/d6Pdvo8kkry2yNLYjdu+1w9TEQSP&#10;nGPlPUf7uQ3oMMsciJJFKskbgOjqchlPIIPcV52Io+zly9Dpp1FOPMiz3xUJUPcFg4DLjjrkZ7Ht&#10;U3VSAcNt4PpTImfyTvYnB4Jxzx7VmpNQ1NhG649KSiorm6t7KMSXMgRWO1RjLMcE4AHJOATgehqU&#10;uhG7JgM1z2qa9KWmtbAGExsUa6dVYHsRGM/eByMsMAjowqC7lm1aP/TY9kAcstqDxjjb5hH3mHJw&#10;OASOpUNWNuZ1RmOSVB/Ss6lTlXunoYfCJu9Qsx7CzONxZzl2ZizMcYBJPJ4AHPoKmqlG+xvY9atq&#10;R0zn0rmTvqetGyVkDOudhI3EdO9VA7SsNvbBHPT3+napHt8yfL91jnJP3T6ip/LUZ2gLk54FAxio&#10;A2R1x0zwKkAx9aUAAYFFMBGOFNRw7SoK9CufzpbhilvIw6hSRREoRMDoOB+FQ9ZIV9bElHUUU3dk&#10;8dKoZnzx7Juow3QY6U3H+RVy4iLxZ7qdw7mqLTIqFs5wMkDk0pdzSm9LC/MPX+dIzhV3MSAOvFRv&#10;O5DeWhOMH6g9xUfktK4eQDHTJGKk0LW3mjIHCjp+lRuwiiXqQOOT1qMTM4YoFOACvIOR3H1FAE+8&#10;AZJG319KZFL5jsMYweDnqPWljsJruQlATE2fnLYXH/662bbSreD7yiVj1MiggH29KuNNvcxnXS21&#10;M6CGS5bES5UHDNnha0INNiHMv70+/Cj8O/41e/i5HTinEgDmtVFI5p1JT3Kk8AEWxcAcbeOFI6UW&#10;0hlQHkEggj0YcEfnVljnjsfWq3MdyAq/JIOWxyGHr9R/L3rGcVF36CvoSbznkA0B/wDZ/I0OOd3r&#10;Qq9zTUFfQi7Hbv8AeFODf7QNJRV8j6Mdx24+gP40hfg5UinFVPYVDdMYbaSRPvKpIB6dKLTXUG7a&#10;le3gtrm1iEgSQqoDENn5up5HfNXUjSNQqKAB0ApvDZBI9MEVXksbby2zGiKRyYyUz9cdaKcpcqTW&#10;hNrbD4W3O3XIzkZPFWRwKpWtuIWcrO7rjbtzkL/XNTSGcHMciYA+66Hn8c8fkacppOzHrYsUh6HA&#10;z7VW8+5X79sGz08qQH892KcZklUo8cmGGCCh/nQpxfULoiDBrzb8ysRkgrnH41WklVLu43MBl+M/&#10;7q1bSW2hcRrOFPQRs2CPTg81Qm2GTLNtG5hnjrn3pyehVPWROvSk7/jUbTiMqpyQcDd060CZMocE&#10;bhkZ+tZnSTU1137FxkF1BB7jPNJ5sfZwcnHHrRu/0mADoWOfwUn+lJ7Ezfus01+7TqahG0AHoKWt&#10;lojnExyT706mDk/nTqYEL5LncnHTh+o9xWdbEtArk5ZwGJ9SeT+pqW8J8uQZUl12ZAI5PA/X37UD&#10;ufepnsXS+IWiiisjcr31x9ksLi4xu8qNnx64GataLNLc6PaXEyxrJLEr7YwQoBGQBn2IrF8Uztb+&#10;HLxkxllCc+jEKf0NdDYWy2dhBbKxZYY1jBPUgDH9K6YwiqKn1bf4Jf5nFUm3iOXol+b/AOAJ5M/2&#10;zzfN/d/3Mn0qWEMq/MOfrUtFSWNbkY9eKB/Whu31oX7ooAWoLV2kRmY5IdwPoGIH6AVJPIIYJJWy&#10;Qiljj2pltGYLeOJuWRFU46cACjoL7RNRSZHv+VFBRUooor3D5YKKKKACiiigAooooAKKKKACiiig&#10;AooooAKKKKACiiigCvc2cNxJDM8StNbv5kLkcq3+f5D0rc8P3NvJaSWlvvzB+8RHHKRuWwo7AAq6&#10;gdgg9icusjUtTudA1Oy1dA0lpEXjuYlAyUfbnGe4KKfw6gZqZ0nWXKtxxqKndvY9E+YkFG2tjByM&#10;5FSBRjHXA4qjLf2lvbrctcJ5D4ZJAchs9MY65zxiqt9c313pU8ltGbRFPzG5yHeL+Jk2tlDt5Xdg&#10;5HIHWvLlJx3OyOug+81m3triS0gRri8RclACEQ4yA74wvUcctgg7SKyEjkd1nuZmnuACPNcAYBIJ&#10;CgcKOB064Gcnmlt7eG3hWKCNIol+7GigAd+gqeolO+iPUpYeNPXqNwNpAFYci/OwUAAEgD0ANbtY&#10;t0N0rIA3LHovXB9axmro6ofERYVFDPuIZgqhcc5qaF0YALJ97lQ3BppKYUOCdrBxz3pGNuZPtUoI&#10;MYHIGfp/OsVZGmxMbiAEgzICOCM09pI1+86j8fbP8qqRQWjStKGcMPlIbjGf/wBdT/Z4TIG3HKc4&#10;3cdMfyqtR3YfaYysbIGcSDcuMDj8T709polJDSKpAyQT0pESFPKAcHYpVcntx/hUb2lu83mM7bie&#10;m73H+FGoXYTyREKvnRghlY5PYEGp16VWuI42mUHdliWYD02lf8KsqAqqo6AACl1CO7BhmkYhFJwS&#10;fbqarmW43FfLxkcHjAP5/wBKEiYqdzsd3UsefUf4VRQ/zXLcIChAbOecH/CqMsPlTnYNqk7s7jj3&#10;46f/AK60AqxqSBhRzVe6JeI7G+YENkjtzRa+gr2dyo7JDDvIwo4z6U15D91Q2c4z9Ov6VJDYXNzL&#10;HIqqFJ+eRhxt6ED1rUt7OC1wx/fyjgOw6fhSUH10KnXittTPgtZrqNlXBA6OxA47f5x2rTttLt4V&#10;BZfNkznfIB19hThIRMJW9dp9MHpn8fyyavDpmtYxSV0c0qkp/EJj15p1JSbuelUSDeufrR1HNL2p&#10;q9cH0oAcABVe6jd4j5Zw/VTnjI559vWrNNYZGKmSurDIYmE0YPIz2PUEdRT6rqDHcMN3yyfMAf4S&#10;Mf5/OnyTqCFU5ZhnjtUUnpbsDJaM4qLzGEXON4OD9ahJycmrcrEtlsNnoahuiWSOPqXkUY9RnJH5&#10;A0xM7xj1qV13SRtn7hLfXgj+tTKXuMW6sTAEryTUUwIhbqM44AqT5h6/zpjPhyHYKuOMr1rRFCwu&#10;TGC3GfUn+tPOSOAabGcRqAoHHQU7gkcfpQA1jGn3yo5xzS/JnGcHGevaopoPPRRvCkEk5Gf60jWm&#10;5i4lYMRt6ZGMYpNJ7gTOgI2MQQ3G1hnNZ9zBbxRgwBEkaQL+7O3Pcjj2Bq21sWdZHlO5R1AwPyqh&#10;doZBAkdwDsfzAducYBGMfj+lLkir2E1djJIY2IDZDdeoJ/Wm+WAyHdGxUDaGGDgH1H+FEtqJXLec&#10;yuRjpT0tlWUShmyOAO2AMVhytbM6eVDI4TnLYwDkBWz6/SltALeUNLEyqFIGAW54wcDPOM1ZwD1F&#10;NwOg4ye1Hv8AcUoXVrkiyxZYJNHudcBNwDZJ6Dv+fNWGlkTeSON+FzxxjrVTaezH8ainVViaV40c&#10;opPIq/aTv8P4mbptK9zRjnBYDy25xkg5A709pNtuJDhcgHnoKgW1ZEUCabeBhn35z68NkU4LOhAE&#10;w2D+9Hzj6ggfpV8/dGab7EJKzREuidmBVj2NMX7oqW8imnEflmM7GLHcSOxHofWoP36cPbuAOMqQ&#10;wP5c/pUSnF9TSnJLRj6KjMyKcPuQnsykU4OjdGB+hpGyknsxj28d3PHDNGksXLOkigqwHqD15IP4&#10;VqrwoFc7JqEkXiXT7OIKyzRy+bwSVUAEH25GK6StVCUUm9nqvxX6HLzxlOVujt+Cf6hRRVW4uJIp&#10;o0VNyt1PpVDJ2Pb2p1RIxcZJGd3b0qagCC7AaAofuuyo3uCwB/Q1IADyeuetMmkCGNSDl2wPwBP9&#10;KkUYUCjoLqGPr+dFLRQMp0UUV7h8uFFFFABRRRQAUUUUAFFFFABRRRQAUUUUAFFFFABRRRQAVU1O&#10;3F1plxbkkeahTIPc8CrdIyhlKsAVIwQe9NOzuJq6sO8BmO68OW9xJ5n22FPssodm/dBcbVVTwuU8&#10;snaBngnJrp5reK9s57SbJjljaN8HBwwwf0Nc5ZXEVlLaXGwlSVsp5N2Cv9xmH8XzYA9PMJ4Ga6Zc&#10;iTgdR1ry6r5qkrq12zppaRSOV0yWWXT4jPgXCDy5wOiyqdrj8GBHHHHFXKjFn9guJ4fM375pJs7c&#10;f6xy+Pw3Y/CpK5I7HvQd4phWNdJuuJwQBl85IHTaOeffNbNZGoLuuJAwG0ooBZcjqf8AGm9mXH4k&#10;VTngnqRQFjdGjlzsYc4+tIFCxqB057Y/SiuV6M3HG3tGGB5ijduAU4wamFtAyty+1xtIzxVerEZJ&#10;/GqT1DQjS0tVZlG8sRtOfrn86kNpC7ISX+QDHPXnPNERzKxKgHn+Eg1Mv9BVWQ7Ihb57tj02qP1P&#10;/wBj+tTFuOKiQfPISB8zcE+mP/11KdqDLHGO5NTDW4lsRyMsfzlRk8biMVEZn2M4GMjIz2x1qz5b&#10;3UbBMovGHYY/Eev8vep0tI4Y8n95ITktJ6juB2rVR7kSqLoUY4LmXDqNqtkM8nGR7DFW0igtjuTd&#10;I4/ib/Dp+NNeV2QHcGwfmx29qQA5znihu2iMpNvcUTSSsS33e1A3YOSB9KGwvzHoKVs7TjqelSSE&#10;fCAMMjGCDVmCQ+WVIOU4+Y5OOxz71VXpg9aeGKMJOqjhhjtng/hz+ZNXB9BXs7lzBJ/qaUADnv60&#10;4dKKssKYeDTiQBknFRSTbSV2E4GcnpQBKSBjJxmo5HZHz/ABk8ZqEZnBZgeOgPQMO4qcqHI3KrYo&#10;AqyQmeMrvbcASHxjB7H8uKkgEckSkAHuOOh7ip9vB7fSqoKw3HlhcLJlgc8bu4/r+dZTk4tdgSJn&#10;XeMGovKbPUVYPr61FjY/AJz1NW0mJoVIwvPequ1vt6sB9yFy3ThmYY/PDflV2oIBuuJ2zghgnHoB&#10;n/2Y0N8uwmtkOMsqyAclScAsvNEl0Y5NoXdnIGDzkVY2kdD+YpvlgtkoufXvVFDRMpB3KVx2PNJ5&#10;sYK7WAJ6Dp7U5owex+opBGu0jp0HP1zQA/I3bd2TjpSbeeCMio0jKzl/lKkEDHXrmmeSQZCAV3qR&#10;75PoaAHXUTTWskWSCy4yDWNZWclrO3mHDbfu+2eD+hradn2vggANgbh0HrWa10Wv5tyk7QqEjoeM&#10;5/WlLYcfiRMxxilX7opgyyKTjO3kA9zUlZHSFMXlqfTVH8qQDqa6CQCNhlXZVYexIz+lOpkoVl2s&#10;oYHsRmmtGKSumjTXpmnVlpttoTt/doBkheB+laEIYQRh87wo3ZOecVqncwa5dGOOCeaNi+mPpSDl&#10;/oafTJG7fc1HLbxzY8xI5MdN6g4qaio9nHsG5x4VD44n+zoyLb2axvtPAZm3DA9MVu+dOo/1rfio&#10;IpihTKzjBLMSWHfnj9Ke33TU1J+0aaurK33DoUFCLv1bf3gLy5U8mF/bBT9ef5VKmoEkB7dx6kEE&#10;D9c/pUK9D9aXavoKi811NfZLoWTeQg8l+vZGP9Kkju7eVtsc8btjOFYE1Rx2z3prxBxhgrjOcMua&#10;fPNboTpPoy5N895AueArOPrwv8mNWayQnlxlVARcdEJX+VGJUJ2TTr6/Nuz/AN9Zp+27pkeyktTX&#10;orK+0XP/AD0Q/WM5/nRVe1h/SYuWfb8ixRRRX0B8sFFFFABRRRQAUUUUAFFFFABRRRQAUUUUAFFF&#10;FABRRRQAUUUUAZkc1xN4mvNMWTFvLphkKEcb9+0HOM9DXa2ErzWFnPI+XeJGY46kgGuM08BvH8o4&#10;z/ZBx/3+FdJ4ddm0UFyzbLq4RcnoondVA9gAAB2ArixitVXoi8O3Z+pXnufP1e+j2bfs8qxZznd+&#10;7Rs+33sfhTqguE8jxJqMed3nCK7z0xuUx7f/ACDnP+1jtzPXnLdrzZ9DRd6aYVn6iSGUg4O0kfpW&#10;hVG/U7omHqR/n8qb2NU7NGShJBBcsQepIyfyp1SMQzKG5OARkdOuP603y2yeQR2rllubjasRD5T7&#10;CocbSPlLfTtUu9EgZpOFzg5px3AI4VhdgGySvv3NTbgiFmOBmm29oZMyIjwknBM27OOvAP8A9arh&#10;gihXziu5kXO5hk/h2FbKPch1V0KNrvmkC4EeC3Lg5ODjgd/fpjNaMFqsTF+TIRjcxyfwHQf/AFqi&#10;8mRLOJBtLxBR+WM4z6jI/GrUUgkiV1OQRkGlSskY3b+IcFAprqPbB4ORT6QjIwa1GUHB3Ycse4AH&#10;T8u1NB+Y9/wqzMpYZ3lRghucfrVYsp2srblAC8HrUSQmPjUSOF5GfamB0LEvE6lFyBnkjOKkWWOF&#10;kaTgsSFJOAKUfZ8LsQKJV5ByeCf0osSMuWigmWMozEruBzjvjn0p4khDsrDAG4MQScYx7e9Oaa2l&#10;XeyEbsxfOD0zSI1mBwvBIXnP8X/6qdgC3u0ETLM2GSQx59fQ/qKsT+YsZMeNwOTkZyKoyrZoVudu&#10;E3BHPzcgng/mf1NXUmWbcUz8rbc+tUEX0ZAiMZWbYU3Hdzzzj9etSJAq7TgllG0ZNTBTznv6UoGO&#10;goLE2+v5U6iigAqvcx70IABb7y5PG4cj+VSSTpECWPQZNV7u9S3gmlk+WOJSzOe2Bn+VTKHOrA2l&#10;qxc/abVgnysw79j3BqFYzbQfvmVgDyzHgfnXNjxWI7rzoLSUWM8iobuZdqhiSMgd1465GO/pW+VM&#10;rK7ncyjhmA/QdBWk6UqCSmZ0asa9+R7f1/XQnkvOQIkJz/E3A/LqT/nNLaTAHymxuJJU/wB7JzUL&#10;ABSe/rUbRLJww+7jB9D6iuaU7zSOn2Wmm5oG9hBIy3BIOEY8jg9qcl3byMEWZN5/gJw35dazlXaT&#10;97rk89SeppzIsq4YBlPYgEVpzon2crGrTOr/AI1lLAE/1ZKD0R2QfkDUxlldRtlZD1yoU/zFPmQc&#10;ki1cqC8eUVuepXJxUqr8i8YOOxrHlmm81RJMmAOskX3ge2QcA/h+FX47w4xIig9gr5/mBTuieWV9&#10;i1j5hk5Ge9ZhI3uQo5c/zxS3V75iKptpQCf4iPT/AGc/yqGG4iKhWdFcn7hOCMnpg80pJ2CnJc2o&#10;/wAxdxVfvDAwB0p4fJx/WqsgU3ABZDntnB/Mc1Z6tn3FZnSOb7poHf60jdAPU0q/dFIBaa3Jp1Nz&#10;82PegBJF3qI/+ejBDjrgnn9MmtU9KoQx7542zjYS3TrwR/WrzfdNax2MJ/ENUfyp9NXqfY4FOqiA&#10;prnCk0pOATWRq97La6Hdz7/mEDshUYIPQfzFOMXJpLqTOShFyfQzfDV1Pe6ULqd9xldigwBtXJAH&#10;H0rYPIxWN4eMNtoNnGu45jDEAZ5I3Hp9a1hNGXKB1LA4IzU4jl9tLlVld2+81wikqEObeyv9wq8H&#10;FOowM5oPSsTcYvLZ9qfTU6Zp1ACHpj3oU5GfWkc4xSgYAHpQAtFFFAEtFFFfRnxoUUUUAFFFFABR&#10;RRQAUUUUAFFFFABRRRQAUUUUAFFFFABRRRQBa0oL/aMrkDIt2x6nkf5/GpvDxYDVLdTiOG+Plr/d&#10;3xxyN+bu5/HHQCsnwreS397rVw+37PbubaED72eN2fYkAj8a3tOVEnusKF37GbA6scrk++Aoz6Ae&#10;lcGMvGtyvsa0neKaKGqr5PiWOQnP2qzCgf3fKc5/Pzh+RqSjX4pBqulXICmMia3bJ5BYK4IGOR+6&#10;I/EVAtxvl2LE5A+8+RgfrXDa0me3hXemieql/wARI391v58D9TVqq1/j7KckA7gVH94g5AHucYpm&#10;8nZXMvbh/wCH3yST+FO7gevSpY7e4aYLIBGmMsTgk/QZ/nVmGGO3JZAS548x8bsen0rFwvqzSVTs&#10;VoraWQbm/dJ/tD5j+H+NXFggihxtUnrvk5Ofr2/Cl6mnPEr7Q0SvjrkAkfnVwstjO99xU4THBJ7g&#10;k/zpbnHkMp6EYpY1OxcjbjHFRXfLQx/3pBz6Y+b/ANlx+NObtFsHsTgblPvUEBaOZo2JKnJUn9R+&#10;H8selTchRUNyDtWVTgqcn3Hf9P1ApWslboD7lqimqcinVRRG6ggg/wAQxVSRMZUktkjoOfqfSrxG&#10;Riq8yF8bjgZwe1D2ERRJHJ8sgzs+bcrEY/EVIn2djtERjZFBAY8Y98H+dRQlkjV9owy/gaQCMlsh&#10;ycbclug64HFStNGSTbLVx85iJB3HDnuf8aX/AEUqDhFwcDc390kD+tVcQx5AR8Ng5z0PtxTmjhfa&#10;WRiRk5JBzk59KLoRNJBaT27Rv5bQsMEbz3HT8qktRGsZVByDhiepI7/j1/Gqx8sRmMK21sAnI4x0&#10;7VIsiIyvggYWP14zxn8T+tUmnoGzuXKKaXA655OBxWXqOtWunQt9suI7eTI2jkluRnA79aqMZSdo&#10;q7KlOMFzSdkabSKnUjOM4zzVHUdUs7Cz866uUhHYMQScYyAO/XtTHlzgon3yCXbjp0465x/Os2DQ&#10;bKK/kvXjae4ZtwkuGMhXpgLn0xwTk+9VB0k71G/l/Wn4kzVVr92l8/61/D1Cz1u61G4U2+nMlltP&#10;+kXHyFxjjCjqPer7xeeWM2JAwwQ4GMemP8akAxz1PrS1nUqqT91WRtSocq998z/roUNTsE1CwltZ&#10;M7ZF4PcHtU1kNltFGXdtqhcu2WJHBye5qdgSOOtZt1ew6ZJEZiwS4mCKQOFY+p7DisF7RyUI6p9P&#10;PqXJQg3Ulp0v5Gk3T6mhO/1pCc7cd6cv3RU/b+RqBAP+NN6dxn9DT6YvzHPtWghcgg/yoHf24pCM&#10;Yz0pQeee5oAqqwaYkBxk8/OcZ+lWRgAlsYzTRIspwM9cZpXDNFhcZNJgQvKqSRZIGenPsanKgqQc&#10;49+aqyQh3h3DJUnHPfBq0XXkZ5pt6ImO7KsYSSKIKwLKiggSMMcegq2BwD3qndxiSdGKggL1Kscf&#10;kMVN9n2/6t3T02ucfkcim7MS5oqxOwJ6VElym1C48veSFDEc4pyKwXBZmPqwH9MVAYpVVRuR9o2j&#10;5Sv455pWG5W6FvIPemRJLLvZEBCkjluT9P5VVhRlm3eWcZ7MP8elTW8klsFaUne4YsFjY7MnIGec&#10;81cY9zOc30Ldsk32oM8TIgQjkjk5HofY1cboPrVMX4dB5bIZCCSgOSPYipVldgd6gDnGDzxV2sZX&#10;vrcnX7v1p1QtcRISpPQ4qUHIBHegYVUvUQwrHtUBmGcD05/pVyuc8T3stvPpUMDsskt2u4ADlMEM&#10;P1pqnKp7sdyKlRU480ttPzLYVcdG6EZ69f8A9VIIUDbxjdnv9c1OOBRWB2lQwytITvG1hggdevt7&#10;U8iRYNnO5iRnPQfX6VOVB6gUbcdCR+NAFaJ5VVEIyckZP14/SnfasMQUPXA5684qfHHOD7kUwx85&#10;2rQA1ZVkG7BGMDn64/pUiyI5wrAn2NMES5GFK47Z4pIoViY4546kUATUUUUgJaKKK+jPjQooooAK&#10;KKKACiiigAooooAKKKKACiiigAooqOdzHA7DqBxQBJRTJIZbRvmZ5YT/AMtGxlfrjHH4Vl63r0ej&#10;C3XyTLLcEiMbwiZGPvMeg560qTVX4NSZSUVeRr1nareXVvHHBY2ctzd3GVi2j5VI7sew5/GrFlBq&#10;Eti82qIIJdxKQ2zbiF7AnnLfTiruk6PbX9ut79gR0mLbPNUSApuKBgxHIIAcf73frWLxUIytHW33&#10;FqDmuw7RrFdF8O2mmDBeJcyv2ZyST2HGTxnnAFWtERpry+uS4eM7YVKAgZQvkZ743AHHcEdQRV6P&#10;TbeztoVt9Ktg5Rd5EAySPXA68mrmZ4441jhUAhdyhOFznPH5VwyjKdR1Ju7ZvGKikkUdUiV7eBnG&#10;4xS7kOeh2sP5MawQ8cUuXlljGTtTjDewHX8K1PEzXMnh9yYCgjeCeZgv3ESRXdh9FUnHt0NUUhig&#10;l+RWDtnc2zJb6tispRtK56eEleDSFJmlTgGD64L/AJcj+dL5KK/mhRvHG48nHpnsKeRtPHpTm+6f&#10;pU3Oy3cqPGfO3Ad85OOfx606nyfeNMrOT1ExR1ouA7MNpHGeM8n9RSoMsPrQpEhKncFxkHjB5qob&#10;DRLGMBVPUCoZQWu04yqISfZjwP03VOvXPtUQObiQeoX+tTU2sBKWA69u3ejafpxSkYHA6UL0rQZW&#10;gYQb4zkqgBAAyQOw/Q/pU0UrSlsxlFHAJPJ/Co7hcMkoUsVPIXrg8H68c49QKiHlpKjrnYoyuDnP&#10;0A5NTHsJaaF6mMM8dj607tmgjIqhlJxhsMw3EY6nJ/DpTBnnPrxUt0uF3dGOBndgD6mo8Hk4Izya&#10;iS6ksCMjBpB06YxS1S1HUodMiSSVZZGkYJHFEm53Y9gKUISnJRirsiU4wjzSdkXaa7RrCRJkR42n&#10;B9f8/rWNFba/rJBnddIszj5EO6dhx3/h7+hHoa3bDTYbC3SKLe2wY8yVt7n1yT/St5UVT3kr9lr+&#10;O33XIp1JVHpGy7vT8N/vsYt8dau5Vht54rKMIPNm2ZkL4P3R2GCvXBH4U6x0KyspPPCNLdE5a4nb&#10;fIT9eg9OK2LxCjLKOn3Wz2Hr+f8AOo6U69RR5I6Ly6+vc2pYam5c8tZefT07CYGc96WiiuY7Aoop&#10;MigBaoapp8epWM1pJjDr8px909j+Bq5kkcfp/jQVO3rgj0o95NSi7Nar1FKMZxcZK6Zi6Ffz3tqi&#10;zFvtEJMM6AD5WXgkn368VugYGKyBp0cOqz3aMf8ASUUFSfl3L/EfU4xgD3rR/fEZSWPjg7oznP51&#10;rVcJy54aJ6+ndfJmNDnjTUZ6taevZ/NEp4BpFGM1CZZejQg5/uSA/wA8U5JsnDRyKxPTYT+o4qLM&#10;150SN2/OmuNsZwQuB1J4pJJo0+/Iq5HG44pJ9skOAynIyPnxn8RSHdXsNgGQZAyMuOqtnJqcdBUM&#10;CfIWLEsTnO4H+VScqf8APNAyC4VztKOV+fHHvx/WlbhuaW73m2k8pQZCMKCO5GKYjmSCORl2llyQ&#10;e1KS90h72JJITKV+cBcDIx/9ep6ozzoCFLFP4ckHGT3GO+DVhZYo4VJkQKc4O7j8zTsxqUe5NRVd&#10;JMJuDM+U3E8Yp32gD72OM5IPHFBVyUqD1ANGAOmfzqNZgxACsMtt5Htmn+Yn94D60gEeJZBhwGHo&#10;wBpFi2jCkhf7qsQPyBp7MqjLMB9TSggjIORTu0Jxi90RmNuqO8fc7SOfzFSJc3KH5mWRR/eTDH8R&#10;x+lFFPmZLpxZKL1j/wAs0z6B/wD61c5qry3XivTJPImENukhfKbgCRj+HPPSt6oUUbif77En+X9K&#10;qNd03e29196aMauH9okr7NP7ncVbmFiF8xQx42k4P5Hmq6tNGi7i33gzZ64POKt7fQmmtDG3WNCf&#10;UqKjQ394jW5Lrny2UYzz6YJp4nXJDKysOoP/ANao/soA+VnGeuHJ/Q5pfIAVcFtyHcCwzk++KdkC&#10;b6omkkWPbuOMnaKdVKe3mlHzOrZXbwSmP50AyL5m4SZYdVAIB/A5/Siwc66l2iqaiTlwZEA6Ke/T&#10;1FL9sDBhFh2Ck8cjrgUrMfMi3RVVZ7kjIttw7MGHP60UDL9FFFfRHxoUUUUAFFFFABRRRQAUUUUA&#10;FFFFABRRRQAVXu2zEYhnMgIzgnH5CrFFNaCNMoJIFmXDwuOCDkEVh6hYQurW9zCkllLwFb+Fv6ex&#10;7VoafOLW5KMuYbhgr8/dPQH+lXbiERyNE2GX3HUV5bUsJU5o7GjSlE5qBDounNaRSTSQyMsUJaQs&#10;0bOQijP90Er06V2mlXdlLm2sJ4XS2bymihI/dY4ClR0xjH4VyN2rWFzb3BZT9lkM8ORww2srIffa&#10;xwfXBwcEHQ1bwylzcnU9IuW07VgvyzxcJLznEi9GB9fpnOMV1clOrLnva/X/ADCLlCPuq9jp4vtS&#10;w75Ovl/dySSfXH9KYJbxomKxlSMcbSC3zfpxWXomoandrPFq1kLW7gfyxLE2Y5hjO5M84+v88ga+&#10;+QAc59ecVzTThLlZtGSkroraxb3F/wCHb61RcXFzayxKCcDcVIH865sSpNJDIvCuFdSQxOCOPYV1&#10;wJL5JzxXIW4ggtbZJWBZY0C9cnA9K56j95HoYN7l4gHqKKrrf2jIGW4jORkAHk/h1o+2Rn7qTMew&#10;ELc/mMVNmd3NHuSlNxyQajkXEbbAd4xjIzSefM3C2kgPq7KB+hJ/Sgee5bzEjjG08rISR+lFhXQl&#10;vuLMTvODxuXaMdscVIII1bcseD+X8qrxO7ErFMvAwcxs4498ipPLuWPzXBHp5cQX89xNA7+RYAwD&#10;mq1t88ksnUGQ7c+gwP5g0v2dsEySzOR38zb/AOggUsKCGDCZOAWGTnkknrUS+JINWyUSqZNmD6Zx&#10;xUlQQKG/eMP3ncldpFSEk4x37CrGK2CMdz0qqNsZKbCu0cbTgMD2z2wfT2q1t/L0qC4xFiYrkIcn&#10;noO/6c/hUy01E+5JBt8vaoxtOCN27n61LVMSJbydDyQpZm5J9hVX/hI9MbUUsYZzPO2SRCpcJgZ5&#10;I/L61pGEp35VexMqkIW5na5psPTgnv71zl/4hsrK4e3j33V2zYEFuN7E+/8Ah19q2bmF7+0kt5QY&#10;Y5lZGUcuVIx9AfzosNKstMi8uyto4FP3toyzfVjyauHskrzu/L/N/wBepnUVWTtTsl3/AMl/n9xn&#10;6cmr3JkbUIYbNGI8uON98ijnOf4fTn9K144FjYlRgnqSck/jUoAHSlqJSTd0rehpTp8is3f1G7Rj&#10;FA6/5606mgHNSWJKgkjKsMg9qzUymY2bcycE+tatZ96qxuLjIAAwwz1Hb/PvUyV0VF2lcbRVRLzz&#10;ZikaZAJBYnA/+vTyr4Lk72HQdF/L+tRbubc3Yl3Enj9KULxz37CkjYNGGBznmn0igoqIzZbbGu/B&#10;+Y5wB+PrSeWZHLSHeM/KMYA/xot3J5r7Ecm2aM7FLqpBDKcDP1qrp1/Bch54pgIdzKylSCGBx8xP&#10;f2rRK8Z6kVzVzBf6PqVxdWFtDcW90Q7I77fLfuck45/z0rSjCMm4N2e6u7LzX6oxrTnSana662V3&#10;5Oy18uu51BHY0m0emPpVPTr6W9tjJNZyW0iuUZGIPI7g9xz1+tS3F9a2m37TcRQbs7fNcLnHXGal&#10;05KXJbX7zVVIOHPfTz0/Ml5zjJxmoXs42beior9zsHP5YqSKSOVVkjdXVuQynINS1OqKspIiSLYu&#10;MsfU7z/KmmKXnbO/0dVI/TBqeii7FyorHzwvPlvjuSV/xpql3T5YWxk46f41Zzlvxqu0qRXQjPV+&#10;cY/X+X5U91Ylxs9xFym9nV1y2VxjPQD/ABqxHzEvJP1qOZcxnaATnABGf0p1vnyEyACBjAGP0pNl&#10;xVtBDbRE7tibuudoz+YoNujLtZMj/eJ/nU1FF2HLHsVzC4yUlbqeHUEDP0wagEDpKpwjLnLHJX8M&#10;Yx+tX6KdxcnYgkLtysb9OCGGQfzqESbG+dnj5AZmXAwB6kY61cwD2o2jtkfQ0roGn0ZTW7kYuy7G&#10;QHHHQcjv0qaKV5JSPl2hex75qQxg9cH/AHhmmC2jHRNp9UJWjQPeJT90/SsLw9NNd3eqXDyu0YuD&#10;FHGzEhAvoO2c1qSrLFE7iVyFBIBwR9OmaxfDRktNKLTRss88ryyK4K4JOP6Ct4cqpTb30X6/oc0+&#10;aeIpxS2u/wBP1OhkkSJdznC9z2FOBDAEEEHoRVF7ppE2tENvfY+f54pnnmSVvMOyNhgg5/Xt0rCx&#10;1OSW5pUVSjuMb2V9yjJOSMAk1YikMhz2x+fPX9KLAmnsS0hUHqAag+1L5rrjKqpOR7Yz/OpTLGBk&#10;sAM4zSGOxjpn86ZJEkow4DYOfmUGnhgTgEcUtMGkyH7Oo4X5R6KSB+QNFTUUXZPJHsS0UUV9EfHh&#10;RRRQAUUUUAFFFFABRRRQAUUUUAFFFFABRRRQA10WRGRhlWGCK0rWcz2GyRt08B2k9ynY/wBPqDWf&#10;Qs/2STz9pZcFZAOu3/6xwfzrKtT9pTcRxdmX5EWWNkcZVhg1F4ZmRLa404OxazlIVX6iMk7cf7Iw&#10;ygdguO1TAhlDA5BGRWTdeRY+INOvdrK7t5JMYGX3sqYb1GWU/VQe1ebhJe84Gl7O51ZAIwRkVzur&#10;ajreg3kt/wCUuoaLtXzIYxia3A+8w/vjvz+gBJ6OmTRJPBJDIoZJFKsp6EEYIrui4p+8roc4trR2&#10;YtncRXdtb3EGTBNGJI26cMMjj6Vgu6jeHJAWRkBX1ViM/pVnwbZ3en+FNPtb9THcRbgylg2BvYqM&#10;gkdCKq3sUS3VzC33ROSCU3H5gHP6sfwrgxMVGpyp3SbR3YCber6olUBFXaxK+/egKCOefqaYmfs6&#10;5bcQOTjH6VKO/wBazPUAKB0ApGGfyp1Ieo9+KAIId4dlKgLjjCkY/HvVioA0CurEqH6ZqegCK5cR&#10;27segBJxUKKiQJFK21kUfjgY49adecxKg6tIox6jIz+maSNy4KSCNiG7HPfuOxqLe8LqTRhYlCKM&#10;Ac9MdacFwc0gG76e/WszVdZksZ47S00+4vbuRdyqg2oBnHzOeB/npmtYQlN8sSZ1I0480jWqKSWM&#10;N5Zb5yM7QMn64Fc9/Yeo6tIDr19mHr9itCVj7fePU9M+x6GuiSJUzgYz19T9T3qqkIQ0Urvy2+8m&#10;nUnO7cbLz3+7/gnNy6Le6pPIuqX0iWYYLHaW/wAm5MjG9u/uOx6HmtfSLSCxsBHbWyQJnJVB+HJ7&#10;njrVidApV9wCD74boV75/n+HvSwRlCM7iRx1wo+gpOvOS5HsunQmnQhCTklr3e4kt3FbsqNnJ6YF&#10;So5ZmBXGOnNNeKN2BeNWx3IqQKB0AFQbjDOgOM5qWohAgYk8+1KZUXgEHBAIB6UlcCSo/Pj+YbuV&#10;6jHSoJrsQyjc42ZwQBkn6etVHd2OVBQsS27d8wB7Y6U9tw1exauLkKE+barrwAfmPriqbbpFaMgJ&#10;GQQ3XLDGM+2R/kUNshXc3yqMLnOTjtz+NTAAVDn2NFS/mIYCCNvOU+XmpuoxUL/u5Q/Y8E/5/wA8&#10;1NUM1j2ZX/eRsVQKQeck4x/jTvKLlS7Fsfgufp3/ABqaii4uVCY5z1paa4yp4J9lODTIVKlvkVQe&#10;euSfrQUS1BNHvUjAJHK56VPTJWVFySBzwPX2FRJNrTcHa2pEssSbSZATIMjA6/QdaLixs7zb9oto&#10;Ztv3d6BsZ9M1HLC8LjcBGHO7AAL8cY4+o/M1ZiwIlA3ccfN1q4Sa95Mi0Zqz1MeTwlozkstq0bk5&#10;DRyMCp9ucVqxQCGCOIMzbFC7nOWOB1J7mpqD0rSderUVpybt3Jp4elSbdOKV+ysY93Fri3TSWNza&#10;PCwGIrhCNnbgjk+vPrTYLvX0njiutNgkRmAaaGbCqM8naeTitdB1p9Wq65eVwT+VvysQ8O+bmjOS&#10;+d/zT/rYj+6c5B+vFclrPimGRbYafeNby+aFmDW5LKp6nnjj078eldjTXRXUhgDn2ow9WnTlzTjz&#10;f15p3FiaNSrDkhLl+T/CzVjN06K+MciahPb3MeQYnSPBbrncOnp0qa9uJrK3D2tiLg7vmRHCEDnJ&#10;56/T3qeHZBFtOEQE4JPGM8VIssbnCyIx9AQahzvPnaT/AAX4FxjanyKTT+9/iY3/AAk0aDdcaXqc&#10;CD7zvb/Kv45rSt9StLu2S4hmBhfO1mBXODg9ferO1euBUWCbhzk7QoUc9+Sf6VU5UpL3Y2fr/wAD&#10;9SYRrRfvSuvT/g/oKtzA8nlpPGz4ztDgnH0qWs+/0Sw1Jla7t1kZRgMcg4+owapDwtaRN/ok95Zg&#10;9RbXBUH65zTjGg1rJp+mn33/AEFKeIi9Ipr1s/ut+pu0VAYXX7k0vHQNhh+vP61mSHxGsz+U2mNF&#10;uJTzFkDY98cVEKfO/iS9S51XBaxb9NTaorItdQ1iSZEuNGVE6PKl0hH1C9avS30NvE8txviVBliy&#10;HAH1GRROjKL5dH6NP8ghXhJc2q9U1+dh904SEk9zj8+KpL0rB8ReIrC/0l4LC7Zpyy4Coyk8j1Ar&#10;eXhRSrYWdJKc1Zu6s1ba3+ZWFxUK1SUKbTStqnfe/wDkLTdo7DH04p1FYHaJj3J+tM8oKcoAn+7l&#10;f5VJRQm1sS4xluhqmRQBlto4AyD/ADpSz7FUbcKu0BkzxS0U+Zk+yjsN84hlyg+Uk/fz3B7gelSe&#10;aW2FmYdc7cjHP0OabSbR1AAp8wvZeZd+1Q/3/wBDRVLHufzoo5kHs33NiiiivpD4kKKKKACiiigA&#10;ooooAKKKKACiiigAooooAKKKKACiiigC1ZqEs4kHRF2j8OKzvEUU0lirWy5ukJaDpxIAWQ88feVe&#10;vHrWjaY+zjBzyf51FfSRfu4y373cGVf0J/LNePTTWJt5l9DctbmG8tIbq3ffDNGskbYIypGQcHno&#10;alrO0OS3k0a3W0RkggBt1Vuo8tjGe54ytaNdxqKn+oAAzg4x9DWJqsSDUplKlw6xykc8E5Xt2wg/&#10;WotEuJ38W+JbZp5GhhNsYkdyVTdGScA9Mn0rQ1ZFE0Ui8SOhUtnqAQR/6EfzrkxUOSX3P71/wTpw&#10;U+aa+f4FCIjy9uzYoOANpAx+NODKOAw/Omxo6qQ5yQeDnPH41JzjqawPXAHNI3TPvSgYFI33TQBW&#10;feHKhWI3YyXA781bqhdSLCxlkWJY15eRl/Xd2A96htPENhqFzNBZNJO0WMlEO1jk5AJ44x16cjmq&#10;UJSTkloiHUhFqLerLN+kTxq0zBUjy5JHA4IOfTr1rCPiXzC1po1tLqdwp6oT5UfXq5Az0/H1q3fW&#10;UWs3cVtfqskK5fyFZgVPRS3P+8OnY81rWtnBZwCC3iSGIdEQYH/160hKlFXkrvt0/wA3+BjNVZya&#10;i+Vd+v8AkvxK1iuoPp8a38kS3Bz5ggB454APbjA/r3q4kYiUKmFAycDv9T3qTp0prHnFZSld3N4x&#10;5UkKCc8/jTqafrSjpSKEYZWs4oiAxZO5Fwgx0B6DnjPBH0FadVLuOLHmSpujAO7jt3/kD68VLsnc&#10;Uu6Jom8yIHBUj5SKWWTZE7DPyqTmq6boMu++QAYBUdB/ujt7jn8s0XFyFLJGu5wvLH7o9j36c4qg&#10;TuNe4l8kMQRkjHB+b3Hv7VA000hcZ2KScDAZsH9B+tNZl8zzGPzhQM4+bHoMdqaJufkTKDGT35qH&#10;Psaqn/MH7uCNtq4UctsXOfqaRpnO5YU6YxnuD3xSNCDP5gyF6k72xn6ZxUgUBVwvQYyfSoNUraIj&#10;8kytvk9McjGKnRdiBdxbHc9aUeh6ilpDGyLvQjn8KbCxK4bqD+fvUlQv+7lV92FPBBPH+f8AGmux&#10;L0dyaio5J44+pzyAQOcE1WmkeWRYxu+b7qgZJP8A9Y+9CVxtpK7LtU/+PaY5I2n7qjrjvgD8Oaux&#10;W87bPNIj4BZV5Y/0FTCAQyb4RtBHzsAN7fiatQ7mcqvYiS3lkU7iYvbALf4CrUUKQptjXbnk+p+p&#10;p0JDRAgg+4HBqSq22MnrqyrdQebAyDqPmX2P+f51m28jfc2kL2LZBz369a1d5JkJI2ocD+tZV1Gq&#10;3ozlRJ228gjBxnt1z+fpWfK02XCVmWA2e39aGPyng/lTJJERU3KTuIX1pPMUEkLJtBxuAJGfoOaV&#10;rmzkluSjAJGaWoTNCfvSqD6PgH8jT9hHTH6ihpgpJ7D6Kbz3yPoaTLA9/wARSGVprb/TY7lfvKNp&#10;HqCf8/rVsMp7ioJ5QI2UtsbHDYOB+OOKLUu9sgldXbHLLjBPtVO9iE1zNIkMERJPlruPO4DB/OhF&#10;CnC56k8kn270uwjpj+VKMehHHrSux8qTvYdRTMsPX8RSh/UgfjSKHUUmT/dP4c0m5fXH1oAdUUxE&#10;cLuu1SB1JA/nUtRXAygBWTBPVBkj8KAKFwPPaPzo1Yx/MpcA8nHPH0o2j0H4cUT8OBG3QDO5Oc9e&#10;nGOtNV2zhtg99x/kRWau2y6dkttxcMPX86UE9/5UFiOkbEeox/jTfOj7tt/3gR/Oqsy+eK3Y4vjr&#10;j8/8aUHPY/lQCCMggj1FG1fT8qRYZGcd6Wkx7n8TSOCyMB1IxSARpFRlB/iOKh8y4WZSVYgkgrjg&#10;eh6f171HbWksIIdkbJ9SePyq9k+tAtxIyzRKzKFYgEjHSilyfWigLGtRRRX058KFFFFABRRRQAUU&#10;UUAFFFFABRRRQAUUUUAFFFFABRRRQA/TTgXEXPySk/8AfXP9aZqUciEXUe07QFZT3Ge350+xINxc&#10;Y7bQfrjP9RU94pexnVfvGNsfXFeVUn7PFXX9XKSvEZ4ak8t9RsSceVP58SY6RyDOc+8gm68j6Yrf&#10;rm9FVl1hZUHyzWmJTnqVZdn5b5Onrz2rpK7Jq0maxd0czbjyvihcKgwJtKEjgfxMJAoJ/DitjVsb&#10;rXHA2N/7LV6PiY+61S1oN9ltWI4Wf5j2HysB+pA/GuXGT5l6JfgbYRclRebKVLSDpWBf69dveyad&#10;o1g9zdxkCWSZSkUX1zjPHPHY5Gaxp0pVHaJ69WrGmry/4LN+oLmYrE6Q4acghVA3YOOCRkcfiKwr&#10;Pw7cyXEV9q+pT3V2hyixPsSPscY9uuOtdCkKRxhFVVQfwqMCnOMIO0Xf8hU5Tmryjy/n/wAD72cu&#10;3hu4u2WbW7yS+kB3Lbx5EKfgOp688Z7100EMcMSrFEsKADCIoUD8qloPAoqVp1Pienbp9wUqEKfw&#10;rXv1+8rRLuu5n/ukRj6AZ/8AZv0q1Va2VgG3D5izE+/PH6VZrCGquaLYKZ1b8adTR1/M1Yxx5FNH&#10;B60+msPwoAdTWGRilByKKQypFKkRaFgRs5AUdFPTp09PwqCeJkVngjAVDtMYUDPuPz//AFVPdBon&#10;W4VgAgO8EdV4yfqMZ79x3qyApTGARjvQrWsStGYzQ+a7eYoGMggnBHoKmRNq4Ufiavz26yhc5DKc&#10;qw6j1/D2qmd0TbZQBkkKw6N/h9Pr1qHHsbRnfRgFA9/rS0UjMqIWY4UDJNQaicg/pTqhkmRZACDg&#10;rkEcg/561GvmTO8J2szDIXqPx9j/AFp2uJtLcnM0Yk2bvm/l/hVW4XfI0Ui+YjchQGLY9gPSrcFg&#10;xU+dhDgfIhyRg5HPb0q/FCkSbUUKCcnHU/U96tR7mUql9EZcFpIYh9okVGxtccFiR0J7A4x61oW0&#10;cYTKReXj5emCce/WkmzBJ5qj7wCH8+P1J/Olt5clkd9zBuDjr+XFXbsZJvqWMAdKjkQOpU8g9qlp&#10;p6j9KBkce5G2MSxIzktk/wCAqWqp8i2KsRPljxt8xx+masJIsi7lzjOOQR/OgBdic/KvzdeOtVLu&#10;38yIhAokU7kLdM/54+lS/aQ6E2487BxkHC/99dPyzTWhMoUzHzABygXCH6g8n+VTJO2gr32Mlonu&#10;IwxIG5eMsVwevSntEyKfLwMZxjk4xgD1qeSEwztt/wBW53r7Hv8A5+tDSxqVV2AZ+gPU1z05XVjp&#10;iupXPmlSV34J4HfoB3x70iKYhlEUFiSSV/Tirewdhj6HFLg/3iR6GtLjsisF89nBZ0PGCjkUCObA&#10;CXDKuSPmwTx+FWCuemB9OKQRqG3bV3HqcU+ZkunF6iRyAr8zck8fKRVbz2jvthIMT8q2eh9PxqVr&#10;bKgBmyM4OeeRiop4/JgDpuJjYPg9TgYx+XehBLRX7Fw/dNMDfvGXjg45PXihXEsKsP4qQJkllZ1D&#10;ZJHBBpFjhKhA+YAkZwTzTiQBzjHvUHlBUKhj06kVI2X2soztOcAjmgBwC9VA+opSue5/OocycErs&#10;4Jx6nPGaBLIAMrnJwMD/ADxQBKFx0x+IqCVyXK4X5e+8rxx6U4TlpmTbgAkZ3DPA9KUTkyeWFyRj&#10;OGGR+FAFFzmZmwcbiO56cf0pcj1pqqD1GeBTsY6Mw/GsIO6ubwVopAAvUAUEZ7n86Tb6gH3IpNrD&#10;of1qiiEvGk+3YpbI5KjNSmPd1yPo5FNDbpflOcHBztOPy5qQsR6H8CKd2Tyx7DNrr0dj9QD/ACxS&#10;hpM4+T8cinK27t+op2ecU7i5F0YwuR/AW/3SKBKp6hl/3lIp+Aeopu0duPocUrodpX0YeYn99fzo&#10;pfm/vtRRoHvGxRRRX0x8MFFFFABRRRQAUUUUAFFFFABRRRQAUUUUAFFFFABRRRQA7TsebdnuZBn/&#10;AL5FXjyKzoZvsWmatfCNXeOaJUDKzD5tqk4Xk9egq22qWkMSG9iuI5GLH5IGj/dg43lHO4DPbk15&#10;GJpt1W0XHYzILprC40qQyCOEyrBO2OqspVR68yeX0/lmus8xD0bP05rmbqK2csEs7+dRJM8MrmNV&#10;jkhO5WAB3Ebh3B+hran8QW8RkSKP7XIs6xCO2BkYg9M44XOR8zELyMkZrrnWTd0XBWRU1zVrjS5d&#10;KaCNSLq/itZPNQ8K+ckcjnijU9asZXk0iGYy3uVkMUal9qh1JLEAheP72O3qKfqukt4gsls9Tdrb&#10;E6uos23bSDjiRl98/dX05wSX2On6ToWhzx2Nn9n/AHGXIGWk4OCWzk9+vT2qavs50v72pUOeNXyK&#10;QSV2w74QDG2M9fqeo/D86kjiWNNoGF9Af5nqaiF3CsW4byAM9B7/AOFH22MbMpIAwByQOATgZ5rg&#10;ue9oSjh8e9SVDHKkztsDcHqeh9aLmUworKM5OOFLfoOTQVcmpr/dNRQXHnMy7Puxq+4Hg5z+Paqz&#10;3P2mykBXYHCx4KnPzEDOPTn9KBOStcksbiOaKP8Aeo0vlgsARnPfj61bqi92jCFWiDFyu4EZVc/1&#10;qVEt594SIIV7gYyD0IINKKSVhJvYsk4Gaavr+FV/srLwtxOqnsGD/wDoQJ/WpT5nRJFHPeMn+tUO&#10;77E1JVdpbmM/NFHIo7pJhj+B4/WgXi5IeKdGHbyy36rkUWYcyJl6/Wn1C00UIBlkRB0yzY5qRHSR&#10;QyMGU9CpyKB3WwMNwqG3ZwCj9QTg+tWKqcHUGxxtjGf9rJOPy2n8zUS01Ey3UckSSoysoIbqCMg1&#10;JSZqxlCaJomZlGYwM7RksPoO9Qs6MgABfePlVRnd/wDW960idw/kB1/+tUTQ7GLxBVduo7Off39/&#10;0PFLlTK9pJIqQacUZRKwwP4F7/4delXooEhXag2r6A5P59adFIHX7pRu6sMEVJT2JvfUQAAYFLRR&#10;QMZKgkjZGGQRgj1qp5rHbll8xGwVOTk+wHqDnPOM1eqlcxssocPLsYbXRfx/rx+PtQiXpqW1YMoI&#10;IIPoaUjIqGBicja23sSf0p7ypHnJJIGdqgk/kOaB3IZnJVokhkc4ydp2ge2T/T9KZBDJJDi4VgD0&#10;j3DaB6cHJHrnr7dKkRHeXznATjAQHJx/tH1/lk+tNH7ibdglScMxGB/9c/SmStdyyFGADzinUUUi&#10;yndwebHgffQ7kPvWQVjCiXzDiTn5cs8g6gYroH5+vpWXMotppFBKhgXXjJ98fz/Gudrllp1NIPoP&#10;V/MQOoyG5680bsdQR9RUFs5J8pwC23fkuGYg+vHH4VY2j0/KqNQDA9CDS03b7n8eaNvHQflSAdTH&#10;XP41DPHO23ymIxknDdf1pZI5WkX94UUMTxz9KYDYZk83yBwVGQM9ucf4fhUkkrRRFsZxjGRj/GqM&#10;32iJPMQmVg3zqGAIHPQn8KhlnvZI0VBu3Y34YYGAeh+uKb7kR0900BejH3Mn0Vhn9cUfbIjzJHIn&#10;1TP8s1msZSsLNDKOPmXcuQfU/N/jTrYS5czFTuOVCtnb7VHMbOn2ZqxzQu2I5lY+gfNPK57/AKCs&#10;0oD3P48/zo2jGAAPcDH8qfMhezkaOMEggHI61VdtsszDPALAsqnBxgYPXtS2xKRSsS8mCPl3ZP5k&#10;/wBaZNLvjAaNldiM7kxgdevQ9PWiTsrmbva3UiTv9adTV+6KdWUVZJHWNyd+KUnAJ9KQdc/WklYJ&#10;EzFguB1JAx+dUBBbkAjqdykjIGQM+oqeUssLMmNwGRkZqKEhotwMR3dGjOQR9allOImOM+2M5/Cg&#10;RHBI06kvGFx2PWpsBeahiGF4XbyOMEfzqfqKBiAg9CDS0+2RWu4lf5gW6Hvjn+lbDWlvIvzQRfMO&#10;SFwfzFXGF1cwqVuSVrGJRWr/AGVbf3G/7+t/jRVey8yPrL7HW/2NYf8APD/x9v8AGj+xrD/nh/4+&#10;3+NX6K9Pnl3PmeWPYof2NYf88P8Ax9v8aP7GsP8Anh/4+3+NX6KOeXcOWPYof2NYf88P/H2/xo/s&#10;aw/54f8Aj7f41foo55dw5Y9ih/Y1h/zw/wDH2/xo/saw/wCeH/j7f41foo55dw5Y9ih/Y1h/zw/8&#10;fb/Gj+xrD/nh/wCPt/jV+ijnl3Dlj2KH9jWH/PD/AMfb/Gj+xrD/AJ4f+Pt/jV+ijnl3Dlj2KH9j&#10;WH/PD/x9v8aP7GsP+eH/AI+3+NX6KOeXcOWPYof2NYf88P8Ax9v8aP7GsP8Anh/4+3+NX6KOeXcO&#10;WPYof2NYf88P/H2/xo/saw/54f8Aj7f41foo55dw5Y9ipFpdlDHJGtuhjkYMyv8AMCQcg8+hqWW0&#10;tp2QzQRymNtyGRQ20+oz0qaipeu47Iry2NpOgSS2iYAswyg4LZyR6E5PPvTbPTbHT7ZLa0tIYIU+&#10;6kaAAc5/PPP15q1RQMZ5MW8v5abj1baMmo3tLeSCWBoU8qVSrqFwGBGKnooAonRtOOM2qHAwM56e&#10;lKdIsD1tkOAB1PbpV2ip5Y9i/aT7spLpNirMy26hm6kE5ND6TYyrtkt1deuGJIq7RRyx7B7SfdlM&#10;aVZA5FuBxjqelMbRtObGbVOMY5PGDkfrV+ijlj2D2k+7KP8AY+n5U/ZUyvC9eKVdJsEzstlXPXBI&#10;zV2ijlj2D2k+7Kn9mWf/ADx/8eP+NH9l2f8Azx/8eP8AjVuijlj2D2s+7Kn9l2f/ADx/8eP+NRHQ&#10;9NMhkNom89Wycn9a0KKOWPYPaz7sqf2ZZ9PJ/wDHj/jUD6BpbuXNooc/xqzK35g5rSop8q7A6k3u&#10;yhHo9jEuFicjOfmldv5mnf2RY7i3kDcep3H/ABq7RScYvoHtJ92VP7Ls/wDnj/48f8aT+yrLB/c9&#10;evzt/jVyijlj2D2s+7Kn9l2Y6Q/+PH/Gk/suzP8Ayx/8eP8AjVyijlj2D2s+7KB0awZlYwcr0Idh&#10;j9entUn9mWf/ADx/8eP+NW6KfKuwe0n3ZU/syz/54/8Ajx/xo/syz/54/wDjx/xq3RS5Y9g9rPuy&#10;p/Zln/zx/wDHj/jTX0mydSrQnB9HYf1q7RT5V2D2s+7KJ0exLhvJOR0/eN/jSR6Np8SlUt8ZOSd7&#10;ZJ9Sc5NX6KOVdg9pPuyp/ZdmOkP/AI8f8aadJsSwYwAsOh3Hj9au0UuWPYPaz7sqf2ZZ/wDPH/x4&#10;/wCNH9mWf/PH/wAeP+NW6KOWPYPaz7sp/wBlWXP7nr1+dv8AGopdD06ZVV7ckKdy4kYYOCOx9zWj&#10;RRyR7B7WfdmQvhnR1iEa2eEzkgSPyffnn8an/sTTv+ff/wAfb/GtCijkj2K9tV/mf3mf/Ymnf8+/&#10;/j7f40f2Jp3/AD7/APj7f41oUUckewe2q/zP7zP/ALE07/n3/wDH2/xo/sTTv+ff/wAfb/GtCijk&#10;j2D21X+Z/eZUnhvSZY2je0yrDBHmPz+tIPDOjhQv2PgdMyOf61rUUvZw7Aq9VbSf3mV/wjmkjpan&#10;j/pq/wDjQfDeknraA/8AbRv8a1aKPZw7D+sVv5n97MoeGtJHS1P/AH9f/Gl/4RzSv+fX/wAiP/jW&#10;pRR7OHYPrFb+d/ezKPhzSTG0ZswyOcspdiD+vtQPDWkAYFmAOwDtx+tatFDpwejRPtqn8z+8yv8A&#10;hHNJ/wCfX/yI3+NL/wAI5pX/AD6/+RG/xrUoo9nDsV9Yrfzv72ZX/COaT/z6/wDkR/8AGmv4Y0eQ&#10;qWs8lTlT5j8H8616KPZw7B9YrfzP72ZI8NaQAALTp/00f/GhvDWktjNoeDkfvX/xrWoo9nDsH1it&#10;/M/vZlf8I5pP/Pp/5Ef/ABpf+Ec0r/n1/wDIjf41qUUezh2D6xW/mf3szF8PaWkiutrhl6HzG9Me&#10;vvVj+zLP/nj/AOPH/GrdFPkj2JdWo9XJ/eVP7Ls/+eP/AI8f8aKt0Ucsewvaz7s//9lQSwMECgAA&#10;AAAAAAAhAJDmdvBwCQAAcAkAABQAAABkcnMvbWVkaWEvaW1hZ2UyLnBuZ4lQTkcNChoKAAAADUlI&#10;RFIAAABUAAAAzggDAAAAl0jV1gAAAAFzUkdCAK7OHOkAAAAEZ0FNQQAAsY8L/GEFAAAC+lBMVEX/&#10;///9/f3w8PDm5ubs7Oz8/Pz09PSdnJxmXV1vXV1oXV2EgoLv7+9sZWU7AAB3AABMAABIPDzo6Ohz&#10;ZWVuAADbAACNAABTPDz6+vqrq6t4eHiVlZXp6en4+PiAgICkpKTIyMjU1NT29vby8vJqamrOzs7x&#10;8fFxcXHd3d3i4uJTU1M4ODg5OTlXV1fc3NywsLBiYmL+/v7u7u6hoaGpqamdnZ2srKz7+/vX19eD&#10;g4PExMTT09OYmJi2trazs7OPj4/q6uqOjo6Li4uNjY2qqqpuZWVIAACRAAB7Hh6DdHSJh4dHOTlV&#10;OTmEc3PX1NTf39/Hx8eppaSBZGCXXFSHYVyTjYyuo6KqVUnoPSa8TT6cioj5+fnS0tLg4OBtbW2I&#10;iIj39/eioqJsbGzJycmjo6Pe3t57e3vQ0NB8fHzCwsKCgoK4uLhGRkY+Pj5CQkI9PT21tbWHh4fz&#10;8/PBwcGampr19fWso6KeWU/QRjO2XFCsnZu0srGRe3eidG60l5Pb1tXFxcWurKyIdXGac22NdHCa&#10;lpWupqSuZlrvYUjAZVSdjouvpqSxZlr1YUfEZVSejovk5OTb29vl5eXt7e2BgYFmZmZlZWV2dnbK&#10;ysrr6+utra3R0dF+fn6MjIzj4+O0tLSlpaWZmZmSkpK6urq8vLza2tpBQUE/Pz+qZlvoYkrAalql&#10;lpSwrayQdXGqdGq0kovSzMvV1dW7u7u3trWTiIaiioaYiIaloqKtp6amdW3hgG64eW2bkY+vqKe0&#10;eG78hW/JfG6eko88PDxSUlLY2Nh1dXXh4eGysrKJiYmnp6eGhoaUlJSEhIRUVFSsqKeRdW+yenC0&#10;kInJwsGmpqa/v7+emJeonJuhmZmvrq6sqKidf3zPk4yshYCZk5Kvqqm2iYT/p5vLkoqflZRDQ0PM&#10;zMy+vr6rqKiWfXnAjoe5l5PBu7uYlpabl5e8urpwcHB3d3dycnJ5eXlOTk5ISEiWlpaXl5eenp50&#10;dHTDw8Pn5+dbW1uFhYVeXl4AAADwiR6JAAAA/nRSTlP/////////////////////////////////&#10;////////////////////////////////////////////////////////////////////////////&#10;////////////////////////////////////////////////////////////////////////////&#10;////////////////////////////////////////////////////////////////////////////&#10;////////////////////////////////////////////////////////////////////////////&#10;ANjZDHEAAAAJcEhZcwAAFxEAABcRAcom8z8AAAT1SURBVHhe7Zs/aORGFMa3Gs5V4C53bUoLVBxM&#10;lTYw2IFzEeIiORQYSBkIBA720hnsZo+Q69QeqLsLy54ZE0NiQ9wHNVdsFXDMDpirBFekzox2LFvS&#10;zOi9HW2IsX6juZOs3W8/PY00b/RndFuhlEaNSs2q1cnyexv36hTErFsVmm591GDrSahVuvHxwwbb&#10;O8GiD1qij8KdWkTX4nQnMitbsKIoePdP4pwWTErnL15jjel9s7IJTaWZ84NySlOATQXOaR7HixU3&#10;37v3GcCtVdT3NZqxzt1v3Xzft5SomXNjEd12iurzV8SFWXKDiqnMmOCAxk9SREwp57x74+1O13JC&#10;CRdNtx7V2f58P1SU8Cc7DfZhB7gPGr26UfQU6nPAQqKKCqx1atUKnYX0ixEeGLjzSMEa5fG74PR8&#10;vrG7u/v8Zt04Dj7qpl993eBpsCidW0TNutUZ/1dOPaJEQrpFpNMoheT8NqfuJkXmKTezPnBOJWe9&#10;O40KKb7rFkU5pYVIRM9OlabK+XuOqVzE38dx3D2YQu790Qiy+egjShRmxgPWaSIyM+cD6xQCOqYg&#10;xs9/bPB0Hux0enkwO7jB7PI9bKjsg0r5zaHcO7yqoKsEA7cYk6j3iBEeGLjrJJEQ4l29yuAzP9s3&#10;p/yK/Sy8j3o9afAyvDcdv5j8XOdlcG+asNdGq2JNThOzsgmJokNIt4hySos0/RbQNsgc4ZQqm6zo&#10;FkXHVBbdAUA51UAGEjine5wzwOAM5zT6QbBsLTHtvnqOjikFXJJHORV0lBwBbnOgnDI94AEcUuiY&#10;QkDHFIJy+mYyeXOjTF68DXWqzvyz2UFteht+SV73UXU+Dd36gb4wOXVflLfpBgYG1kYkWwTf5KRH&#10;x8e/1jmeh2bShM1+b3AS3JtSdvJHg7PT8Jy/LdpDv78Op9OZ0ao4O3U5pUUcL0T3T1pj6hKNVEYg&#10;HwASNIyohn4GyE/Hlh3lyyYi/oWZc0MwMVUkjzlg821O3buCZhwykEDFNOJ/AnJeq1P33ueAoYlC&#10;HftGq8ItChmYacj0F6NV4d77PE/TPO12S9hvRqvC7ZRGmm63ZIpspxASW5OCRc4NZV+ezGaz63qi&#10;cv7g/FyyGp8wJkONDvSFydUVRJWEkmv0kioo6s/4qGaqijrRkaqoD6gGhWpTLdGBgbtLsux3agSP&#10;tKnI5g0yFpqfjtjlRYO/euijzv9ucBF8R4JM26LhOf+4LRp8K55YNt+Tn9IIkk7ZRN3JkowXgOcw&#10;RslPiJjSVArAvQN0TCFPjKgRHyqmI7mqU187BW2+zamvnf6/YroWp/6YmhkfWKcUkr2u5di3OYWN&#10;wDyQ8eX52flFVXXpHnt3IbIap1kmQo0O9EV5ZV5PhCRlTq4PofI/XXS6rdL+q8/4p0RVI1r+JSlL&#10;OWzQI4dl1Quq6s92T0uFRMsNDNw+VMttEnwJhbLNogHkmW0/NI2NVkW+CBYtWo8osxxy5dEH3Wx1&#10;5Cxfh9PwzUc5pRnne2beAyqmVHW1GeCatMVp5nQqNyMl/I9ZcmN16hLN9IPXgOfEbTH94PjW8r1g&#10;0b39qJiWos8AooiYXjl9tVx0g4qpftmUrBZT997Xl+QpA7zDi2qnBZOgtzlQR9R9Dnl/HecUCiqm&#10;UGiRCyGYOKpe5GIZZKjkhfJFnufpspZTCrnj1EG0JyOppvIfPQ3P82MZjf4FMo/FKH54H6EAAAAA&#10;SUVORK5CYIJQSwMEFAAGAAgAAAAhAESAtfjgAAAACgEAAA8AAABkcnMvZG93bnJldi54bWxMj0FL&#10;w0AQhe+C/2EZwZvdJDVVYzalFPVUCraCeJtmp0lodjZkt0n6792e9Dh8j/e+yZeTacVAvWssK4hn&#10;EQji0uqGKwVf+/eHZxDOI2tsLZOCCzlYFrc3OWbajvxJw85XIpSwy1BB7X2XSenKmgy6me2IAzva&#10;3qAPZ19J3eMYyk0rkyhaSIMNh4UaO1rXVJ52Z6PgY8RxNY/fhs3puL787NPt9yYmpe7vptUrCE+T&#10;/wvDVT+oQxGcDvbM2olWweM8SkI0gBTElUeL5AXEQUEaPyUgi1z+f6H4BQAA//8DAFBLAwQUAAYA&#10;CAAAACEAK9nY8cgAAACmAQAAGQAAAGRycy9fcmVscy9lMm9Eb2MueG1sLnJlbHO8kMGKAjEMhu8L&#10;vkPJ3enMHGRZ7HiRBa+LPkBoM53qNC1td9G3t+hlBcGbxyT83/+R9ebsZ/FHKbvACrqmBUGsg3Fs&#10;FRz238tPELkgG5wDk4ILZdgMi4/1D81YaihPLmZRKZwVTKXELymznshjbkIkrpcxJI+ljsnKiPqE&#10;lmTftiuZ/jNgeGCKnVGQdqYHsb/E2vyaHcbRadoG/euJy5MK6XztrkBMlooCT8bhfdk3kS3I5w7d&#10;exy65hjpJiEfvjtcAQAA//8DAFBLAQItABQABgAIAAAAIQDQ4HPPFAEAAEcCAAATAAAAAAAAAAAA&#10;AAAAAAAAAABbQ29udGVudF9UeXBlc10ueG1sUEsBAi0AFAAGAAgAAAAhADj9If/WAAAAlAEAAAsA&#10;AAAAAAAAAAAAAAAARQEAAF9yZWxzLy5yZWxzUEsBAi0AFAAGAAgAAAAhAAfXMo/cAgAANQgAAA4A&#10;AAAAAAAAAAAAAAAARAIAAGRycy9lMm9Eb2MueG1sUEsBAi0ACgAAAAAAAAAhAIbBzyso5QAAKOUA&#10;ABUAAAAAAAAAAAAAAAAATAUAAGRycy9tZWRpYS9pbWFnZTEuanBlZ1BLAQItAAoAAAAAAAAAIQCQ&#10;5nbwcAkAAHAJAAAUAAAAAAAAAAAAAAAAAKfqAABkcnMvbWVkaWEvaW1hZ2UyLnBuZ1BLAQItABQA&#10;BgAIAAAAIQBEgLX44AAAAAoBAAAPAAAAAAAAAAAAAAAAAEn0AABkcnMvZG93bnJldi54bWxQSwEC&#10;LQAUAAYACAAAACEAK9nY8cgAAACmAQAAGQAAAAAAAAAAAAAAAABW9QAAZHJzL19yZWxzL2Uyb0Rv&#10;Yy54bWwucmVsc1BLBQYAAAAABwAHAL8BAABV9gAAAAA=&#10;">
                <v:shape id="Picture 2013203501" o:spid="_x0000_s1027" type="#_x0000_t75" style="position:absolute;width:40176;height:3274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BZ0SzAAAAOMAAAAPAAAAZHJzL2Rvd25yZXYueG1sRI9RS8Mw&#10;FIXfhf2HcAe+uSQtinbLxhgMBYXhHJa9XZprW2xuShO3ul9vBMHHwznnO5zFanSdONEQWs8G9EyB&#10;IK68bbk2cHjb3tyDCBHZYueZDHxTgNVycrXAwvozv9JpH2uRIBwKNNDE2BdShqohh2Hme+LkffjB&#10;YUxyqKUd8JzgrpOZUnfSYctpocGeNg1Vn/svZ+Dy8L7Ru/KwO+aqf1H6sXy+xNKY6+m4noOINMb/&#10;8F/7yRrIlM4zld8qDb+f0h+Qyx8AAAD//wMAUEsBAi0AFAAGAAgAAAAhANvh9svuAAAAhQEAABMA&#10;AAAAAAAAAAAAAAAAAAAAAFtDb250ZW50X1R5cGVzXS54bWxQSwECLQAUAAYACAAAACEAWvQsW78A&#10;AAAVAQAACwAAAAAAAAAAAAAAAAAfAQAAX3JlbHMvLnJlbHNQSwECLQAUAAYACAAAACEAjwWdEswA&#10;AADjAAAADwAAAAAAAAAAAAAAAAAHAgAAZHJzL2Rvd25yZXYueG1sUEsFBgAAAAADAAMAtwAAAAAD&#10;AAAAAA==&#10;">
                  <v:imagedata r:id="rId32" o:title=""/>
                </v:shape>
                <v:shape id="Picture 24" o:spid="_x0000_s1028" type="#_x0000_t75" style="position:absolute;left:34671;top:190;width:5092;height:1250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2jR3xAAAANsAAAAPAAAAZHJzL2Rvd25yZXYueG1sRI/dasJA&#10;FITvC77DcoTeNRullJK6ikiLgkJJIr0+Zo9J2uzZkF3z8/bdQsHLYWa+YVab0TSip87VlhUsohgE&#10;cWF1zaWCc/7x9ArCeWSNjWVSMJGDzXr2sMJE24FT6jNfigBhl6CCyvs2kdIVFRl0kW2Jg3e1nUEf&#10;ZFdK3eEQ4KaRyzh+kQZrDgsVtrSrqPjJbkbBCbf749B/Sp9/jSl+T8Xl/eaUepyP2zcQnkZ/D/+3&#10;D1rB8hn+voQfINe/AAAA//8DAFBLAQItABQABgAIAAAAIQDb4fbL7gAAAIUBAAATAAAAAAAAAAAA&#10;AAAAAAAAAABbQ29udGVudF9UeXBlc10ueG1sUEsBAi0AFAAGAAgAAAAhAFr0LFu/AAAAFQEAAAsA&#10;AAAAAAAAAAAAAAAAHwEAAF9yZWxzLy5yZWxzUEsBAi0AFAAGAAgAAAAhADnaNHfEAAAA2wAAAA8A&#10;AAAAAAAAAAAAAAAABwIAAGRycy9kb3ducmV2LnhtbFBLBQYAAAAAAwADALcAAAD4AgAAAAA=&#10;">
                  <v:imagedata r:id="rId33" o:title=""/>
                </v:shape>
              </v:group>
            </w:pict>
          </mc:Fallback>
        </mc:AlternateContent>
      </w:r>
      <w:r w:rsidR="00F875C0" w:rsidRPr="00114480">
        <w:rPr>
          <w:noProof/>
        </w:rPr>
        <w:drawing>
          <wp:anchor distT="0" distB="0" distL="114300" distR="114300" simplePos="0" relativeHeight="251659264" behindDoc="0" locked="0" layoutInCell="1" allowOverlap="1" wp14:anchorId="28CB1FB1" wp14:editId="6F00E4C2">
            <wp:simplePos x="0" y="0"/>
            <wp:positionH relativeFrom="margin">
              <wp:align>left</wp:align>
            </wp:positionH>
            <wp:positionV relativeFrom="paragraph">
              <wp:posOffset>20379</wp:posOffset>
            </wp:positionV>
            <wp:extent cx="2551430" cy="2129155"/>
            <wp:effectExtent l="0" t="0" r="1270" b="4445"/>
            <wp:wrapSquare wrapText="bothSides"/>
            <wp:docPr id="21" name="Picture 21" descr="Map showing heat vulnerability index across Port Phillip.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Heat vulnerability index.png"/>
                    <pic:cNvPicPr/>
                  </pic:nvPicPr>
                  <pic:blipFill rotWithShape="1">
                    <a:blip r:embed="rId34" cstate="screen">
                      <a:extLst>
                        <a:ext uri="{28A0092B-C50C-407E-A947-70E740481C1C}">
                          <a14:useLocalDpi xmlns:a14="http://schemas.microsoft.com/office/drawing/2010/main"/>
                        </a:ext>
                      </a:extLst>
                    </a:blip>
                    <a:srcRect/>
                    <a:stretch/>
                  </pic:blipFill>
                  <pic:spPr bwMode="auto">
                    <a:xfrm>
                      <a:off x="0" y="0"/>
                      <a:ext cx="2551430" cy="212915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256042BD" w14:textId="77777777" w:rsidR="00F875C0" w:rsidRPr="00114480" w:rsidRDefault="00F875C0" w:rsidP="00F875C0"/>
    <w:p w14:paraId="78ED00F5" w14:textId="37221D07" w:rsidR="00F875C0" w:rsidRPr="00114480" w:rsidRDefault="00F875C0" w:rsidP="00F875C0"/>
    <w:p w14:paraId="374AAEF7" w14:textId="6DDD989C" w:rsidR="00F875C0" w:rsidRPr="00114480" w:rsidRDefault="00F875C0" w:rsidP="00F875C0">
      <w:r w:rsidRPr="00114480">
        <w:softHyphen/>
      </w:r>
    </w:p>
    <w:p w14:paraId="47270C3A" w14:textId="215C3214" w:rsidR="00F875C0" w:rsidRPr="00114480" w:rsidRDefault="00F875C0" w:rsidP="00F875C0">
      <w:pPr>
        <w:pStyle w:val="Caption"/>
      </w:pPr>
    </w:p>
    <w:p w14:paraId="49EF2B39" w14:textId="77777777" w:rsidR="00F875C0" w:rsidRPr="00114480" w:rsidRDefault="00F875C0" w:rsidP="00F875C0"/>
    <w:p w14:paraId="535AB763" w14:textId="77777777" w:rsidR="00A129FD" w:rsidRPr="00114480" w:rsidRDefault="00A129FD" w:rsidP="00BD4800">
      <w:pPr>
        <w:pStyle w:val="Heading4"/>
      </w:pPr>
    </w:p>
    <w:p w14:paraId="04DF2EA2" w14:textId="05E10AF2" w:rsidR="00A129FD" w:rsidRPr="00114480" w:rsidRDefault="00D4467E" w:rsidP="00BD4800">
      <w:pPr>
        <w:pStyle w:val="Heading4"/>
      </w:pPr>
      <w:r w:rsidRPr="00114480">
        <w:rPr>
          <w:noProof/>
        </w:rPr>
        <mc:AlternateContent>
          <mc:Choice Requires="wps">
            <w:drawing>
              <wp:anchor distT="45720" distB="45720" distL="114300" distR="114300" simplePos="0" relativeHeight="251681792" behindDoc="0" locked="0" layoutInCell="1" allowOverlap="1" wp14:anchorId="4C9A62E0" wp14:editId="25AA8FC1">
                <wp:simplePos x="0" y="0"/>
                <wp:positionH relativeFrom="column">
                  <wp:posOffset>-38801</wp:posOffset>
                </wp:positionH>
                <wp:positionV relativeFrom="paragraph">
                  <wp:posOffset>151715</wp:posOffset>
                </wp:positionV>
                <wp:extent cx="2891790" cy="722630"/>
                <wp:effectExtent l="0" t="0" r="0" b="0"/>
                <wp:wrapSquare wrapText="bothSides"/>
                <wp:docPr id="22" name="Text Box 2" descr="P950TB24bA#y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891790" cy="722630"/>
                        </a:xfrm>
                        <a:prstGeom prst="rect">
                          <a:avLst/>
                        </a:prstGeom>
                        <a:noFill/>
                        <a:ln w="9525" cap="flat" cmpd="sng" algn="ctr">
                          <a:solidFill>
                            <a:prstClr val="black">
                              <a:alpha val="0"/>
                            </a:prstClr>
                          </a:solidFill>
                          <a:prstDash val="solid"/>
                          <a:miter lim="800000"/>
                          <a:headEnd type="none" w="med" len="med"/>
                          <a:tailEnd type="none" w="med" len="med"/>
                        </a:ln>
                      </wps:spPr>
                      <wps:txbx>
                        <w:txbxContent>
                          <w:p w14:paraId="31825858" w14:textId="4BF25B77" w:rsidR="00106683" w:rsidRDefault="00AB706F" w:rsidP="00A129FD">
                            <w:pPr>
                              <w:pStyle w:val="Caption"/>
                            </w:pPr>
                            <w:r>
                              <w:t xml:space="preserve">Source: Cooling and Greening Map </w:t>
                            </w:r>
                            <w:r w:rsidR="00106683">
                              <w:t>(</w:t>
                            </w:r>
                            <w:hyperlink r:id="rId35" w:history="1">
                              <w:r w:rsidR="00106683" w:rsidRPr="00906B86">
                                <w:t>https://mapshare.vic.gov.au/coolinggreening/</w:t>
                              </w:r>
                            </w:hyperlink>
                            <w:r w:rsidR="00106683">
                              <w:t xml:space="preserve">), accessed 4 April 2021. </w:t>
                            </w:r>
                          </w:p>
                          <w:p w14:paraId="5B7898F3" w14:textId="45F51AE9" w:rsidR="00106683" w:rsidRDefault="00106683"/>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C9A62E0" id="_x0000_s1036" type="#_x0000_t202" alt="P950TB24bA#y1" style="position:absolute;margin-left:-3.05pt;margin-top:11.95pt;width:227.7pt;height:56.9pt;z-index:25168179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8sVFcAIAAMwEAAAOAAAAZHJzL2Uyb0RvYy54bWysVNtu2zAMfR+wfxC059WJlzRNUKdok3UY&#10;0G0Fmn0ALcmxUN0mKbHTrx8lp23QvQzD/CBIInl0eEj68qrXiuyFD9Kaio7PRpQIwyyXZlvRn5vb&#10;jxeUhAiGg7JGVPQgAr1avn932bmFKG1rFReeIIgJi85VtI3RLYoisFZoCGfWCYPGxnoNEY9+W3AP&#10;HaJrVZSj0XnRWc+dt0yEgLfrwUiXGb9pBIs/miaISFRFkVvMq89rndZieQmLrQfXSnakAf/AQoM0&#10;+OgL1BoikJ2Xf0BpybwNtolnzOrCNo1kIueA2YxHb7J5aMGJnAuKE9yLTOH/wbLv+3tPJK9oWVJi&#10;QGONNqKP5Mb2BG+4CAzlup9PR5ubclJffziMk2idCwuMfXAYHXt0xuJnAYK7s+wxEGNXLZituPbe&#10;dq0AjqRzZHESOuCEBFJ33yzHx2EXbQbqG6+ToqgRQXQs3uGlYIkgw8vyYj6ezdHE0DYry/NPuaIF&#10;LJ6jnQ/xi7CapE1FPTZERof9XYiYB7o+u6THjL2VSuWmUIZ0FZ1PyynCA7ZmoyDiVjsUK5gtJaC2&#10;2PMs+iFxqyRP0QknYa6UJ3vAvqsVsMfhVeVaGC6fiR49M5PwFmINoR3cs2noVi0jjoySuqIXo/QN&#10;10njz4aTeHAoo8FpoykBLTglSiDRtMuZRZDqbzxRG2WQWCpYqtFQrdjXfW6YcX44GWvLD1hCb4fx&#10;wt8Bblrrn5ABjhbK9WsHHvmorwbbYD6eTNIs5sNkOivx4E8t9akFDEOoiqL2w3YV8/wO5brGdmlk&#10;ruQrkyNnHJks63G800yenrPX609o+RsAAP//AwBQSwMEFAAGAAgAAAAhAP5EXkPdAAAACQEAAA8A&#10;AABkcnMvZG93bnJldi54bWxMj8tOwzAQRfdI/IM1SOxap0nV0hCnQkiwQoIW2Dvx5AH2OIqdNv17&#10;hhUsR/fo3jPFfnZWnHAMvScFq2UCAqn2pqdWwcf70+IORIiajLaeUMEFA+zL66tC58af6YCnY2wF&#10;l1DItYIuxiGXMtQdOh2WfkDirPGj05HPsZVm1Gcud1amSbKRTvfEC50e8LHD+vs4OQXkL32VvXy9&#10;TZ/4/HqwVUMpNkrd3swP9yAizvEPhl99VoeSnSo/kQnCKlhsVkwqSLMdCM7X610GomIw225BloX8&#10;/0H5AwAA//8DAFBLAQItABQABgAIAAAAIQC2gziS/gAAAOEBAAATAAAAAAAAAAAAAAAAAAAAAABb&#10;Q29udGVudF9UeXBlc10ueG1sUEsBAi0AFAAGAAgAAAAhADj9If/WAAAAlAEAAAsAAAAAAAAAAAAA&#10;AAAALwEAAF9yZWxzLy5yZWxzUEsBAi0AFAAGAAgAAAAhAIDyxUVwAgAAzAQAAA4AAAAAAAAAAAAA&#10;AAAALgIAAGRycy9lMm9Eb2MueG1sUEsBAi0AFAAGAAgAAAAhAP5EXkPdAAAACQEAAA8AAAAAAAAA&#10;AAAAAAAAygQAAGRycy9kb3ducmV2LnhtbFBLBQYAAAAABAAEAPMAAADUBQAAAAA=&#10;" filled="f">
                <v:stroke opacity="0"/>
                <v:textbox>
                  <w:txbxContent>
                    <w:p w14:paraId="31825858" w14:textId="4BF25B77" w:rsidR="00106683" w:rsidRDefault="00AB706F" w:rsidP="00A129FD">
                      <w:pPr>
                        <w:pStyle w:val="Caption"/>
                      </w:pPr>
                      <w:r>
                        <w:t xml:space="preserve">Source: Cooling and Greening Map </w:t>
                      </w:r>
                      <w:r w:rsidR="00106683">
                        <w:t>(</w:t>
                      </w:r>
                      <w:hyperlink r:id="rId36" w:history="1">
                        <w:r w:rsidR="00106683" w:rsidRPr="00906B86">
                          <w:t>https://mapshare.vic.gov.au/coolinggreening/</w:t>
                        </w:r>
                      </w:hyperlink>
                      <w:r w:rsidR="00106683">
                        <w:t xml:space="preserve">), accessed 4 April 2021. </w:t>
                      </w:r>
                    </w:p>
                    <w:p w14:paraId="5B7898F3" w14:textId="45F51AE9" w:rsidR="00106683" w:rsidRDefault="00106683"/>
                  </w:txbxContent>
                </v:textbox>
                <w10:wrap type="square"/>
              </v:shape>
            </w:pict>
          </mc:Fallback>
        </mc:AlternateContent>
      </w:r>
    </w:p>
    <w:p w14:paraId="5D7C67B5" w14:textId="703A411E" w:rsidR="00A129FD" w:rsidRPr="00114480" w:rsidRDefault="00A129FD" w:rsidP="00BD4800">
      <w:pPr>
        <w:pStyle w:val="Heading4"/>
      </w:pPr>
    </w:p>
    <w:p w14:paraId="6B893C4A" w14:textId="613EAE83" w:rsidR="00A129FD" w:rsidRPr="00114480" w:rsidRDefault="00A129FD" w:rsidP="00BD4800">
      <w:pPr>
        <w:pStyle w:val="Heading4"/>
      </w:pPr>
    </w:p>
    <w:p w14:paraId="0502CD00" w14:textId="07927437" w:rsidR="00A129FD" w:rsidRPr="00114480" w:rsidRDefault="00A129FD" w:rsidP="00BD4800">
      <w:pPr>
        <w:pStyle w:val="Heading4"/>
      </w:pPr>
    </w:p>
    <w:p w14:paraId="2414E4D5" w14:textId="5E8C7820" w:rsidR="008455B1" w:rsidRPr="00114480" w:rsidRDefault="00F875C0" w:rsidP="00BD4800">
      <w:pPr>
        <w:pStyle w:val="Heading4"/>
      </w:pPr>
      <w:r w:rsidRPr="00114480">
        <w:t>Rising sea levels</w:t>
      </w:r>
      <w:r w:rsidRPr="00114480">
        <w:rPr>
          <w:iCs/>
        </w:rPr>
        <w:t xml:space="preserve"> and </w:t>
      </w:r>
      <w:r w:rsidRPr="00114480">
        <w:t>flooding</w:t>
      </w:r>
      <w:r w:rsidRPr="00114480">
        <w:rPr>
          <w:iCs/>
        </w:rPr>
        <w:t xml:space="preserve"> </w:t>
      </w:r>
    </w:p>
    <w:p w14:paraId="51C894BB" w14:textId="738DDAEE" w:rsidR="00F875C0" w:rsidRPr="00114480" w:rsidRDefault="00F875C0" w:rsidP="00F875C0">
      <w:r w:rsidRPr="00114480">
        <w:t xml:space="preserve">Rising sea levels pose a significant challenge to the study area due to its low-lying landscape and proximity to the foreshore. The foreshore is experiencing increased beach erosion due to a greater number and intensity of storm surges. Rising sea levels was also identified as a key issue during targeted stakeholder engagement. </w:t>
      </w:r>
    </w:p>
    <w:p w14:paraId="16FEAE6A" w14:textId="3C7FDF07" w:rsidR="00F875C0" w:rsidRPr="00114480" w:rsidRDefault="00E65CB3" w:rsidP="00F875C0">
      <w:r w:rsidRPr="00114480">
        <w:rPr>
          <w:rFonts w:eastAsia="Arial"/>
        </w:rPr>
        <w:t xml:space="preserve">Figure </w:t>
      </w:r>
      <w:r w:rsidR="0078036C" w:rsidRPr="00114480">
        <w:rPr>
          <w:rFonts w:eastAsia="Arial"/>
        </w:rPr>
        <w:t>1</w:t>
      </w:r>
      <w:r w:rsidR="008D1156" w:rsidRPr="00114480">
        <w:rPr>
          <w:rFonts w:eastAsia="Arial"/>
        </w:rPr>
        <w:t>7</w:t>
      </w:r>
      <w:r w:rsidR="0078036C" w:rsidRPr="00114480">
        <w:rPr>
          <w:bCs/>
        </w:rPr>
        <w:t xml:space="preserve"> </w:t>
      </w:r>
      <w:r w:rsidR="00F875C0" w:rsidRPr="00114480">
        <w:t>below shows that in th</w:t>
      </w:r>
      <w:r w:rsidR="00F875C0" w:rsidRPr="00114480" w:rsidDel="38D103B4">
        <w:t xml:space="preserve">e </w:t>
      </w:r>
      <w:r w:rsidR="00F875C0" w:rsidRPr="00114480">
        <w:t xml:space="preserve">event where the sea level has risen to 82cm with a storm surge event, some areas within the study area, such as </w:t>
      </w:r>
      <w:r w:rsidR="0080070A" w:rsidRPr="00114480">
        <w:t xml:space="preserve">the foreshore, </w:t>
      </w:r>
      <w:r w:rsidR="00F875C0" w:rsidRPr="00114480">
        <w:t xml:space="preserve">Catani Gardens and residential areas around </w:t>
      </w:r>
      <w:r w:rsidR="005A36C4" w:rsidRPr="00114480">
        <w:t>and including Peanut Farm Reserve</w:t>
      </w:r>
      <w:r w:rsidR="00F875C0" w:rsidRPr="00114480">
        <w:t xml:space="preserve">, will be inundated. Flooding due to sea level rise and storm surges present a great risk to the study area and its community. </w:t>
      </w:r>
    </w:p>
    <w:p w14:paraId="4375E23D" w14:textId="77777777" w:rsidR="00F875C0" w:rsidRPr="00114480" w:rsidRDefault="00F875C0" w:rsidP="00F875C0"/>
    <w:p w14:paraId="33EA452F" w14:textId="77777777" w:rsidR="00AB706F" w:rsidRPr="00114480" w:rsidRDefault="00AB706F" w:rsidP="00AB706F">
      <w:pPr>
        <w:pStyle w:val="Caption"/>
      </w:pPr>
      <w:bookmarkStart w:id="94" w:name="_Ref68846432"/>
    </w:p>
    <w:p w14:paraId="17AA291D" w14:textId="77777777" w:rsidR="00AB706F" w:rsidRPr="00114480" w:rsidRDefault="00AB706F" w:rsidP="00AB706F">
      <w:pPr>
        <w:pStyle w:val="Caption"/>
      </w:pPr>
    </w:p>
    <w:p w14:paraId="46C5B0A7" w14:textId="77777777" w:rsidR="00AB706F" w:rsidRPr="00114480" w:rsidRDefault="00AB706F" w:rsidP="00AB706F">
      <w:pPr>
        <w:pStyle w:val="Caption"/>
      </w:pPr>
    </w:p>
    <w:p w14:paraId="6E1E3C4E" w14:textId="77777777" w:rsidR="00AB706F" w:rsidRPr="00114480" w:rsidRDefault="00AB706F" w:rsidP="00AB706F">
      <w:pPr>
        <w:pStyle w:val="Caption"/>
      </w:pPr>
    </w:p>
    <w:p w14:paraId="28C9D150" w14:textId="77777777" w:rsidR="00AB706F" w:rsidRPr="00114480" w:rsidRDefault="00AB706F" w:rsidP="00AB706F">
      <w:pPr>
        <w:pStyle w:val="Caption"/>
      </w:pPr>
    </w:p>
    <w:p w14:paraId="20B176DF" w14:textId="77777777" w:rsidR="00AB706F" w:rsidRPr="00114480" w:rsidRDefault="00AB706F" w:rsidP="00AB706F">
      <w:pPr>
        <w:pStyle w:val="Caption"/>
      </w:pPr>
    </w:p>
    <w:p w14:paraId="63246287" w14:textId="0C197FA8" w:rsidR="00AB706F" w:rsidRPr="00114480" w:rsidRDefault="00AB706F" w:rsidP="00AB706F">
      <w:pPr>
        <w:pStyle w:val="Caption"/>
      </w:pPr>
      <w:r w:rsidRPr="00114480">
        <w:lastRenderedPageBreak/>
        <w:t xml:space="preserve">Figure </w:t>
      </w:r>
      <w:bookmarkEnd w:id="94"/>
      <w:r w:rsidRPr="00114480">
        <w:rPr>
          <w:i w:val="0"/>
        </w:rPr>
        <w:t>1</w:t>
      </w:r>
      <w:r w:rsidR="008D1156" w:rsidRPr="00114480">
        <w:rPr>
          <w:i w:val="0"/>
        </w:rPr>
        <w:t>7</w:t>
      </w:r>
      <w:r w:rsidRPr="00114480">
        <w:t xml:space="preserve"> Map showing 2100 sea-level rise with storm-surge. </w:t>
      </w:r>
    </w:p>
    <w:p w14:paraId="1C750DD0" w14:textId="77777777" w:rsidR="00F875C0" w:rsidRPr="00114480" w:rsidRDefault="00F875C0" w:rsidP="00F875C0">
      <w:r w:rsidRPr="00114480">
        <w:rPr>
          <w:noProof/>
        </w:rPr>
        <w:drawing>
          <wp:inline distT="0" distB="0" distL="0" distR="0" wp14:anchorId="6A724220" wp14:editId="3011DC16">
            <wp:extent cx="4529470" cy="4236941"/>
            <wp:effectExtent l="0" t="0" r="4445" b="0"/>
            <wp:docPr id="843775866" name="Picture 283723661" descr="Map showing 2100 sea-level rise with storm surge across Port Phillip.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3723661"/>
                    <pic:cNvPicPr/>
                  </pic:nvPicPr>
                  <pic:blipFill>
                    <a:blip r:embed="rId37">
                      <a:extLst>
                        <a:ext uri="{28A0092B-C50C-407E-A947-70E740481C1C}">
                          <a14:useLocalDpi xmlns:a14="http://schemas.microsoft.com/office/drawing/2010/main"/>
                        </a:ext>
                      </a:extLst>
                    </a:blip>
                    <a:stretch>
                      <a:fillRect/>
                    </a:stretch>
                  </pic:blipFill>
                  <pic:spPr>
                    <a:xfrm>
                      <a:off x="0" y="0"/>
                      <a:ext cx="4529470" cy="4236941"/>
                    </a:xfrm>
                    <a:prstGeom prst="rect">
                      <a:avLst/>
                    </a:prstGeom>
                  </pic:spPr>
                </pic:pic>
              </a:graphicData>
            </a:graphic>
          </wp:inline>
        </w:drawing>
      </w:r>
    </w:p>
    <w:p w14:paraId="519F9B42" w14:textId="34CACD18" w:rsidR="00F875C0" w:rsidRPr="00114480" w:rsidRDefault="00F875C0" w:rsidP="00F875C0">
      <w:pPr>
        <w:pStyle w:val="Caption"/>
        <w:rPr>
          <w:i w:val="0"/>
          <w:iCs w:val="0"/>
        </w:rPr>
      </w:pPr>
      <w:r w:rsidRPr="00114480">
        <w:t>Source: Hydra (</w:t>
      </w:r>
      <w:hyperlink r:id="rId38" w:history="1">
        <w:r w:rsidRPr="00114480">
          <w:rPr>
            <w:rStyle w:val="Hyperlink"/>
            <w:rFonts w:eastAsia="Arial"/>
          </w:rPr>
          <w:t>Hydra (maps.vic.gov.au)</w:t>
        </w:r>
      </w:hyperlink>
      <w:r w:rsidRPr="00114480">
        <w:rPr>
          <w:rStyle w:val="Hyperlink"/>
          <w:rFonts w:eastAsia="Arial"/>
          <w:i w:val="0"/>
        </w:rPr>
        <w:t>)</w:t>
      </w:r>
      <w:r w:rsidRPr="00114480">
        <w:rPr>
          <w:i w:val="0"/>
        </w:rPr>
        <w:t xml:space="preserve"> </w:t>
      </w:r>
      <w:r w:rsidRPr="00114480">
        <w:t xml:space="preserve">, accessed 4 April 2021. </w:t>
      </w:r>
    </w:p>
    <w:p w14:paraId="731423BE" w14:textId="77777777" w:rsidR="00F875C0" w:rsidRPr="00114480" w:rsidRDefault="00F875C0" w:rsidP="00BD4800">
      <w:pPr>
        <w:pStyle w:val="Heading4"/>
      </w:pPr>
      <w:r w:rsidRPr="00114480">
        <w:t>Greening, biodiversity and vegetation cover</w:t>
      </w:r>
    </w:p>
    <w:p w14:paraId="66AC1806" w14:textId="7F0D491D" w:rsidR="00F875C0" w:rsidRPr="00114480" w:rsidRDefault="00F875C0" w:rsidP="002878AB">
      <w:pPr>
        <w:rPr>
          <w:rFonts w:eastAsia="Arial"/>
        </w:rPr>
      </w:pPr>
      <w:r w:rsidRPr="00114480">
        <w:rPr>
          <w:rFonts w:eastAsia="Arial"/>
        </w:rPr>
        <w:t xml:space="preserve">With much of the land in study area being privately owned, a key challenge in terms of greening is increasing overall vegetation and canopy cover in the private realm. </w:t>
      </w:r>
    </w:p>
    <w:p w14:paraId="73227C83" w14:textId="200A4E81" w:rsidR="00F875C0" w:rsidRPr="00114480" w:rsidRDefault="00E65CB3" w:rsidP="002878AB">
      <w:r w:rsidRPr="00114480">
        <w:t xml:space="preserve">Figure </w:t>
      </w:r>
      <w:r w:rsidR="008D1156" w:rsidRPr="00114480">
        <w:t>18</w:t>
      </w:r>
      <w:r w:rsidR="0078036C" w:rsidRPr="00114480">
        <w:t xml:space="preserve"> </w:t>
      </w:r>
      <w:r w:rsidR="00F875C0" w:rsidRPr="00114480">
        <w:t xml:space="preserve">below shows the percentages of vegetation cover within the study area. </w:t>
      </w:r>
      <w:r w:rsidR="00AE42E1" w:rsidRPr="00114480">
        <w:t>T</w:t>
      </w:r>
      <w:r w:rsidR="00F875C0" w:rsidRPr="00114480">
        <w:t xml:space="preserve">he 2018 data identifies several areas within the study area, notably around Acland Street </w:t>
      </w:r>
      <w:r w:rsidR="00270201" w:rsidRPr="00114480">
        <w:t xml:space="preserve">area </w:t>
      </w:r>
      <w:r w:rsidR="00F875C0" w:rsidRPr="00114480">
        <w:t>and Carlisle Street MAC sub-precinct, that has less than 10 per cent or no vegetation. It is important to note that the Carlisle Street MAC sub-precinct has the lowest amount of open space in all our neighbourhoods, which likely contributes</w:t>
      </w:r>
      <w:r w:rsidR="00E6187B" w:rsidRPr="00114480">
        <w:t xml:space="preserve"> to</w:t>
      </w:r>
      <w:r w:rsidR="00F875C0" w:rsidRPr="00114480">
        <w:t xml:space="preserve"> the lack of vegetation cover.  </w:t>
      </w:r>
    </w:p>
    <w:p w14:paraId="0D0FA1BB" w14:textId="15054E43" w:rsidR="00F875C0" w:rsidRPr="00114480" w:rsidRDefault="00F875C0" w:rsidP="002878AB">
      <w:r w:rsidRPr="00114480">
        <w:t>Lack of vegetation / canopy cover will contribute</w:t>
      </w:r>
      <w:r w:rsidR="00E6187B" w:rsidRPr="00114480">
        <w:t xml:space="preserve"> to</w:t>
      </w:r>
      <w:r w:rsidRPr="00114480">
        <w:t xml:space="preserve"> the urban heat island effect within the study area and impact community amenity</w:t>
      </w:r>
      <w:r w:rsidR="00B95C42" w:rsidRPr="00114480">
        <w:t xml:space="preserve"> and wellbeing</w:t>
      </w:r>
      <w:r w:rsidRPr="00114480">
        <w:t xml:space="preserve">. </w:t>
      </w:r>
    </w:p>
    <w:p w14:paraId="2BBC4B64" w14:textId="77777777" w:rsidR="00F875C0" w:rsidRPr="00114480" w:rsidRDefault="00F875C0" w:rsidP="00F875C0">
      <w:pPr>
        <w:spacing w:line="257" w:lineRule="auto"/>
      </w:pPr>
    </w:p>
    <w:p w14:paraId="07FE0A49" w14:textId="77777777" w:rsidR="00AB706F" w:rsidRPr="00114480" w:rsidRDefault="00AB706F" w:rsidP="00F875C0">
      <w:pPr>
        <w:rPr>
          <w:i/>
          <w:iCs/>
          <w:color w:val="44546A" w:themeColor="text2"/>
          <w:sz w:val="18"/>
          <w:szCs w:val="18"/>
        </w:rPr>
      </w:pPr>
    </w:p>
    <w:p w14:paraId="40C742CE" w14:textId="77777777" w:rsidR="00AB706F" w:rsidRPr="00114480" w:rsidRDefault="00AB706F" w:rsidP="00F875C0">
      <w:pPr>
        <w:rPr>
          <w:i/>
          <w:iCs/>
          <w:color w:val="44546A" w:themeColor="text2"/>
          <w:sz w:val="18"/>
          <w:szCs w:val="18"/>
        </w:rPr>
      </w:pPr>
    </w:p>
    <w:p w14:paraId="2F3A54DD" w14:textId="77777777" w:rsidR="00AB706F" w:rsidRPr="00114480" w:rsidRDefault="00AB706F" w:rsidP="00F875C0">
      <w:pPr>
        <w:rPr>
          <w:i/>
          <w:iCs/>
          <w:color w:val="44546A" w:themeColor="text2"/>
          <w:sz w:val="18"/>
          <w:szCs w:val="18"/>
        </w:rPr>
      </w:pPr>
    </w:p>
    <w:p w14:paraId="495565A5" w14:textId="12E7CC23" w:rsidR="00AB706F" w:rsidRPr="00114480" w:rsidRDefault="00AB706F" w:rsidP="00F875C0">
      <w:pPr>
        <w:rPr>
          <w:i/>
          <w:iCs/>
          <w:color w:val="44546A" w:themeColor="text2"/>
          <w:sz w:val="18"/>
          <w:szCs w:val="18"/>
        </w:rPr>
      </w:pPr>
      <w:r w:rsidRPr="00114480">
        <w:rPr>
          <w:i/>
          <w:iCs/>
          <w:color w:val="44546A" w:themeColor="text2"/>
          <w:sz w:val="18"/>
          <w:szCs w:val="18"/>
        </w:rPr>
        <w:lastRenderedPageBreak/>
        <w:t xml:space="preserve">Figure </w:t>
      </w:r>
      <w:r w:rsidR="008D1156" w:rsidRPr="00114480">
        <w:rPr>
          <w:i/>
          <w:iCs/>
          <w:color w:val="44546A" w:themeColor="text2"/>
          <w:sz w:val="18"/>
          <w:szCs w:val="18"/>
        </w:rPr>
        <w:t>18</w:t>
      </w:r>
      <w:r w:rsidRPr="00114480">
        <w:rPr>
          <w:i/>
          <w:iCs/>
          <w:color w:val="44546A" w:themeColor="text2"/>
          <w:sz w:val="18"/>
          <w:szCs w:val="18"/>
        </w:rPr>
        <w:t xml:space="preserve"> Map showing vegetation cover (2018) </w:t>
      </w:r>
    </w:p>
    <w:p w14:paraId="71A5079A" w14:textId="596D1898" w:rsidR="00F875C0" w:rsidRPr="00114480" w:rsidRDefault="00F875C0" w:rsidP="00F875C0">
      <w:r w:rsidRPr="00114480">
        <w:rPr>
          <w:noProof/>
        </w:rPr>
        <w:drawing>
          <wp:anchor distT="0" distB="0" distL="114300" distR="114300" simplePos="0" relativeHeight="251667456" behindDoc="0" locked="0" layoutInCell="1" allowOverlap="1" wp14:anchorId="3E4CA92F" wp14:editId="2425AD46">
            <wp:simplePos x="0" y="0"/>
            <wp:positionH relativeFrom="column">
              <wp:posOffset>5274310</wp:posOffset>
            </wp:positionH>
            <wp:positionV relativeFrom="paragraph">
              <wp:posOffset>32385</wp:posOffset>
            </wp:positionV>
            <wp:extent cx="1092200" cy="1878330"/>
            <wp:effectExtent l="0" t="0" r="0" b="7620"/>
            <wp:wrapNone/>
            <wp:docPr id="1869238500" name="Picture 1787892014" descr="P976#y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7892014"/>
                    <pic:cNvPicPr/>
                  </pic:nvPicPr>
                  <pic:blipFill rotWithShape="1">
                    <a:blip r:embed="rId39" cstate="screen">
                      <a:extLst>
                        <a:ext uri="{28A0092B-C50C-407E-A947-70E740481C1C}">
                          <a14:useLocalDpi xmlns:a14="http://schemas.microsoft.com/office/drawing/2010/main"/>
                        </a:ext>
                      </a:extLst>
                    </a:blip>
                    <a:srcRect r="5650"/>
                    <a:stretch/>
                  </pic:blipFill>
                  <pic:spPr bwMode="auto">
                    <a:xfrm>
                      <a:off x="0" y="0"/>
                      <a:ext cx="1092200" cy="187833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114480">
        <w:rPr>
          <w:noProof/>
        </w:rPr>
        <w:drawing>
          <wp:inline distT="0" distB="0" distL="0" distR="0" wp14:anchorId="7E209439" wp14:editId="0B7ADCD8">
            <wp:extent cx="5188688" cy="4233183"/>
            <wp:effectExtent l="0" t="0" r="0" b="0"/>
            <wp:docPr id="1523879607" name="Picture 500587149" descr="Map showing vegetation cover across the study are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0587149"/>
                    <pic:cNvPicPr/>
                  </pic:nvPicPr>
                  <pic:blipFill>
                    <a:blip r:embed="rId40" cstate="screen">
                      <a:extLst>
                        <a:ext uri="{28A0092B-C50C-407E-A947-70E740481C1C}">
                          <a14:useLocalDpi xmlns:a14="http://schemas.microsoft.com/office/drawing/2010/main"/>
                        </a:ext>
                      </a:extLst>
                    </a:blip>
                    <a:stretch>
                      <a:fillRect/>
                    </a:stretch>
                  </pic:blipFill>
                  <pic:spPr>
                    <a:xfrm>
                      <a:off x="0" y="0"/>
                      <a:ext cx="5194368" cy="4237817"/>
                    </a:xfrm>
                    <a:prstGeom prst="rect">
                      <a:avLst/>
                    </a:prstGeom>
                  </pic:spPr>
                </pic:pic>
              </a:graphicData>
            </a:graphic>
          </wp:inline>
        </w:drawing>
      </w:r>
    </w:p>
    <w:p w14:paraId="63219BB3" w14:textId="1C707FCD" w:rsidR="00F875C0" w:rsidRPr="00114480" w:rsidRDefault="00AB706F" w:rsidP="00F875C0">
      <w:pPr>
        <w:pStyle w:val="Caption"/>
      </w:pPr>
      <w:r w:rsidRPr="00114480">
        <w:t>S</w:t>
      </w:r>
      <w:r w:rsidR="00F875C0" w:rsidRPr="00114480">
        <w:t xml:space="preserve">ource: Cooling and Greening Map ( </w:t>
      </w:r>
      <w:hyperlink r:id="rId41" w:history="1">
        <w:r w:rsidR="00F875C0" w:rsidRPr="00114480">
          <w:rPr>
            <w:rStyle w:val="Hyperlink"/>
          </w:rPr>
          <w:t>https://mapshare.vic.gov.au/coolinggreening/</w:t>
        </w:r>
      </w:hyperlink>
      <w:r w:rsidR="00F875C0" w:rsidRPr="00114480">
        <w:t>), accessed 4 April 2021.</w:t>
      </w:r>
    </w:p>
    <w:p w14:paraId="1B5F0C81" w14:textId="77777777" w:rsidR="00F875C0" w:rsidRPr="00114480" w:rsidRDefault="00F875C0" w:rsidP="00BD4800">
      <w:pPr>
        <w:pStyle w:val="Heading4"/>
      </w:pPr>
      <w:r w:rsidRPr="00114480">
        <w:t xml:space="preserve">Waste &amp; recycling </w:t>
      </w:r>
    </w:p>
    <w:p w14:paraId="286F689D" w14:textId="618F11DC" w:rsidR="00F875C0" w:rsidRPr="00114480" w:rsidRDefault="00F875C0" w:rsidP="002878AB">
      <w:r w:rsidRPr="00114480">
        <w:t>Many respondents to the engagement survey (</w:t>
      </w:r>
      <w:r w:rsidR="00034296" w:rsidRPr="00114480">
        <w:t>9 out of 17</w:t>
      </w:r>
      <w:r w:rsidRPr="00114480">
        <w:t xml:space="preserve">) stated that waste and recycling is the biggest barrier to St Kilda being more sustainable. Respondents stated that better rubbish facilities and more recycling education is needed. </w:t>
      </w:r>
    </w:p>
    <w:p w14:paraId="550D07E8" w14:textId="77777777" w:rsidR="00F875C0" w:rsidRPr="00114480" w:rsidRDefault="00F875C0" w:rsidP="00F875C0">
      <w:pPr>
        <w:pStyle w:val="Heading3"/>
      </w:pPr>
      <w:bookmarkStart w:id="95" w:name="_Toc87946288"/>
      <w:r w:rsidRPr="00114480">
        <w:t>Opportunities</w:t>
      </w:r>
      <w:bookmarkEnd w:id="95"/>
      <w:r w:rsidRPr="00114480">
        <w:t xml:space="preserve"> </w:t>
      </w:r>
    </w:p>
    <w:p w14:paraId="6FF523F3" w14:textId="0B93EE37" w:rsidR="00F875C0" w:rsidRPr="00114480" w:rsidRDefault="00F875C0" w:rsidP="005924A0">
      <w:pPr>
        <w:rPr>
          <w:rFonts w:asciiTheme="minorHAnsi" w:eastAsiaTheme="minorEastAsia" w:hAnsiTheme="minorHAnsi" w:cstheme="minorBidi"/>
        </w:rPr>
      </w:pPr>
      <w:r w:rsidRPr="00114480">
        <w:rPr>
          <w:rFonts w:eastAsia="Arial"/>
        </w:rPr>
        <w:t xml:space="preserve">City of Port Phillip’s </w:t>
      </w:r>
      <w:r w:rsidRPr="00114480">
        <w:rPr>
          <w:rFonts w:eastAsia="Arial"/>
          <w:i/>
        </w:rPr>
        <w:t>Act and Adapt: Sustainable Environment Policy 2018-28</w:t>
      </w:r>
      <w:r w:rsidRPr="00114480">
        <w:rPr>
          <w:rFonts w:eastAsia="Arial"/>
        </w:rPr>
        <w:t xml:space="preserve"> outlines 47 priority actions to transition the City to a greener, cooler more liveable City, reducing our impact on the environment and being more resilient to the impacts of climate change. </w:t>
      </w:r>
      <w:r w:rsidR="005C0BA2" w:rsidRPr="00114480">
        <w:rPr>
          <w:rFonts w:eastAsia="Arial"/>
        </w:rPr>
        <w:t>One of the priority actions that is currently underway is investigating mechanisms to enhance vegetation on private land.</w:t>
      </w:r>
    </w:p>
    <w:p w14:paraId="2A7104DC" w14:textId="48AD1923" w:rsidR="00F875C0" w:rsidRPr="00114480" w:rsidRDefault="00F875C0" w:rsidP="005924A0">
      <w:pPr>
        <w:rPr>
          <w:rFonts w:asciiTheme="minorHAnsi" w:eastAsiaTheme="minorEastAsia" w:hAnsiTheme="minorHAnsi" w:cstheme="minorBidi"/>
        </w:rPr>
      </w:pPr>
      <w:r w:rsidRPr="00114480">
        <w:t xml:space="preserve">The </w:t>
      </w:r>
      <w:r w:rsidRPr="00114480">
        <w:rPr>
          <w:i/>
        </w:rPr>
        <w:t>Places for People Public Space Strategy 2021-31</w:t>
      </w:r>
      <w:r w:rsidRPr="00114480">
        <w:t xml:space="preserve"> recommends </w:t>
      </w:r>
      <w:r w:rsidR="00B00DCE" w:rsidRPr="00114480">
        <w:t xml:space="preserve">updating </w:t>
      </w:r>
      <w:r w:rsidRPr="00114480">
        <w:rPr>
          <w:i/>
        </w:rPr>
        <w:t>Greening Port Philip</w:t>
      </w:r>
      <w:r w:rsidRPr="00114480">
        <w:t xml:space="preserve"> in the short term to include the key streets and locations identified for priority greening through the </w:t>
      </w:r>
      <w:r w:rsidRPr="00114480">
        <w:rPr>
          <w:i/>
        </w:rPr>
        <w:t xml:space="preserve">Places for People Public Space Strategy 2021-31. </w:t>
      </w:r>
    </w:p>
    <w:p w14:paraId="4CD42ED5" w14:textId="3955BA87" w:rsidR="00F875C0" w:rsidRPr="00114480" w:rsidRDefault="00F875C0" w:rsidP="005924A0">
      <w:pPr>
        <w:rPr>
          <w:rFonts w:eastAsia="Arial"/>
        </w:rPr>
      </w:pPr>
      <w:r w:rsidRPr="00114480">
        <w:t>Council is investigating ways to</w:t>
      </w:r>
      <w:r w:rsidR="00571C04" w:rsidRPr="00114480">
        <w:t xml:space="preserve"> protect and</w:t>
      </w:r>
      <w:r w:rsidRPr="00114480">
        <w:t xml:space="preserve"> increase vegetation on private property.</w:t>
      </w:r>
    </w:p>
    <w:p w14:paraId="03158317" w14:textId="29272690" w:rsidR="00F875C0" w:rsidRPr="00114480" w:rsidRDefault="00F875C0" w:rsidP="005924A0">
      <w:pPr>
        <w:rPr>
          <w:rFonts w:asciiTheme="minorHAnsi" w:eastAsiaTheme="minorEastAsia" w:hAnsiTheme="minorHAnsi" w:cstheme="minorBidi"/>
        </w:rPr>
      </w:pPr>
      <w:r w:rsidRPr="00114480">
        <w:rPr>
          <w:rFonts w:eastAsia="Arial"/>
        </w:rPr>
        <w:lastRenderedPageBreak/>
        <w:t xml:space="preserve">Improving water quality through Water Sensitive Urban Design (WSUD) </w:t>
      </w:r>
      <w:r w:rsidR="002E49C2" w:rsidRPr="00114480">
        <w:rPr>
          <w:rFonts w:eastAsia="Arial"/>
        </w:rPr>
        <w:t xml:space="preserve">initiatives </w:t>
      </w:r>
      <w:r w:rsidRPr="00114480">
        <w:rPr>
          <w:rFonts w:eastAsia="Arial"/>
        </w:rPr>
        <w:t>in the public and private realm</w:t>
      </w:r>
      <w:r w:rsidR="002E49C2" w:rsidRPr="00114480">
        <w:rPr>
          <w:rFonts w:eastAsia="Arial"/>
        </w:rPr>
        <w:t xml:space="preserve"> is beneficial</w:t>
      </w:r>
      <w:r w:rsidRPr="00114480">
        <w:rPr>
          <w:rFonts w:eastAsia="Arial"/>
        </w:rPr>
        <w:t xml:space="preserve">. </w:t>
      </w:r>
    </w:p>
    <w:p w14:paraId="6B52B76F" w14:textId="33AA22FD" w:rsidR="00F875C0" w:rsidRPr="00114480" w:rsidRDefault="00F875C0" w:rsidP="00F875C0">
      <w:pPr>
        <w:rPr>
          <w:rFonts w:asciiTheme="minorHAnsi" w:eastAsiaTheme="minorEastAsia" w:hAnsiTheme="minorHAnsi" w:cstheme="minorBidi"/>
        </w:rPr>
      </w:pPr>
      <w:r w:rsidRPr="00114480">
        <w:rPr>
          <w:rFonts w:eastAsia="Arial"/>
        </w:rPr>
        <w:t xml:space="preserve">Capturing and utilising </w:t>
      </w:r>
      <w:r w:rsidR="002E49C2" w:rsidRPr="00114480">
        <w:rPr>
          <w:rFonts w:eastAsia="Arial"/>
        </w:rPr>
        <w:t>stormwater</w:t>
      </w:r>
      <w:r w:rsidRPr="00114480">
        <w:rPr>
          <w:rFonts w:eastAsia="Arial"/>
        </w:rPr>
        <w:t xml:space="preserve"> for passive irrigation </w:t>
      </w:r>
      <w:r w:rsidR="004F73CC" w:rsidRPr="00114480">
        <w:rPr>
          <w:rFonts w:eastAsia="Arial"/>
        </w:rPr>
        <w:t xml:space="preserve">will support healthier trees </w:t>
      </w:r>
      <w:r w:rsidRPr="00114480">
        <w:rPr>
          <w:rFonts w:eastAsia="Arial"/>
        </w:rPr>
        <w:t xml:space="preserve">and increased tree canopy cover. </w:t>
      </w:r>
    </w:p>
    <w:p w14:paraId="5F54125D" w14:textId="68C10299" w:rsidR="00F875C0" w:rsidRPr="00114480" w:rsidRDefault="004F73CC" w:rsidP="00F875C0">
      <w:pPr>
        <w:rPr>
          <w:rFonts w:asciiTheme="minorHAnsi" w:eastAsiaTheme="minorEastAsia" w:hAnsiTheme="minorHAnsi" w:cstheme="minorBidi"/>
        </w:rPr>
      </w:pPr>
      <w:r w:rsidRPr="00114480">
        <w:rPr>
          <w:rFonts w:eastAsia="Arial"/>
        </w:rPr>
        <w:t xml:space="preserve">The stormwater </w:t>
      </w:r>
      <w:r w:rsidR="00F875C0" w:rsidRPr="00114480">
        <w:rPr>
          <w:rFonts w:eastAsia="Arial"/>
        </w:rPr>
        <w:t>management program</w:t>
      </w:r>
      <w:r w:rsidRPr="00114480">
        <w:rPr>
          <w:rFonts w:eastAsia="Arial"/>
        </w:rPr>
        <w:t xml:space="preserve"> and</w:t>
      </w:r>
      <w:r w:rsidR="00F875C0" w:rsidRPr="00114480">
        <w:rPr>
          <w:rFonts w:eastAsia="Arial"/>
        </w:rPr>
        <w:t xml:space="preserve"> updated flood modelling </w:t>
      </w:r>
      <w:r w:rsidRPr="00114480">
        <w:rPr>
          <w:rFonts w:eastAsia="Arial"/>
        </w:rPr>
        <w:t xml:space="preserve">will </w:t>
      </w:r>
      <w:r w:rsidR="00F875C0" w:rsidRPr="00114480">
        <w:rPr>
          <w:rFonts w:eastAsia="Arial"/>
        </w:rPr>
        <w:t>inform public</w:t>
      </w:r>
      <w:r w:rsidRPr="00114480">
        <w:rPr>
          <w:rFonts w:eastAsia="Arial"/>
        </w:rPr>
        <w:t xml:space="preserve"> and private</w:t>
      </w:r>
      <w:r w:rsidR="00F875C0" w:rsidRPr="00114480">
        <w:rPr>
          <w:rFonts w:eastAsia="Arial"/>
        </w:rPr>
        <w:t xml:space="preserve"> realm planning requirements including Special Building Overlay (SBO) extents.</w:t>
      </w:r>
    </w:p>
    <w:p w14:paraId="37516010" w14:textId="4F8D8FA8" w:rsidR="00F875C0" w:rsidRPr="00114480" w:rsidRDefault="00F875C0" w:rsidP="00F875C0">
      <w:pPr>
        <w:rPr>
          <w:rFonts w:eastAsia="Arial"/>
        </w:rPr>
      </w:pPr>
      <w:r w:rsidRPr="00114480">
        <w:rPr>
          <w:rFonts w:eastAsia="Arial"/>
        </w:rPr>
        <w:t>There is an opportunity to create new vegetation linkages between the key open space assets within the sub-precinct including the foreshore, Albert Park, Peanut Farm Reserve and the St Kilda Botanic Gardens. Figure</w:t>
      </w:r>
      <w:r w:rsidR="00F52F39" w:rsidRPr="00114480">
        <w:rPr>
          <w:rFonts w:eastAsia="Arial"/>
        </w:rPr>
        <w:t xml:space="preserve"> </w:t>
      </w:r>
      <w:r w:rsidR="008D1156" w:rsidRPr="00114480">
        <w:rPr>
          <w:rFonts w:eastAsia="Arial"/>
        </w:rPr>
        <w:t>19</w:t>
      </w:r>
      <w:r w:rsidRPr="00114480">
        <w:rPr>
          <w:rFonts w:eastAsia="Arial"/>
        </w:rPr>
        <w:t xml:space="preserve"> below also identifies possible biodiversity corridors along the foreshore, Nepean Hwy /Brighton Road and the railway corridor.</w:t>
      </w:r>
    </w:p>
    <w:p w14:paraId="3F148763" w14:textId="77777777" w:rsidR="003D4AD2" w:rsidRPr="00114480" w:rsidRDefault="003D4AD2" w:rsidP="003D4AD2">
      <w:pPr>
        <w:rPr>
          <w:i/>
          <w:iCs/>
          <w:color w:val="44546A" w:themeColor="text2"/>
          <w:sz w:val="18"/>
          <w:szCs w:val="18"/>
        </w:rPr>
      </w:pPr>
    </w:p>
    <w:p w14:paraId="6A42798A" w14:textId="39D0E08A" w:rsidR="003D4AD2" w:rsidRPr="00114480" w:rsidRDefault="003D4AD2" w:rsidP="003D4AD2">
      <w:pPr>
        <w:rPr>
          <w:i/>
          <w:iCs/>
          <w:color w:val="44546A" w:themeColor="text2"/>
          <w:sz w:val="18"/>
          <w:szCs w:val="18"/>
        </w:rPr>
      </w:pPr>
      <w:r w:rsidRPr="00114480">
        <w:rPr>
          <w:i/>
          <w:iCs/>
          <w:color w:val="44546A" w:themeColor="text2"/>
          <w:sz w:val="18"/>
          <w:szCs w:val="18"/>
        </w:rPr>
        <w:t xml:space="preserve">Figure </w:t>
      </w:r>
      <w:r w:rsidR="008D1156" w:rsidRPr="00114480">
        <w:rPr>
          <w:i/>
          <w:iCs/>
          <w:color w:val="44546A" w:themeColor="text2"/>
          <w:sz w:val="18"/>
          <w:szCs w:val="18"/>
        </w:rPr>
        <w:t>19</w:t>
      </w:r>
      <w:r w:rsidRPr="00114480">
        <w:rPr>
          <w:i/>
          <w:iCs/>
          <w:color w:val="44546A" w:themeColor="text2"/>
          <w:sz w:val="18"/>
          <w:szCs w:val="18"/>
        </w:rPr>
        <w:t xml:space="preserve"> Map showing biodiversity opportunities within the municipality </w:t>
      </w:r>
    </w:p>
    <w:p w14:paraId="47DF1D54" w14:textId="04CD0557" w:rsidR="00F875C0" w:rsidRPr="00114480" w:rsidRDefault="00F875C0" w:rsidP="00F875C0">
      <w:pPr>
        <w:rPr>
          <w:rFonts w:eastAsia="Arial"/>
        </w:rPr>
      </w:pPr>
      <w:r w:rsidRPr="00114480">
        <w:rPr>
          <w:rFonts w:eastAsia="Arial"/>
          <w:noProof/>
        </w:rPr>
        <w:drawing>
          <wp:inline distT="0" distB="0" distL="0" distR="0" wp14:anchorId="21F01981" wp14:editId="69BB881B">
            <wp:extent cx="5443870" cy="3771573"/>
            <wp:effectExtent l="0" t="0" r="4445" b="635"/>
            <wp:docPr id="453393444" name="Picture 453393444" descr="Map showing biodiversity opportunities within the municipalit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3393443" name="biodiversity map.jpg"/>
                    <pic:cNvPicPr/>
                  </pic:nvPicPr>
                  <pic:blipFill rotWithShape="1">
                    <a:blip r:embed="rId42" cstate="screen">
                      <a:extLst>
                        <a:ext uri="{28A0092B-C50C-407E-A947-70E740481C1C}">
                          <a14:useLocalDpi xmlns:a14="http://schemas.microsoft.com/office/drawing/2010/main"/>
                        </a:ext>
                      </a:extLst>
                    </a:blip>
                    <a:srcRect/>
                    <a:stretch/>
                  </pic:blipFill>
                  <pic:spPr bwMode="auto">
                    <a:xfrm>
                      <a:off x="0" y="0"/>
                      <a:ext cx="5460325" cy="3782973"/>
                    </a:xfrm>
                    <a:prstGeom prst="rect">
                      <a:avLst/>
                    </a:prstGeom>
                    <a:ln>
                      <a:noFill/>
                    </a:ln>
                    <a:extLst>
                      <a:ext uri="{53640926-AAD7-44D8-BBD7-CCE9431645EC}">
                        <a14:shadowObscured xmlns:a14="http://schemas.microsoft.com/office/drawing/2010/main"/>
                      </a:ext>
                    </a:extLst>
                  </pic:spPr>
                </pic:pic>
              </a:graphicData>
            </a:graphic>
          </wp:inline>
        </w:drawing>
      </w:r>
      <w:r w:rsidRPr="00114480">
        <w:rPr>
          <w:rFonts w:eastAsia="Arial"/>
        </w:rPr>
        <w:t xml:space="preserve"> </w:t>
      </w:r>
    </w:p>
    <w:p w14:paraId="5574FF59" w14:textId="431E76A8" w:rsidR="00F875C0" w:rsidRPr="00114480" w:rsidRDefault="007D14DE" w:rsidP="00F875C0">
      <w:pPr>
        <w:rPr>
          <w:i/>
          <w:iCs/>
          <w:color w:val="44546A" w:themeColor="text2"/>
          <w:sz w:val="18"/>
          <w:szCs w:val="18"/>
        </w:rPr>
      </w:pPr>
      <w:r w:rsidRPr="00114480">
        <w:rPr>
          <w:i/>
          <w:iCs/>
          <w:color w:val="44546A" w:themeColor="text2"/>
          <w:sz w:val="18"/>
          <w:szCs w:val="18"/>
        </w:rPr>
        <w:t>Source: C</w:t>
      </w:r>
      <w:r w:rsidR="00AB706F" w:rsidRPr="00114480">
        <w:rPr>
          <w:i/>
          <w:iCs/>
          <w:color w:val="44546A" w:themeColor="text2"/>
          <w:sz w:val="18"/>
          <w:szCs w:val="18"/>
        </w:rPr>
        <w:t>ity of Port Phillip</w:t>
      </w:r>
    </w:p>
    <w:p w14:paraId="0474DF63" w14:textId="77777777" w:rsidR="00F875C0" w:rsidRPr="00114480" w:rsidRDefault="00F875C0" w:rsidP="00F875C0">
      <w:pPr>
        <w:rPr>
          <w:rFonts w:eastAsiaTheme="minorEastAsia"/>
          <w:b/>
          <w:bCs/>
        </w:rPr>
      </w:pPr>
    </w:p>
    <w:p w14:paraId="12AA9B94" w14:textId="77777777" w:rsidR="00F875C0" w:rsidRPr="00114480" w:rsidRDefault="00F875C0" w:rsidP="00F875C0">
      <w:pPr>
        <w:rPr>
          <w:rFonts w:eastAsiaTheme="minorEastAsia"/>
          <w:b/>
          <w:bCs/>
        </w:rPr>
      </w:pPr>
      <w:r w:rsidRPr="00114480">
        <w:rPr>
          <w:rFonts w:eastAsiaTheme="minorEastAsia"/>
          <w:b/>
          <w:bCs/>
        </w:rPr>
        <w:t xml:space="preserve">St Kilda MAC sub-precinct </w:t>
      </w:r>
    </w:p>
    <w:p w14:paraId="361F429A" w14:textId="77777777" w:rsidR="00F875C0" w:rsidRPr="00114480" w:rsidRDefault="00F875C0" w:rsidP="00F875C0">
      <w:pPr>
        <w:rPr>
          <w:rFonts w:eastAsia="Arial"/>
          <w:i/>
          <w:iCs/>
        </w:rPr>
      </w:pPr>
      <w:r w:rsidRPr="00114480">
        <w:rPr>
          <w:rFonts w:eastAsia="Arial"/>
          <w:i/>
          <w:iCs/>
        </w:rPr>
        <w:t>Foreshore Management Plan</w:t>
      </w:r>
    </w:p>
    <w:p w14:paraId="684ACC82" w14:textId="77777777" w:rsidR="00F875C0" w:rsidRPr="00114480" w:rsidRDefault="00F875C0" w:rsidP="00F875C0">
      <w:pPr>
        <w:rPr>
          <w:rFonts w:eastAsia="Arial"/>
        </w:rPr>
      </w:pPr>
      <w:r w:rsidRPr="00114480">
        <w:rPr>
          <w:rFonts w:eastAsia="Arial"/>
        </w:rPr>
        <w:t>The current</w:t>
      </w:r>
      <w:r w:rsidRPr="00114480">
        <w:rPr>
          <w:rFonts w:eastAsia="Arial"/>
          <w:i/>
          <w:iCs/>
        </w:rPr>
        <w:t xml:space="preserve"> Foreshore Management Plan</w:t>
      </w:r>
      <w:r w:rsidRPr="00114480">
        <w:rPr>
          <w:rFonts w:eastAsia="Arial"/>
        </w:rPr>
        <w:t xml:space="preserve"> includes the following St Kilda foreshore specific actions:</w:t>
      </w:r>
    </w:p>
    <w:p w14:paraId="18948AC5" w14:textId="77777777" w:rsidR="00F875C0" w:rsidRPr="00114480" w:rsidRDefault="00F875C0" w:rsidP="00542AB2">
      <w:pPr>
        <w:pStyle w:val="ListParagraph"/>
        <w:numPr>
          <w:ilvl w:val="0"/>
          <w:numId w:val="21"/>
        </w:numPr>
        <w:rPr>
          <w:rFonts w:asciiTheme="minorHAnsi" w:eastAsiaTheme="minorEastAsia" w:hAnsiTheme="minorHAnsi" w:cstheme="minorBidi"/>
        </w:rPr>
      </w:pPr>
      <w:r w:rsidRPr="00114480">
        <w:rPr>
          <w:rFonts w:eastAsia="Arial"/>
        </w:rPr>
        <w:lastRenderedPageBreak/>
        <w:t>Implement flagship sustainability projects within the foreshore to demonstrate renewable energy and water saving technologies.</w:t>
      </w:r>
    </w:p>
    <w:p w14:paraId="159C5E7E" w14:textId="77777777" w:rsidR="00F875C0" w:rsidRPr="00114480" w:rsidRDefault="00F875C0" w:rsidP="00542AB2">
      <w:pPr>
        <w:pStyle w:val="ListParagraph"/>
        <w:numPr>
          <w:ilvl w:val="0"/>
          <w:numId w:val="22"/>
        </w:numPr>
        <w:rPr>
          <w:rFonts w:asciiTheme="minorHAnsi" w:eastAsiaTheme="minorEastAsia" w:hAnsiTheme="minorHAnsi" w:cstheme="minorBidi"/>
        </w:rPr>
      </w:pPr>
      <w:r w:rsidRPr="00114480">
        <w:rPr>
          <w:rFonts w:eastAsia="Arial"/>
        </w:rPr>
        <w:t>Continue to implement the management plan to preserve the Canary Island Palm Trees and control Fusarium wilt</w:t>
      </w:r>
    </w:p>
    <w:p w14:paraId="2AE1C0B8" w14:textId="77777777" w:rsidR="00F875C0" w:rsidRPr="00114480" w:rsidRDefault="00F875C0" w:rsidP="00542AB2">
      <w:pPr>
        <w:pStyle w:val="ListParagraph"/>
        <w:numPr>
          <w:ilvl w:val="0"/>
          <w:numId w:val="22"/>
        </w:numPr>
        <w:rPr>
          <w:rFonts w:asciiTheme="minorHAnsi" w:eastAsiaTheme="minorEastAsia" w:hAnsiTheme="minorHAnsi" w:cstheme="minorBidi"/>
        </w:rPr>
      </w:pPr>
      <w:r w:rsidRPr="00114480">
        <w:rPr>
          <w:rFonts w:eastAsia="Arial"/>
        </w:rPr>
        <w:t>Develop and implement a Vegetation Management Plan to protect and enhance vegetation along the foreshore including dune areas.</w:t>
      </w:r>
    </w:p>
    <w:p w14:paraId="31AB2E7B" w14:textId="77777777" w:rsidR="00F875C0" w:rsidRPr="00114480" w:rsidRDefault="00F875C0" w:rsidP="00542AB2">
      <w:pPr>
        <w:pStyle w:val="ListParagraph"/>
        <w:numPr>
          <w:ilvl w:val="0"/>
          <w:numId w:val="22"/>
        </w:numPr>
        <w:rPr>
          <w:rFonts w:asciiTheme="minorHAnsi" w:eastAsiaTheme="minorEastAsia" w:hAnsiTheme="minorHAnsi" w:cstheme="minorBidi"/>
        </w:rPr>
      </w:pPr>
      <w:r w:rsidRPr="00114480">
        <w:rPr>
          <w:rFonts w:eastAsia="Arial"/>
        </w:rPr>
        <w:t xml:space="preserve">Implement strategies that achieve high quality ecological values, shade and use of drought tolerant species including relevant actions within the: </w:t>
      </w:r>
    </w:p>
    <w:p w14:paraId="0F230425" w14:textId="77777777" w:rsidR="00F875C0" w:rsidRPr="00114480" w:rsidRDefault="00F875C0" w:rsidP="00542AB2">
      <w:pPr>
        <w:pStyle w:val="ListParagraph"/>
        <w:numPr>
          <w:ilvl w:val="1"/>
          <w:numId w:val="23"/>
        </w:numPr>
        <w:rPr>
          <w:rFonts w:asciiTheme="minorHAnsi" w:eastAsiaTheme="minorEastAsia" w:hAnsiTheme="minorHAnsi" w:cstheme="minorBidi"/>
        </w:rPr>
      </w:pPr>
      <w:r w:rsidRPr="00114480">
        <w:rPr>
          <w:rFonts w:eastAsia="Arial"/>
        </w:rPr>
        <w:t xml:space="preserve">Park Tree Planting Program </w:t>
      </w:r>
    </w:p>
    <w:p w14:paraId="4D62C2A7" w14:textId="77777777" w:rsidR="00F875C0" w:rsidRPr="00114480" w:rsidRDefault="00F875C0" w:rsidP="00542AB2">
      <w:pPr>
        <w:pStyle w:val="ListParagraph"/>
        <w:numPr>
          <w:ilvl w:val="1"/>
          <w:numId w:val="23"/>
        </w:numPr>
        <w:rPr>
          <w:rFonts w:asciiTheme="minorHAnsi" w:eastAsiaTheme="minorEastAsia" w:hAnsiTheme="minorHAnsi" w:cstheme="minorBidi"/>
        </w:rPr>
      </w:pPr>
      <w:r w:rsidRPr="00114480">
        <w:rPr>
          <w:rFonts w:eastAsia="Arial"/>
        </w:rPr>
        <w:t xml:space="preserve">Greening Port Phillip Street Tree Strategy  </w:t>
      </w:r>
    </w:p>
    <w:p w14:paraId="60D257E2" w14:textId="77777777" w:rsidR="00F875C0" w:rsidRPr="00114480" w:rsidRDefault="00F875C0" w:rsidP="00542AB2">
      <w:pPr>
        <w:pStyle w:val="ListParagraph"/>
        <w:numPr>
          <w:ilvl w:val="1"/>
          <w:numId w:val="23"/>
        </w:numPr>
        <w:rPr>
          <w:rFonts w:asciiTheme="minorHAnsi" w:eastAsiaTheme="minorEastAsia" w:hAnsiTheme="minorHAnsi" w:cstheme="minorBidi"/>
        </w:rPr>
      </w:pPr>
      <w:r w:rsidRPr="00114480">
        <w:rPr>
          <w:rFonts w:eastAsia="Arial"/>
        </w:rPr>
        <w:t>Catani Gardens and Southern Foreshore Management Plan</w:t>
      </w:r>
    </w:p>
    <w:p w14:paraId="0082636E" w14:textId="1559143A" w:rsidR="00F875C0" w:rsidRPr="00114480" w:rsidRDefault="00327F43" w:rsidP="00F875C0">
      <w:pPr>
        <w:rPr>
          <w:rFonts w:eastAsia="Arial"/>
        </w:rPr>
      </w:pPr>
      <w:r w:rsidRPr="00114480">
        <w:rPr>
          <w:rFonts w:eastAsia="Arial"/>
        </w:rPr>
        <w:t xml:space="preserve">Maximising </w:t>
      </w:r>
      <w:r w:rsidR="00F875C0" w:rsidRPr="00114480">
        <w:rPr>
          <w:rFonts w:eastAsia="Arial"/>
        </w:rPr>
        <w:t>storm</w:t>
      </w:r>
      <w:r w:rsidR="00D13ACF" w:rsidRPr="00114480">
        <w:rPr>
          <w:rFonts w:eastAsia="Arial"/>
        </w:rPr>
        <w:t>water</w:t>
      </w:r>
      <w:r w:rsidR="00F875C0" w:rsidRPr="00114480">
        <w:rPr>
          <w:rFonts w:eastAsia="Arial"/>
        </w:rPr>
        <w:t xml:space="preserve"> harvesting in this sub-precinct due to the location of specific drains. </w:t>
      </w:r>
    </w:p>
    <w:p w14:paraId="252D1CC6" w14:textId="77777777" w:rsidR="00F875C0" w:rsidRPr="00114480" w:rsidRDefault="00F875C0" w:rsidP="00F875C0">
      <w:pPr>
        <w:tabs>
          <w:tab w:val="clear" w:pos="-3060"/>
          <w:tab w:val="clear" w:pos="-2340"/>
          <w:tab w:val="clear" w:pos="6300"/>
        </w:tabs>
        <w:suppressAutoHyphens w:val="0"/>
        <w:spacing w:after="160" w:line="259" w:lineRule="auto"/>
        <w:rPr>
          <w:b/>
          <w:bCs/>
          <w:color w:val="007484"/>
          <w:sz w:val="32"/>
          <w:szCs w:val="32"/>
        </w:rPr>
      </w:pPr>
      <w:r w:rsidRPr="00114480">
        <w:br w:type="page"/>
      </w:r>
    </w:p>
    <w:p w14:paraId="29E1F533" w14:textId="15216077" w:rsidR="005012E4" w:rsidRPr="00114480" w:rsidRDefault="005012E4" w:rsidP="007608D3">
      <w:pPr>
        <w:pStyle w:val="Heading1"/>
        <w:rPr>
          <w:rFonts w:eastAsiaTheme="majorEastAsia"/>
          <w:sz w:val="24"/>
        </w:rPr>
      </w:pPr>
      <w:bookmarkStart w:id="96" w:name="_Toc68847196"/>
      <w:bookmarkStart w:id="97" w:name="_Toc87946289"/>
      <w:bookmarkEnd w:id="84"/>
      <w:r w:rsidRPr="00114480">
        <w:lastRenderedPageBreak/>
        <w:t>Transport</w:t>
      </w:r>
      <w:bookmarkEnd w:id="96"/>
      <w:r w:rsidRPr="00114480">
        <w:t xml:space="preserve"> </w:t>
      </w:r>
      <w:r w:rsidR="004F3905" w:rsidRPr="00114480">
        <w:t xml:space="preserve">&amp; </w:t>
      </w:r>
      <w:r w:rsidR="006D6108" w:rsidRPr="00114480">
        <w:t>p</w:t>
      </w:r>
      <w:r w:rsidR="004F3905" w:rsidRPr="00114480">
        <w:t>arking</w:t>
      </w:r>
      <w:bookmarkEnd w:id="97"/>
    </w:p>
    <w:p w14:paraId="5C88704E" w14:textId="007E4DEC" w:rsidR="005012E4" w:rsidRPr="00114480" w:rsidRDefault="005012E4" w:rsidP="00DE72C7">
      <w:pPr>
        <w:pStyle w:val="Heading2"/>
      </w:pPr>
      <w:bookmarkStart w:id="98" w:name="_Toc68847197"/>
      <w:bookmarkStart w:id="99" w:name="_Toc87946290"/>
      <w:r w:rsidRPr="00114480">
        <w:t xml:space="preserve">Transport </w:t>
      </w:r>
      <w:r w:rsidR="006D6108" w:rsidRPr="00114480">
        <w:t>n</w:t>
      </w:r>
      <w:r w:rsidRPr="00114480">
        <w:t xml:space="preserve">etwork and </w:t>
      </w:r>
      <w:r w:rsidR="006D6108" w:rsidRPr="00114480">
        <w:t>i</w:t>
      </w:r>
      <w:r w:rsidRPr="00114480">
        <w:t>nfrastructure</w:t>
      </w:r>
      <w:bookmarkEnd w:id="98"/>
      <w:bookmarkEnd w:id="99"/>
      <w:r w:rsidRPr="00114480">
        <w:t xml:space="preserve"> </w:t>
      </w:r>
    </w:p>
    <w:p w14:paraId="794944D0" w14:textId="34F2C967" w:rsidR="005012E4" w:rsidRPr="00114480" w:rsidRDefault="005012E4">
      <w:pPr>
        <w:pStyle w:val="Heading3"/>
      </w:pPr>
      <w:bookmarkStart w:id="100" w:name="_Toc68847198"/>
      <w:bookmarkStart w:id="101" w:name="_Toc87946291"/>
      <w:r w:rsidRPr="00114480">
        <w:t>Context</w:t>
      </w:r>
      <w:bookmarkEnd w:id="100"/>
      <w:bookmarkEnd w:id="101"/>
      <w:r w:rsidRPr="00114480">
        <w:t xml:space="preserve"> </w:t>
      </w:r>
    </w:p>
    <w:p w14:paraId="0AE1CFA9" w14:textId="7A152E54" w:rsidR="005012E4" w:rsidRPr="00114480" w:rsidRDefault="00840517" w:rsidP="005012E4">
      <w:pPr>
        <w:spacing w:line="257" w:lineRule="auto"/>
        <w:rPr>
          <w:rFonts w:eastAsia="Arial"/>
        </w:rPr>
      </w:pPr>
      <w:r w:rsidRPr="00114480">
        <w:rPr>
          <w:rFonts w:eastAsia="Arial"/>
        </w:rPr>
        <w:t>The study area</w:t>
      </w:r>
      <w:r w:rsidR="005012E4" w:rsidRPr="00114480">
        <w:rPr>
          <w:rFonts w:eastAsia="Arial"/>
        </w:rPr>
        <w:t xml:space="preserve"> is connected to </w:t>
      </w:r>
      <w:r w:rsidR="00705B9C" w:rsidRPr="00114480">
        <w:rPr>
          <w:rFonts w:eastAsia="Arial"/>
        </w:rPr>
        <w:t>the CBD</w:t>
      </w:r>
      <w:r w:rsidR="005012E4" w:rsidRPr="00114480">
        <w:rPr>
          <w:rFonts w:eastAsia="Arial"/>
        </w:rPr>
        <w:t xml:space="preserve"> and </w:t>
      </w:r>
      <w:r w:rsidR="00705B9C" w:rsidRPr="00114480">
        <w:rPr>
          <w:rFonts w:eastAsia="Arial"/>
        </w:rPr>
        <w:t>other</w:t>
      </w:r>
      <w:r w:rsidR="005012E4" w:rsidRPr="00114480">
        <w:rPr>
          <w:rFonts w:eastAsia="Arial"/>
        </w:rPr>
        <w:t xml:space="preserve"> region</w:t>
      </w:r>
      <w:r w:rsidR="00705B9C" w:rsidRPr="00114480">
        <w:rPr>
          <w:rFonts w:eastAsia="Arial"/>
        </w:rPr>
        <w:t>s</w:t>
      </w:r>
      <w:r w:rsidR="005012E4" w:rsidRPr="00114480">
        <w:rPr>
          <w:rFonts w:eastAsia="Arial"/>
        </w:rPr>
        <w:t xml:space="preserve"> b</w:t>
      </w:r>
      <w:r w:rsidR="00705B9C" w:rsidRPr="00114480">
        <w:rPr>
          <w:rFonts w:eastAsia="Arial"/>
        </w:rPr>
        <w:t>y a well-established transport network of roads, public transport and</w:t>
      </w:r>
      <w:r w:rsidR="005012E4" w:rsidRPr="00114480">
        <w:rPr>
          <w:rFonts w:eastAsia="Arial"/>
        </w:rPr>
        <w:t xml:space="preserve"> bike and walking </w:t>
      </w:r>
      <w:r w:rsidR="00705B9C" w:rsidRPr="00114480">
        <w:rPr>
          <w:rFonts w:eastAsia="Arial"/>
        </w:rPr>
        <w:t>infrastructure</w:t>
      </w:r>
      <w:r w:rsidR="005012E4" w:rsidRPr="00114480">
        <w:rPr>
          <w:rFonts w:eastAsia="Arial"/>
        </w:rPr>
        <w:t xml:space="preserve">. </w:t>
      </w:r>
      <w:r w:rsidR="00705B9C" w:rsidRPr="00114480">
        <w:rPr>
          <w:rFonts w:eastAsia="Arial"/>
        </w:rPr>
        <w:t>There is</w:t>
      </w:r>
      <w:r w:rsidR="005012E4" w:rsidRPr="00114480">
        <w:rPr>
          <w:rFonts w:eastAsia="Arial"/>
        </w:rPr>
        <w:t xml:space="preserve"> good access to public transport and </w:t>
      </w:r>
      <w:r w:rsidR="00705B9C" w:rsidRPr="00114480">
        <w:rPr>
          <w:rFonts w:eastAsia="Arial"/>
        </w:rPr>
        <w:t xml:space="preserve">transport infrastructure includes a network </w:t>
      </w:r>
      <w:r w:rsidR="00730CB1" w:rsidRPr="00114480">
        <w:rPr>
          <w:rFonts w:eastAsia="Arial"/>
        </w:rPr>
        <w:t xml:space="preserve">of </w:t>
      </w:r>
      <w:r w:rsidR="00705B9C" w:rsidRPr="00114480">
        <w:rPr>
          <w:rFonts w:eastAsia="Arial"/>
        </w:rPr>
        <w:t xml:space="preserve">marked on-road bike lanes, shared </w:t>
      </w:r>
      <w:r w:rsidR="00275AE0" w:rsidRPr="00114480">
        <w:rPr>
          <w:rFonts w:eastAsia="Arial"/>
        </w:rPr>
        <w:t>micro-mobility</w:t>
      </w:r>
      <w:r w:rsidR="00705B9C" w:rsidRPr="00114480">
        <w:rPr>
          <w:rFonts w:eastAsia="Arial"/>
        </w:rPr>
        <w:t xml:space="preserve"> and network of car share vehicles. </w:t>
      </w:r>
      <w:r w:rsidR="00E6386C" w:rsidRPr="00114480">
        <w:rPr>
          <w:rFonts w:eastAsia="Arial"/>
        </w:rPr>
        <w:t xml:space="preserve">Figure </w:t>
      </w:r>
      <w:r w:rsidR="0078036C" w:rsidRPr="00114480">
        <w:rPr>
          <w:rFonts w:eastAsia="Arial"/>
        </w:rPr>
        <w:t>2</w:t>
      </w:r>
      <w:r w:rsidR="008D1156" w:rsidRPr="00114480">
        <w:rPr>
          <w:rFonts w:eastAsia="Arial"/>
        </w:rPr>
        <w:t>0</w:t>
      </w:r>
      <w:r w:rsidR="0078036C" w:rsidRPr="00114480">
        <w:rPr>
          <w:rFonts w:eastAsia="Arial"/>
        </w:rPr>
        <w:t xml:space="preserve"> </w:t>
      </w:r>
      <w:r w:rsidR="00E6386C" w:rsidRPr="00114480">
        <w:rPr>
          <w:rFonts w:eastAsia="Arial"/>
        </w:rPr>
        <w:t xml:space="preserve">shows </w:t>
      </w:r>
      <w:r w:rsidR="009572B1" w:rsidRPr="00114480">
        <w:rPr>
          <w:rFonts w:eastAsia="Arial"/>
        </w:rPr>
        <w:t xml:space="preserve">the transport network within </w:t>
      </w:r>
      <w:r w:rsidRPr="00114480">
        <w:rPr>
          <w:rFonts w:eastAsia="Arial"/>
        </w:rPr>
        <w:t>the study area</w:t>
      </w:r>
      <w:r w:rsidR="009572B1" w:rsidRPr="00114480">
        <w:rPr>
          <w:rFonts w:eastAsia="Arial"/>
        </w:rPr>
        <w:t xml:space="preserve">. </w:t>
      </w:r>
    </w:p>
    <w:p w14:paraId="4D7A0345" w14:textId="5D9CED86" w:rsidR="005012E4" w:rsidRPr="00114480" w:rsidRDefault="7F84BB51" w:rsidP="005012E4">
      <w:pPr>
        <w:spacing w:line="257" w:lineRule="auto"/>
      </w:pPr>
      <w:r w:rsidRPr="00114480">
        <w:t>Travel to work data indicates that within St Kilda, 34.1 per cent of people travelled to work by public transport while 40.2 per cent travelled by car</w:t>
      </w:r>
      <w:r w:rsidR="002F1733" w:rsidRPr="00114480">
        <w:t>.</w:t>
      </w:r>
      <w:r w:rsidR="00542AB2">
        <w:rPr>
          <w:rFonts w:ascii="ZWAdobeF" w:hAnsi="ZWAdobeF" w:cs="ZWAdobeF"/>
          <w:color w:val="auto"/>
          <w:sz w:val="2"/>
          <w:szCs w:val="2"/>
        </w:rPr>
        <w:t>78F</w:t>
      </w:r>
      <w:r w:rsidRPr="00114480">
        <w:rPr>
          <w:rStyle w:val="FootnoteReference"/>
        </w:rPr>
        <w:footnoteReference w:id="80"/>
      </w:r>
      <w:r w:rsidRPr="00114480">
        <w:t xml:space="preserve"> For those who travelled by public transport, tram was the most popular mode of choice</w:t>
      </w:r>
      <w:r w:rsidR="00542AB2">
        <w:rPr>
          <w:rFonts w:ascii="ZWAdobeF" w:hAnsi="ZWAdobeF" w:cs="ZWAdobeF"/>
          <w:color w:val="auto"/>
          <w:sz w:val="2"/>
          <w:szCs w:val="2"/>
        </w:rPr>
        <w:t>79F</w:t>
      </w:r>
      <w:r w:rsidR="00797C83" w:rsidRPr="00114480">
        <w:rPr>
          <w:rStyle w:val="FootnoteReference"/>
        </w:rPr>
        <w:footnoteReference w:id="81"/>
      </w:r>
      <w:r w:rsidRPr="00114480">
        <w:t xml:space="preserve">. </w:t>
      </w:r>
      <w:r w:rsidR="005012E4" w:rsidRPr="00114480">
        <w:fldChar w:fldCharType="begin" w:fldLock="1"/>
      </w:r>
      <w:r w:rsidR="005012E4" w:rsidRPr="00114480">
        <w:instrText xml:space="preserve"> REF _Ref68845299 \h </w:instrText>
      </w:r>
      <w:r w:rsidR="00114480">
        <w:instrText xml:space="preserve"> \* MERGEFORMAT </w:instrText>
      </w:r>
      <w:r w:rsidR="005012E4" w:rsidRPr="00114480">
        <w:fldChar w:fldCharType="end"/>
      </w:r>
    </w:p>
    <w:p w14:paraId="60EEE65A" w14:textId="048FC683" w:rsidR="028BFD5B" w:rsidRPr="00114480" w:rsidRDefault="028BFD5B" w:rsidP="7CDD7F14">
      <w:pPr>
        <w:spacing w:line="257" w:lineRule="auto"/>
      </w:pPr>
      <w:r w:rsidRPr="00114480">
        <w:t>Most respondents</w:t>
      </w:r>
      <w:r w:rsidR="00CE725E" w:rsidRPr="00114480">
        <w:t xml:space="preserve"> (</w:t>
      </w:r>
      <w:r w:rsidR="00082381" w:rsidRPr="00114480">
        <w:t>9 out of 18)</w:t>
      </w:r>
      <w:r w:rsidRPr="00114480">
        <w:t xml:space="preserve"> to the</w:t>
      </w:r>
      <w:r w:rsidR="00B4314D" w:rsidRPr="00114480">
        <w:t xml:space="preserve"> March 2021</w:t>
      </w:r>
      <w:r w:rsidRPr="00114480">
        <w:t xml:space="preserve"> engagement survey stated that their primary mode of transport in </w:t>
      </w:r>
      <w:r w:rsidR="00840517" w:rsidRPr="00114480">
        <w:t>the study area</w:t>
      </w:r>
      <w:r w:rsidRPr="00114480">
        <w:t xml:space="preserve"> was walking, with </w:t>
      </w:r>
      <w:r w:rsidR="00082381" w:rsidRPr="00114480">
        <w:t>5 respondents</w:t>
      </w:r>
      <w:r w:rsidRPr="00114480">
        <w:t xml:space="preserve"> stating that </w:t>
      </w:r>
      <w:r w:rsidR="0C0958EC" w:rsidRPr="00114480">
        <w:t xml:space="preserve">they used a private car, </w:t>
      </w:r>
      <w:r w:rsidR="00082381" w:rsidRPr="00114480">
        <w:t>2 respondents</w:t>
      </w:r>
      <w:r w:rsidR="0C0958EC" w:rsidRPr="00114480">
        <w:t xml:space="preserve"> used the tram and </w:t>
      </w:r>
      <w:r w:rsidR="00082381" w:rsidRPr="00114480">
        <w:t>2 respondents</w:t>
      </w:r>
      <w:r w:rsidR="0C0958EC" w:rsidRPr="00114480">
        <w:t xml:space="preserve"> rode their bike. </w:t>
      </w:r>
      <w:r w:rsidRPr="00114480">
        <w:t xml:space="preserve"> </w:t>
      </w:r>
    </w:p>
    <w:p w14:paraId="449032A4" w14:textId="07983024" w:rsidR="005012E4" w:rsidRPr="00114480" w:rsidRDefault="001B2125" w:rsidP="00ED0BFB">
      <w:pPr>
        <w:spacing w:line="257" w:lineRule="auto"/>
        <w:rPr>
          <w:rFonts w:eastAsia="Arial"/>
        </w:rPr>
      </w:pPr>
      <w:r w:rsidRPr="00114480">
        <w:rPr>
          <w:rFonts w:eastAsia="Arial"/>
        </w:rPr>
        <w:t>Within</w:t>
      </w:r>
      <w:r w:rsidR="00D1794E" w:rsidRPr="00114480">
        <w:rPr>
          <w:rFonts w:eastAsia="Arial"/>
        </w:rPr>
        <w:t xml:space="preserve"> the St Kilda MAC sub-precinct, </w:t>
      </w:r>
      <w:r w:rsidR="005012E4" w:rsidRPr="00114480">
        <w:rPr>
          <w:rFonts w:eastAsia="Arial"/>
        </w:rPr>
        <w:t xml:space="preserve">Fitzroy Street, Canterbury Road and St Kilda Esplanade have dedicated tram lanes. There are designated State Strategic Cycling Corridors (SCCs) along Fitzroy Street and </w:t>
      </w:r>
      <w:r w:rsidR="00CB2150" w:rsidRPr="00114480">
        <w:rPr>
          <w:rFonts w:eastAsia="Arial"/>
        </w:rPr>
        <w:t>Beacon</w:t>
      </w:r>
      <w:r w:rsidR="001614AF" w:rsidRPr="00114480">
        <w:rPr>
          <w:rFonts w:eastAsia="Arial"/>
        </w:rPr>
        <w:t>sfield Parade</w:t>
      </w:r>
      <w:r w:rsidR="005012E4" w:rsidRPr="00114480">
        <w:rPr>
          <w:rFonts w:eastAsia="Arial"/>
        </w:rPr>
        <w:t>, as well as existing painted bicycle lanes on Canterbury Road</w:t>
      </w:r>
      <w:r w:rsidR="00BE7E47" w:rsidRPr="00114480">
        <w:rPr>
          <w:rFonts w:eastAsia="Arial"/>
        </w:rPr>
        <w:t xml:space="preserve"> (see Figure 2</w:t>
      </w:r>
      <w:r w:rsidR="008D1156" w:rsidRPr="00114480">
        <w:rPr>
          <w:rFonts w:eastAsia="Arial"/>
        </w:rPr>
        <w:t>1</w:t>
      </w:r>
      <w:r w:rsidR="00BE7E47" w:rsidRPr="00114480">
        <w:rPr>
          <w:rFonts w:eastAsia="Arial"/>
        </w:rPr>
        <w:t>)</w:t>
      </w:r>
      <w:r w:rsidR="005012E4" w:rsidRPr="00114480">
        <w:rPr>
          <w:rFonts w:eastAsia="Arial"/>
        </w:rPr>
        <w:t>. Fitzroy Street is the key walking and bike riding route</w:t>
      </w:r>
      <w:r w:rsidR="00705B9C" w:rsidRPr="00114480">
        <w:rPr>
          <w:rFonts w:eastAsia="Arial"/>
        </w:rPr>
        <w:t>,</w:t>
      </w:r>
      <w:r w:rsidR="005012E4" w:rsidRPr="00114480">
        <w:rPr>
          <w:rFonts w:eastAsia="Arial"/>
        </w:rPr>
        <w:t xml:space="preserve"> connecting this area to the foreshore. </w:t>
      </w:r>
    </w:p>
    <w:p w14:paraId="4D997C0B" w14:textId="30122F01" w:rsidR="005012E4" w:rsidRPr="00114480" w:rsidRDefault="00D1794E" w:rsidP="006879E4">
      <w:pPr>
        <w:spacing w:line="257" w:lineRule="auto"/>
        <w:rPr>
          <w:rFonts w:eastAsia="Arial"/>
          <w:color w:val="498205"/>
          <w:u w:val="single"/>
        </w:rPr>
      </w:pPr>
      <w:r w:rsidRPr="00114480">
        <w:rPr>
          <w:rFonts w:eastAsia="Arial"/>
        </w:rPr>
        <w:t>Within the Carlisle Street MAC sub-precinct, the</w:t>
      </w:r>
      <w:r w:rsidR="005012E4" w:rsidRPr="00114480">
        <w:rPr>
          <w:rFonts w:eastAsia="Arial"/>
        </w:rPr>
        <w:t xml:space="preserve"> Balaclava railway station located along Carlisle Street links th</w:t>
      </w:r>
      <w:r w:rsidR="002778A2" w:rsidRPr="00114480">
        <w:rPr>
          <w:rFonts w:eastAsia="Arial"/>
        </w:rPr>
        <w:t>is sub-precinct</w:t>
      </w:r>
      <w:r w:rsidR="005012E4" w:rsidRPr="00114480">
        <w:rPr>
          <w:rFonts w:eastAsia="Arial"/>
        </w:rPr>
        <w:t xml:space="preserve"> to other areas</w:t>
      </w:r>
      <w:r w:rsidR="00A42944" w:rsidRPr="00114480">
        <w:rPr>
          <w:rFonts w:eastAsia="Arial"/>
        </w:rPr>
        <w:t>.</w:t>
      </w:r>
      <w:r w:rsidR="005012E4" w:rsidRPr="00114480">
        <w:rPr>
          <w:rFonts w:eastAsia="Arial"/>
        </w:rPr>
        <w:t xml:space="preserve"> Within th</w:t>
      </w:r>
      <w:r w:rsidR="00384B11" w:rsidRPr="00114480">
        <w:rPr>
          <w:rFonts w:eastAsia="Arial"/>
        </w:rPr>
        <w:t>is sub-precinct</w:t>
      </w:r>
      <w:r w:rsidR="005012E4" w:rsidRPr="00114480">
        <w:rPr>
          <w:rFonts w:eastAsia="Arial"/>
        </w:rPr>
        <w:t xml:space="preserve">, the SCC exists along St Kilda Road, Chapel Street and Inkerman Street. </w:t>
      </w:r>
      <w:r w:rsidR="001614AF" w:rsidRPr="00114480">
        <w:rPr>
          <w:rFonts w:eastAsia="Arial"/>
        </w:rPr>
        <w:t>Dickens Street</w:t>
      </w:r>
      <w:r w:rsidR="00DD211F" w:rsidRPr="00114480">
        <w:rPr>
          <w:rFonts w:eastAsia="Arial"/>
        </w:rPr>
        <w:t xml:space="preserve"> - </w:t>
      </w:r>
      <w:r w:rsidR="001614AF" w:rsidRPr="00114480">
        <w:rPr>
          <w:rFonts w:eastAsia="Arial"/>
        </w:rPr>
        <w:t>Westbury Street and Wil</w:t>
      </w:r>
      <w:r w:rsidR="00DD211F" w:rsidRPr="00114480">
        <w:rPr>
          <w:rFonts w:eastAsia="Arial"/>
          <w:color w:val="auto"/>
        </w:rPr>
        <w:t xml:space="preserve">liam Street are part of a proposed Council bike corridor. </w:t>
      </w:r>
    </w:p>
    <w:p w14:paraId="6CEECE71" w14:textId="77777777" w:rsidR="00D2268C" w:rsidRPr="00114480" w:rsidRDefault="00D2268C" w:rsidP="005012E4">
      <w:pPr>
        <w:pStyle w:val="Caption"/>
      </w:pPr>
      <w:bookmarkStart w:id="102" w:name="_Ref68846067"/>
    </w:p>
    <w:p w14:paraId="6C3A350D" w14:textId="77777777" w:rsidR="00D2268C" w:rsidRPr="00114480" w:rsidRDefault="00D2268C" w:rsidP="005012E4">
      <w:pPr>
        <w:pStyle w:val="Caption"/>
      </w:pPr>
    </w:p>
    <w:p w14:paraId="21AD2778" w14:textId="77777777" w:rsidR="00D2268C" w:rsidRPr="00114480" w:rsidRDefault="00D2268C" w:rsidP="005012E4">
      <w:pPr>
        <w:pStyle w:val="Caption"/>
      </w:pPr>
    </w:p>
    <w:p w14:paraId="66EA284C" w14:textId="77777777" w:rsidR="00D2268C" w:rsidRPr="00114480" w:rsidRDefault="00D2268C" w:rsidP="005012E4">
      <w:pPr>
        <w:pStyle w:val="Caption"/>
      </w:pPr>
    </w:p>
    <w:p w14:paraId="1643C5F0" w14:textId="77777777" w:rsidR="00D2268C" w:rsidRPr="00114480" w:rsidRDefault="00D2268C" w:rsidP="005012E4">
      <w:pPr>
        <w:pStyle w:val="Caption"/>
      </w:pPr>
    </w:p>
    <w:p w14:paraId="35233E66" w14:textId="77777777" w:rsidR="00377B6C" w:rsidRPr="00114480" w:rsidRDefault="00377B6C" w:rsidP="005012E4">
      <w:pPr>
        <w:pStyle w:val="Caption"/>
      </w:pPr>
    </w:p>
    <w:p w14:paraId="1F24BF0A" w14:textId="77777777" w:rsidR="00377B6C" w:rsidRPr="00114480" w:rsidRDefault="00377B6C" w:rsidP="005012E4">
      <w:pPr>
        <w:pStyle w:val="Caption"/>
      </w:pPr>
    </w:p>
    <w:p w14:paraId="24F29071" w14:textId="77777777" w:rsidR="00377B6C" w:rsidRPr="00114480" w:rsidRDefault="00377B6C" w:rsidP="005012E4">
      <w:pPr>
        <w:pStyle w:val="Caption"/>
      </w:pPr>
    </w:p>
    <w:p w14:paraId="150D37AA" w14:textId="77777777" w:rsidR="005F3C57" w:rsidRPr="00114480" w:rsidRDefault="005F3C57" w:rsidP="004C3DFE"/>
    <w:bookmarkEnd w:id="102"/>
    <w:p w14:paraId="3C4316A2" w14:textId="05E62007" w:rsidR="005012E4" w:rsidRPr="00114480" w:rsidRDefault="00900D92" w:rsidP="005012E4">
      <w:r w:rsidRPr="00114480">
        <w:rPr>
          <w:noProof/>
        </w:rPr>
        <mc:AlternateContent>
          <mc:Choice Requires="wps">
            <w:drawing>
              <wp:anchor distT="45720" distB="45720" distL="114300" distR="114300" simplePos="0" relativeHeight="251702272" behindDoc="0" locked="0" layoutInCell="1" allowOverlap="1" wp14:anchorId="72C68D67" wp14:editId="282C9E6E">
                <wp:simplePos x="0" y="0"/>
                <wp:positionH relativeFrom="page">
                  <wp:posOffset>5787929</wp:posOffset>
                </wp:positionH>
                <wp:positionV relativeFrom="paragraph">
                  <wp:posOffset>3441221</wp:posOffset>
                </wp:positionV>
                <wp:extent cx="1819910" cy="689610"/>
                <wp:effectExtent l="0" t="0" r="0" b="0"/>
                <wp:wrapNone/>
                <wp:docPr id="85033572" name="Text Box 2" descr="P1022TB29bA#y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819910" cy="689610"/>
                        </a:xfrm>
                        <a:prstGeom prst="rect">
                          <a:avLst/>
                        </a:prstGeom>
                        <a:noFill/>
                        <a:ln w="9525" cap="flat" cmpd="sng" algn="ctr">
                          <a:solidFill>
                            <a:prstClr val="black">
                              <a:alpha val="0"/>
                            </a:prstClr>
                          </a:solidFill>
                          <a:prstDash val="solid"/>
                          <a:miter lim="800000"/>
                          <a:headEnd type="none" w="med" len="med"/>
                          <a:tailEnd type="none" w="med" len="med"/>
                        </a:ln>
                      </wps:spPr>
                      <wps:txbx>
                        <w:txbxContent>
                          <w:p w14:paraId="39A87A3C" w14:textId="362048A6" w:rsidR="00900D92" w:rsidRDefault="00900D92" w:rsidP="00900D92">
                            <w:pPr>
                              <w:pStyle w:val="Caption"/>
                            </w:pPr>
                            <w:r w:rsidRPr="00114480">
                              <w:t>Figure 2</w:t>
                            </w:r>
                            <w:r w:rsidR="008D1156" w:rsidRPr="00114480">
                              <w:t>0</w:t>
                            </w:r>
                            <w:r w:rsidRPr="00114480">
                              <w:t xml:space="preserve"> Map showing transport network (existing and proposed) in the study area</w:t>
                            </w:r>
                          </w:p>
                          <w:p w14:paraId="70109D21" w14:textId="77777777" w:rsidR="00900D92" w:rsidRDefault="00900D92" w:rsidP="00900D92"/>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2C68D67" id="_x0000_s1037" type="#_x0000_t202" alt="P1022TB29bA#y1" style="position:absolute;margin-left:455.75pt;margin-top:270.95pt;width:143.3pt;height:54.3pt;z-index:251702272;visibility:visible;mso-wrap-style:square;mso-width-percent:0;mso-height-percent:0;mso-wrap-distance-left:9pt;mso-wrap-distance-top:3.6pt;mso-wrap-distance-right:9pt;mso-wrap-distance-bottom:3.6pt;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ZyKfcwIAANMEAAAOAAAAZHJzL2Uyb0RvYy54bWysVNtuEzEQfUfiHyzzTPfSpiRRN1UvFCEV&#10;qNTyAbNeb9aqb9hudsPXM7aTEJUXhNgHa+wZH585M7MXl5OSZMOdF0Y3tDopKeGamU7odUO/P929&#10;n1PiA+gOpNG8oVvu6eXq7ZuL0S55bQYjO+4Igmi/HG1DhxDssig8G7gCf2Is1+jsjVMQcOvWRedg&#10;RHQli7osz4vRuM46w7j3eHqbnXSV8Pues/Ct7z0PRDYUuYW0urS2cS1WF7BcO7CDYDsa8A8sFAiN&#10;jx6gbiEAeXHiDyglmDPe9OGEGVWYvheMpxwwm6p8lc3jAJanXFAcbw8y+f8Hy75uHhwRXUPns/L0&#10;dPahpkSDwko98SmQazMRPOm4ZyjaQ1XW9dN1vWiv3m2rqN1o/RIhHi2ChAmjsQeSDt7eG/bsiTY3&#10;A+g1v3LOjAOHDrmnm8XR1YzjI0g7fjEdvg4vwSSgqXcqCotSEUTHGm4PdYsMWXxyXi0WFboY+s7n&#10;i3O0kVwBy/1t63z4xI0i0Wiow75I6LC59yGH7kPiY9rcCSlTb0hNxoYuZvUM4QE7tJcQ0FQWNfN6&#10;TQnINbY+Cy4nbqTo4u2IEzFvpCMbwPZrJbDn/Kq0A+TDPdFdZCLtX0Pcgh9yeHLlplUi4ORIobB0&#10;ZfzycdT4o+5I2FqUUePQ0ZiA4h0lkiPRaKXMAgj5N5Eoo9RILBYs1ihXK0ztlPqmOjRCa7otltCZ&#10;PGX4V0BjMO4nMsAJQ7l+vIBDPvKzxjZYVGdncSTT5gw7Dzfu2NMee0AzhGooap/Nm5DGOJfrCtul&#10;F6mSkWZmsuOMk5Nk3U15HM3jfYr6/S9a/QIAAP//AwBQSwMEFAAGAAgAAAAhACBmFlvfAAAADAEA&#10;AA8AAABkcnMvZG93bnJldi54bWxMj8tOwzAQRfdI/IM1SOyo40KqJo1TISRYIUEL7J148ij2OIqd&#10;Nv173FVZju7RvWeK7WwNO+Loe0cSxCIBhlQ73VMr4fvr9WENzAdFWhlHKOGMHrbl7U2hcu1OtMPj&#10;PrQslpDPlYQuhCHn3NcdWuUXbkCKWeNGq0I8x5brUZ1iuTV8mSQrblVPcaFTA750WP/uJyuB3Lmv&#10;Ht8Pn9MPvn3sTNXQEhsp7+/m5w2wgHO4wnDRj+pQRqfKTaQ9MxIyIdKISkifRAbsQohsLYBVElZp&#10;kgIvC/7/ifIPAAD//wMAUEsBAi0AFAAGAAgAAAAhALaDOJL+AAAA4QEAABMAAAAAAAAAAAAAAAAA&#10;AAAAAFtDb250ZW50X1R5cGVzXS54bWxQSwECLQAUAAYACAAAACEAOP0h/9YAAACUAQAACwAAAAAA&#10;AAAAAAAAAAAvAQAAX3JlbHMvLnJlbHNQSwECLQAUAAYACAAAACEAmmcin3MCAADTBAAADgAAAAAA&#10;AAAAAAAAAAAuAgAAZHJzL2Uyb0RvYy54bWxQSwECLQAUAAYACAAAACEAIGYWW98AAAAMAQAADwAA&#10;AAAAAAAAAAAAAADNBAAAZHJzL2Rvd25yZXYueG1sUEsFBgAAAAAEAAQA8wAAANkFAAAAAA==&#10;" filled="f">
                <v:stroke opacity="0"/>
                <v:textbox>
                  <w:txbxContent>
                    <w:p w14:paraId="39A87A3C" w14:textId="362048A6" w:rsidR="00900D92" w:rsidRDefault="00900D92" w:rsidP="00900D92">
                      <w:pPr>
                        <w:pStyle w:val="Caption"/>
                      </w:pPr>
                      <w:r w:rsidRPr="00114480">
                        <w:t>Figure 2</w:t>
                      </w:r>
                      <w:r w:rsidR="008D1156" w:rsidRPr="00114480">
                        <w:t>0</w:t>
                      </w:r>
                      <w:r w:rsidRPr="00114480">
                        <w:t xml:space="preserve"> Map showing transport network (existing and proposed) in the study area</w:t>
                      </w:r>
                    </w:p>
                    <w:p w14:paraId="70109D21" w14:textId="77777777" w:rsidR="00900D92" w:rsidRDefault="00900D92" w:rsidP="00900D92"/>
                  </w:txbxContent>
                </v:textbox>
                <w10:wrap anchorx="page"/>
              </v:shape>
            </w:pict>
          </mc:Fallback>
        </mc:AlternateContent>
      </w:r>
      <w:r w:rsidRPr="00114480">
        <w:rPr>
          <w:noProof/>
        </w:rPr>
        <mc:AlternateContent>
          <mc:Choice Requires="wps">
            <w:drawing>
              <wp:anchor distT="45720" distB="45720" distL="114300" distR="114300" simplePos="0" relativeHeight="251698176" behindDoc="0" locked="0" layoutInCell="1" allowOverlap="1" wp14:anchorId="6A0BDE16" wp14:editId="47C25BCC">
                <wp:simplePos x="0" y="0"/>
                <wp:positionH relativeFrom="page">
                  <wp:align>right</wp:align>
                </wp:positionH>
                <wp:positionV relativeFrom="paragraph">
                  <wp:posOffset>7614417</wp:posOffset>
                </wp:positionV>
                <wp:extent cx="1819910" cy="353060"/>
                <wp:effectExtent l="0" t="0" r="0" b="0"/>
                <wp:wrapSquare wrapText="bothSides"/>
                <wp:docPr id="85033571" name="Text Box 2" descr="P1022TB28bA#y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819910" cy="353060"/>
                        </a:xfrm>
                        <a:prstGeom prst="rect">
                          <a:avLst/>
                        </a:prstGeom>
                        <a:noFill/>
                        <a:ln w="9525" cap="flat" cmpd="sng" algn="ctr">
                          <a:solidFill>
                            <a:prstClr val="black">
                              <a:alpha val="0"/>
                            </a:prstClr>
                          </a:solidFill>
                          <a:prstDash val="solid"/>
                          <a:miter lim="800000"/>
                          <a:headEnd type="none" w="med" len="med"/>
                          <a:tailEnd type="none" w="med" len="med"/>
                        </a:ln>
                      </wps:spPr>
                      <wps:txbx>
                        <w:txbxContent>
                          <w:p w14:paraId="7350ADBB" w14:textId="6B541F99" w:rsidR="005F3C57" w:rsidRDefault="005F3C57" w:rsidP="005F3C57">
                            <w:pPr>
                              <w:pStyle w:val="Caption"/>
                            </w:pPr>
                            <w:r w:rsidRPr="00114480">
                              <w:t>Figure 2</w:t>
                            </w:r>
                            <w:r w:rsidR="008D1156" w:rsidRPr="00114480">
                              <w:t>1</w:t>
                            </w:r>
                            <w:r w:rsidRPr="00114480">
                              <w:t xml:space="preserve"> Map</w:t>
                            </w:r>
                            <w:r w:rsidR="00900D92" w:rsidRPr="00114480">
                              <w:t xml:space="preserve"> showing bicycle network</w:t>
                            </w:r>
                            <w:r w:rsidR="00900D92">
                              <w:t xml:space="preserve"> </w:t>
                            </w:r>
                            <w:r>
                              <w:t xml:space="preserve"> </w:t>
                            </w:r>
                          </w:p>
                          <w:p w14:paraId="7925E341" w14:textId="77777777" w:rsidR="005F3C57" w:rsidRDefault="005F3C57" w:rsidP="005F3C57"/>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A0BDE16" id="_x0000_s1038" type="#_x0000_t202" alt="P1022TB28bA#y1" style="position:absolute;margin-left:92.1pt;margin-top:599.55pt;width:143.3pt;height:27.8pt;z-index:251698176;visibility:visible;mso-wrap-style:square;mso-width-percent:0;mso-height-percent:0;mso-wrap-distance-left:9pt;mso-wrap-distance-top:3.6pt;mso-wrap-distance-right:9pt;mso-wrap-distance-bottom:3.6pt;mso-position-horizontal:right;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IDxJdwIAANMEAAAOAAAAZHJzL2Uyb0RvYy54bWysVNtuEzEQfUfiHyzzTPeShiZRN1UvFCEV&#10;qNTyAbO2N2vVN2w3u+HrGXuTEpUXhNgHy/aMz5w5M7PnF6NWZCt8kNY0tDopKRGGWS7NpqHfH2/f&#10;LygJEQwHZY1o6E4EerF+++Z8cCtR294qLjxBEBNWg2toH6NbFUVgvdAQTqwTBo2d9RoiHv2m4B4G&#10;RNeqqMvyQzFYz523TISAtzeTka4zftcJFr91XRCRqIYit5hXn9c2rcX6HFYbD66XbE8D/oGFBmkw&#10;6AvUDUQgz17+AaUl8zbYLp4wqwvbdZKJnANmU5WvsnnowYmcC4oT3ItM4f/Bsq/be08kb+hiXs5m&#10;87OKEgMaK/Uoxkiu7EhqSrgIDEW7r8q6fryqF+3lu12VtBtcWCHEg0OQOKI39kDWIbg7y54CMfa6&#10;B7MRl97boRfAkXt+WRw9nXBCAmmHL5ZjdHiONgONnddJWJSKIDrWcPdSt8SQpZCLarms0MTQNpvP&#10;yg+5sAWsDq+dD/GTsJqkTUM99kVGh+1diJgHuh5cUjBjb6VSuTeUIUNDl/N6jvCAHdopiLjVDjUL&#10;ZkMJqA22Pot+StwqydPrhJMwr5UnW8D2axWwpymqcj1Mlweie8/MJLyGuIHQT+7ZNDWtlhEnR0mN&#10;pSvTN10njT8aTuLOoYwGh46mBLTglCiBRNMuZxZBqr/xRG2UQWKpYKlGU7Xi2I65b6r60Ait5Tss&#10;obfTlOFfATe99T+RAU4YyvXjGTzyUZ8NtsGyOj1NI5kPp/OzGg/+2NIeW8AwhGooaj9tr2Me46lc&#10;l9guncyVTDQnJnvOODlZ1v2Up9E8Pmev3/+i9S8AAAD//wMAUEsDBBQABgAIAAAAIQDKq+ez3QAA&#10;AAoBAAAPAAAAZHJzL2Rvd25yZXYueG1sTI/NTsMwEITvSLyDtUjcqJMAoQ1xKoQEJyRogbsTb37A&#10;Xkex06Zvz3KC486MZr8pt4uz4oBTGDwpSFcJCKTGm4E6BR/vT1drECFqMtp6QgUnDLCtzs9KXRh/&#10;pB0e9rETXEKh0Ar6GMdCytD06HRY+RGJvdZPTkc+p06aSR+53FmZJUkunR6IP/R6xMcem+/97BSQ&#10;Pw319cvX2/yJz687W7eUYavU5cXycA8i4hL/wvCLz+hQMVPtZzJBWAU8JLKabjYpCPazdZ6DqFnK&#10;bm/uQFal/D+h+gEAAP//AwBQSwECLQAUAAYACAAAACEAtoM4kv4AAADhAQAAEwAAAAAAAAAAAAAA&#10;AAAAAAAAW0NvbnRlbnRfVHlwZXNdLnhtbFBLAQItABQABgAIAAAAIQA4/SH/1gAAAJQBAAALAAAA&#10;AAAAAAAAAAAAAC8BAABfcmVscy8ucmVsc1BLAQItABQABgAIAAAAIQCXIDxJdwIAANMEAAAOAAAA&#10;AAAAAAAAAAAAAC4CAABkcnMvZTJvRG9jLnhtbFBLAQItABQABgAIAAAAIQDKq+ez3QAAAAoBAAAP&#10;AAAAAAAAAAAAAAAAANEEAABkcnMvZG93bnJldi54bWxQSwUGAAAAAAQABADzAAAA2wUAAAAA&#10;" filled="f">
                <v:stroke opacity="0"/>
                <v:textbox>
                  <w:txbxContent>
                    <w:p w14:paraId="7350ADBB" w14:textId="6B541F99" w:rsidR="005F3C57" w:rsidRDefault="005F3C57" w:rsidP="005F3C57">
                      <w:pPr>
                        <w:pStyle w:val="Caption"/>
                      </w:pPr>
                      <w:r w:rsidRPr="00114480">
                        <w:t>Figure 2</w:t>
                      </w:r>
                      <w:r w:rsidR="008D1156" w:rsidRPr="00114480">
                        <w:t>1</w:t>
                      </w:r>
                      <w:r w:rsidRPr="00114480">
                        <w:t xml:space="preserve"> Map</w:t>
                      </w:r>
                      <w:r w:rsidR="00900D92" w:rsidRPr="00114480">
                        <w:t xml:space="preserve"> showing bicycle network</w:t>
                      </w:r>
                      <w:r w:rsidR="00900D92">
                        <w:t xml:space="preserve"> </w:t>
                      </w:r>
                      <w:r>
                        <w:t xml:space="preserve"> </w:t>
                      </w:r>
                    </w:p>
                    <w:p w14:paraId="7925E341" w14:textId="77777777" w:rsidR="005F3C57" w:rsidRDefault="005F3C57" w:rsidP="005F3C57"/>
                  </w:txbxContent>
                </v:textbox>
                <w10:wrap type="square" anchorx="page"/>
              </v:shape>
            </w:pict>
          </mc:Fallback>
        </mc:AlternateContent>
      </w:r>
      <w:r w:rsidRPr="00114480">
        <w:rPr>
          <w:noProof/>
        </w:rPr>
        <w:drawing>
          <wp:anchor distT="0" distB="0" distL="114300" distR="114300" simplePos="0" relativeHeight="251694080" behindDoc="0" locked="0" layoutInCell="1" allowOverlap="1" wp14:anchorId="56EC4A37" wp14:editId="72960B8E">
            <wp:simplePos x="0" y="0"/>
            <wp:positionH relativeFrom="margin">
              <wp:posOffset>3966</wp:posOffset>
            </wp:positionH>
            <wp:positionV relativeFrom="paragraph">
              <wp:posOffset>4100746</wp:posOffset>
            </wp:positionV>
            <wp:extent cx="5090795" cy="3864610"/>
            <wp:effectExtent l="0" t="0" r="0" b="2540"/>
            <wp:wrapTopAndBottom/>
            <wp:docPr id="85033570" name="Picture 85033570" descr="Map showing the bicycle network in the study area.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033570" name="St Kilda Strategic Plan Cycling Network.jpg"/>
                    <pic:cNvPicPr/>
                  </pic:nvPicPr>
                  <pic:blipFill>
                    <a:blip r:embed="rId43" cstate="screen">
                      <a:extLst>
                        <a:ext uri="{28A0092B-C50C-407E-A947-70E740481C1C}">
                          <a14:useLocalDpi xmlns:a14="http://schemas.microsoft.com/office/drawing/2010/main"/>
                        </a:ext>
                      </a:extLst>
                    </a:blip>
                    <a:stretch>
                      <a:fillRect/>
                    </a:stretch>
                  </pic:blipFill>
                  <pic:spPr>
                    <a:xfrm>
                      <a:off x="0" y="0"/>
                      <a:ext cx="5090795" cy="3864610"/>
                    </a:xfrm>
                    <a:prstGeom prst="rect">
                      <a:avLst/>
                    </a:prstGeom>
                  </pic:spPr>
                </pic:pic>
              </a:graphicData>
            </a:graphic>
            <wp14:sizeRelH relativeFrom="page">
              <wp14:pctWidth>0</wp14:pctWidth>
            </wp14:sizeRelH>
            <wp14:sizeRelV relativeFrom="page">
              <wp14:pctHeight>0</wp14:pctHeight>
            </wp14:sizeRelV>
          </wp:anchor>
        </w:drawing>
      </w:r>
      <w:r w:rsidR="1CCEBC89" w:rsidRPr="00114480">
        <w:rPr>
          <w:noProof/>
        </w:rPr>
        <w:drawing>
          <wp:inline distT="0" distB="0" distL="0" distR="0" wp14:anchorId="04C8AC7D" wp14:editId="024C9257">
            <wp:extent cx="5115465" cy="3882838"/>
            <wp:effectExtent l="0" t="0" r="0" b="3810"/>
            <wp:docPr id="1648506623" name="Picture 1648506623" descr="Map showing existing and proposed transport network in the study area.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48506623"/>
                    <pic:cNvPicPr/>
                  </pic:nvPicPr>
                  <pic:blipFill>
                    <a:blip r:embed="rId44" cstate="screen">
                      <a:extLst>
                        <a:ext uri="{28A0092B-C50C-407E-A947-70E740481C1C}">
                          <a14:useLocalDpi xmlns:a14="http://schemas.microsoft.com/office/drawing/2010/main"/>
                        </a:ext>
                      </a:extLst>
                    </a:blip>
                    <a:stretch>
                      <a:fillRect/>
                    </a:stretch>
                  </pic:blipFill>
                  <pic:spPr>
                    <a:xfrm>
                      <a:off x="0" y="0"/>
                      <a:ext cx="5117663" cy="3884506"/>
                    </a:xfrm>
                    <a:prstGeom prst="rect">
                      <a:avLst/>
                    </a:prstGeom>
                  </pic:spPr>
                </pic:pic>
              </a:graphicData>
            </a:graphic>
          </wp:inline>
        </w:drawing>
      </w:r>
    </w:p>
    <w:p w14:paraId="74C81D7D" w14:textId="6EE204F8" w:rsidR="005012E4" w:rsidRPr="00114480" w:rsidRDefault="001F5B2C">
      <w:pPr>
        <w:pStyle w:val="Heading3"/>
      </w:pPr>
      <w:bookmarkStart w:id="103" w:name="_Toc87946292"/>
      <w:r w:rsidRPr="00114480">
        <w:lastRenderedPageBreak/>
        <w:t>Challenges</w:t>
      </w:r>
      <w:bookmarkEnd w:id="103"/>
    </w:p>
    <w:p w14:paraId="4205D1AA" w14:textId="46FE7077" w:rsidR="00F66CB4" w:rsidRPr="00114480" w:rsidRDefault="00AF7895" w:rsidP="00906B86">
      <w:pPr>
        <w:spacing w:line="257" w:lineRule="auto"/>
      </w:pPr>
      <w:r w:rsidRPr="00114480">
        <w:rPr>
          <w:rFonts w:eastAsia="Arial"/>
        </w:rPr>
        <w:t>The area is dis</w:t>
      </w:r>
      <w:r w:rsidR="007619FA" w:rsidRPr="00114480">
        <w:rPr>
          <w:rFonts w:eastAsia="Arial"/>
        </w:rPr>
        <w:t>sected by wide, busy roads</w:t>
      </w:r>
      <w:r w:rsidR="00F66CB4" w:rsidRPr="00114480">
        <w:rPr>
          <w:rFonts w:eastAsia="Arial"/>
        </w:rPr>
        <w:t xml:space="preserve"> that are difficult for pedestrians to cross</w:t>
      </w:r>
      <w:r w:rsidR="007619FA" w:rsidRPr="00114480">
        <w:rPr>
          <w:rFonts w:eastAsia="Arial"/>
        </w:rPr>
        <w:t xml:space="preserve"> including signalised intersections which often do not allow pedestrians to cross in one signal phase.</w:t>
      </w:r>
    </w:p>
    <w:p w14:paraId="00AB2B4D" w14:textId="2A2D58B4" w:rsidR="006F5001" w:rsidRPr="00114480" w:rsidRDefault="00976781" w:rsidP="7CDD7F14">
      <w:pPr>
        <w:spacing w:line="257" w:lineRule="auto"/>
        <w:rPr>
          <w:rFonts w:eastAsia="Arial"/>
        </w:rPr>
      </w:pPr>
      <w:r w:rsidRPr="00114480">
        <w:rPr>
          <w:rFonts w:eastAsia="Arial"/>
        </w:rPr>
        <w:t xml:space="preserve">Anecdotally, the </w:t>
      </w:r>
      <w:r w:rsidR="00DC15E9" w:rsidRPr="00114480">
        <w:rPr>
          <w:rFonts w:eastAsia="Arial"/>
        </w:rPr>
        <w:t>Covid</w:t>
      </w:r>
      <w:r w:rsidRPr="00114480">
        <w:rPr>
          <w:rFonts w:eastAsia="Arial"/>
        </w:rPr>
        <w:t xml:space="preserve">-19 pandemic has resulted in an increase in the use of private </w:t>
      </w:r>
      <w:r w:rsidR="00FF0FEC" w:rsidRPr="00114480">
        <w:rPr>
          <w:rFonts w:eastAsia="Arial"/>
        </w:rPr>
        <w:t>vehicles</w:t>
      </w:r>
      <w:r w:rsidR="00293B1B" w:rsidRPr="00114480">
        <w:rPr>
          <w:rFonts w:eastAsia="Arial"/>
        </w:rPr>
        <w:t xml:space="preserve"> and decrease in public transport usage</w:t>
      </w:r>
      <w:r w:rsidR="00892DA9" w:rsidRPr="00114480">
        <w:rPr>
          <w:rFonts w:eastAsia="Arial"/>
        </w:rPr>
        <w:t xml:space="preserve">. </w:t>
      </w:r>
      <w:r w:rsidR="00293B1B" w:rsidRPr="00114480">
        <w:rPr>
          <w:rFonts w:eastAsia="Arial"/>
        </w:rPr>
        <w:t xml:space="preserve">Depending on the length of this </w:t>
      </w:r>
      <w:r w:rsidR="009A7A89" w:rsidRPr="00114480">
        <w:rPr>
          <w:rFonts w:eastAsia="Arial"/>
        </w:rPr>
        <w:t>trend</w:t>
      </w:r>
      <w:r w:rsidR="000D002E" w:rsidRPr="00114480">
        <w:rPr>
          <w:rFonts w:eastAsia="Arial"/>
        </w:rPr>
        <w:t>, it</w:t>
      </w:r>
      <w:r w:rsidR="009A7A89" w:rsidRPr="00114480">
        <w:rPr>
          <w:rFonts w:eastAsia="Arial"/>
        </w:rPr>
        <w:t xml:space="preserve"> may present challenges</w:t>
      </w:r>
      <w:r w:rsidR="008C7766" w:rsidRPr="00114480">
        <w:rPr>
          <w:rFonts w:eastAsia="Arial"/>
        </w:rPr>
        <w:t xml:space="preserve"> </w:t>
      </w:r>
      <w:r w:rsidR="000D002E" w:rsidRPr="00114480">
        <w:rPr>
          <w:rFonts w:eastAsia="Arial"/>
        </w:rPr>
        <w:t>in</w:t>
      </w:r>
      <w:r w:rsidR="00CE2620" w:rsidRPr="00114480">
        <w:rPr>
          <w:rFonts w:eastAsia="Arial"/>
        </w:rPr>
        <w:t xml:space="preserve"> </w:t>
      </w:r>
      <w:r w:rsidR="008D62A3" w:rsidRPr="00114480">
        <w:rPr>
          <w:rFonts w:eastAsia="Arial"/>
        </w:rPr>
        <w:t xml:space="preserve">promoting </w:t>
      </w:r>
      <w:r w:rsidR="003D6652" w:rsidRPr="00114480">
        <w:rPr>
          <w:rFonts w:eastAsia="Arial"/>
        </w:rPr>
        <w:t xml:space="preserve">the use of </w:t>
      </w:r>
      <w:r w:rsidR="000D002E" w:rsidRPr="00114480">
        <w:rPr>
          <w:rFonts w:eastAsia="Arial"/>
        </w:rPr>
        <w:t>s</w:t>
      </w:r>
      <w:r w:rsidR="008D62A3" w:rsidRPr="00114480">
        <w:rPr>
          <w:rFonts w:eastAsia="Arial"/>
        </w:rPr>
        <w:t>ustainable modes of transport</w:t>
      </w:r>
      <w:r w:rsidR="008C7766" w:rsidRPr="00114480">
        <w:rPr>
          <w:rFonts w:eastAsia="Arial"/>
        </w:rPr>
        <w:t xml:space="preserve"> </w:t>
      </w:r>
      <w:r w:rsidR="000D002E" w:rsidRPr="00114480">
        <w:rPr>
          <w:rFonts w:eastAsia="Arial"/>
        </w:rPr>
        <w:t>and managing vehicle congesting and parking demand</w:t>
      </w:r>
      <w:r w:rsidR="009A3F4D" w:rsidRPr="00114480">
        <w:rPr>
          <w:rFonts w:eastAsia="Arial"/>
        </w:rPr>
        <w:t xml:space="preserve">. </w:t>
      </w:r>
      <w:r w:rsidR="0078761C" w:rsidRPr="00114480">
        <w:rPr>
          <w:rFonts w:eastAsia="Arial"/>
        </w:rPr>
        <w:t xml:space="preserve"> </w:t>
      </w:r>
    </w:p>
    <w:p w14:paraId="01CF8522" w14:textId="28B0B235" w:rsidR="00D962EB" w:rsidRPr="00114480" w:rsidRDefault="17DC822C" w:rsidP="7CDD7F14">
      <w:pPr>
        <w:spacing w:line="257" w:lineRule="auto"/>
      </w:pPr>
      <w:r w:rsidRPr="00114480">
        <w:t xml:space="preserve">As the demand and </w:t>
      </w:r>
      <w:r w:rsidR="016CF3A8" w:rsidRPr="00114480">
        <w:t>uptake</w:t>
      </w:r>
      <w:r w:rsidRPr="00114480">
        <w:t xml:space="preserve"> of </w:t>
      </w:r>
      <w:r w:rsidR="61E59E11" w:rsidRPr="00114480">
        <w:t>alternative</w:t>
      </w:r>
      <w:r w:rsidRPr="00114480">
        <w:t xml:space="preserve"> transport modes such as </w:t>
      </w:r>
      <w:r w:rsidR="31B6C242" w:rsidRPr="00114480">
        <w:t xml:space="preserve">bicycle riding, </w:t>
      </w:r>
      <w:r w:rsidRPr="00114480">
        <w:t xml:space="preserve">E-scooters, </w:t>
      </w:r>
      <w:r w:rsidR="00787B6D" w:rsidRPr="00114480">
        <w:t>micro-mobility</w:t>
      </w:r>
      <w:r w:rsidRPr="00114480">
        <w:t xml:space="preserve"> and car</w:t>
      </w:r>
      <w:r w:rsidR="62D12E95" w:rsidRPr="00114480">
        <w:t xml:space="preserve"> share vehicles increase,</w:t>
      </w:r>
      <w:r w:rsidR="405B9F2F" w:rsidRPr="00114480">
        <w:t xml:space="preserve"> </w:t>
      </w:r>
      <w:r w:rsidR="000D002E" w:rsidRPr="00114480">
        <w:t>more</w:t>
      </w:r>
      <w:r w:rsidR="405B9F2F" w:rsidRPr="00114480">
        <w:t xml:space="preserve"> </w:t>
      </w:r>
      <w:r w:rsidR="37709DA5" w:rsidRPr="00114480">
        <w:t xml:space="preserve">facilities and infrastructure </w:t>
      </w:r>
      <w:r w:rsidR="000D002E" w:rsidRPr="00114480">
        <w:t>are required</w:t>
      </w:r>
      <w:r w:rsidR="00D962EB" w:rsidRPr="00114480">
        <w:t xml:space="preserve"> both within private developments and on public land</w:t>
      </w:r>
      <w:r w:rsidR="37709DA5" w:rsidRPr="00114480">
        <w:t xml:space="preserve">. </w:t>
      </w:r>
      <w:r w:rsidR="000D002E" w:rsidRPr="00114480">
        <w:t>T</w:t>
      </w:r>
      <w:r w:rsidR="07E1783C" w:rsidRPr="00114480">
        <w:t>hese alternative modes of transport will create a competing demand for road space</w:t>
      </w:r>
      <w:r w:rsidR="000D002E" w:rsidRPr="00114480">
        <w:t>.</w:t>
      </w:r>
      <w:r w:rsidR="07E1783C" w:rsidRPr="00114480">
        <w:t xml:space="preserve"> </w:t>
      </w:r>
      <w:r w:rsidR="37709DA5" w:rsidRPr="00114480">
        <w:t xml:space="preserve"> </w:t>
      </w:r>
      <w:r w:rsidR="62D12E95" w:rsidRPr="00114480">
        <w:t xml:space="preserve"> </w:t>
      </w:r>
    </w:p>
    <w:p w14:paraId="6CFE2C9A" w14:textId="559EA1D1" w:rsidR="17DC822C" w:rsidRPr="00114480" w:rsidRDefault="00D962EB" w:rsidP="7CDD7F14">
      <w:pPr>
        <w:spacing w:line="257" w:lineRule="auto"/>
      </w:pPr>
      <w:r w:rsidRPr="00114480">
        <w:rPr>
          <w:rFonts w:eastAsia="Arial"/>
        </w:rPr>
        <w:t xml:space="preserve">There is an opportunity to improve pedestrian amenity in </w:t>
      </w:r>
      <w:r w:rsidR="00840517" w:rsidRPr="00114480">
        <w:rPr>
          <w:rFonts w:eastAsia="Arial"/>
        </w:rPr>
        <w:t>the study area</w:t>
      </w:r>
      <w:r w:rsidRPr="00114480">
        <w:rPr>
          <w:rFonts w:eastAsia="Arial"/>
        </w:rPr>
        <w:t xml:space="preserve"> by creating wider footpaths through kerb extensions or the repurposing of on-street car-</w:t>
      </w:r>
      <w:r w:rsidR="002C2298" w:rsidRPr="00114480">
        <w:rPr>
          <w:rFonts w:eastAsia="Arial"/>
        </w:rPr>
        <w:t>parking and</w:t>
      </w:r>
      <w:r w:rsidRPr="00114480">
        <w:rPr>
          <w:rFonts w:eastAsia="Arial"/>
        </w:rPr>
        <w:t xml:space="preserve"> providing seating and shade along key walking routes.</w:t>
      </w:r>
      <w:r w:rsidR="62D12E95" w:rsidRPr="00114480">
        <w:rPr>
          <w:rFonts w:eastAsia="Arial"/>
        </w:rPr>
        <w:t xml:space="preserve"> </w:t>
      </w:r>
      <w:r w:rsidR="00F52F39" w:rsidRPr="00114480">
        <w:rPr>
          <w:rFonts w:eastAsia="Arial"/>
        </w:rPr>
        <w:t>Also,</w:t>
      </w:r>
      <w:r w:rsidR="009A15A4" w:rsidRPr="00114480">
        <w:rPr>
          <w:rFonts w:eastAsia="Arial"/>
        </w:rPr>
        <w:t xml:space="preserve"> potentially future-proofing to allow creation of pick up and drop off zones for ride sharing.</w:t>
      </w:r>
    </w:p>
    <w:p w14:paraId="6C0720BB" w14:textId="0BDE99D9" w:rsidR="00F66CB4" w:rsidRPr="00114480" w:rsidRDefault="00F66CB4" w:rsidP="7CDD7F14">
      <w:pPr>
        <w:spacing w:line="257" w:lineRule="auto"/>
      </w:pPr>
      <w:r w:rsidRPr="00114480">
        <w:rPr>
          <w:rFonts w:eastAsia="Arial"/>
        </w:rPr>
        <w:t>Surveys completed in 2018 by the City of Melbourne (</w:t>
      </w:r>
      <w:proofErr w:type="spellStart"/>
      <w:r w:rsidRPr="00114480">
        <w:rPr>
          <w:rFonts w:eastAsia="Arial"/>
        </w:rPr>
        <w:t>CoM</w:t>
      </w:r>
      <w:proofErr w:type="spellEnd"/>
      <w:r w:rsidRPr="00114480">
        <w:rPr>
          <w:rFonts w:eastAsia="Arial"/>
        </w:rPr>
        <w:t>) found that 83 per cent of respondents living in Melbourne and adjacent municipalities (including the City of Port Phillip) would choose to bike ride over other methods of transport if a protected bike lane was provided and 46 per cent of would aim to ride if double buffered bike lanes were provided</w:t>
      </w:r>
      <w:r w:rsidR="00542AB2">
        <w:rPr>
          <w:rFonts w:ascii="ZWAdobeF" w:eastAsia="Arial" w:hAnsi="ZWAdobeF" w:cs="ZWAdobeF"/>
          <w:color w:val="auto"/>
          <w:sz w:val="2"/>
          <w:szCs w:val="2"/>
        </w:rPr>
        <w:t>80F</w:t>
      </w:r>
      <w:r w:rsidRPr="00114480">
        <w:rPr>
          <w:rStyle w:val="FootnoteReference"/>
          <w:rFonts w:eastAsia="Arial"/>
        </w:rPr>
        <w:footnoteReference w:id="82"/>
      </w:r>
      <w:r w:rsidRPr="00114480">
        <w:rPr>
          <w:rFonts w:eastAsia="Arial"/>
        </w:rPr>
        <w:t>. This is compared to 22 per cent who say they would be confident to ride on conventional painted bike lanes.</w:t>
      </w:r>
      <w:r w:rsidR="00542AB2">
        <w:rPr>
          <w:rFonts w:ascii="ZWAdobeF" w:eastAsia="Arial" w:hAnsi="ZWAdobeF" w:cs="ZWAdobeF"/>
          <w:color w:val="auto"/>
          <w:sz w:val="2"/>
          <w:szCs w:val="2"/>
        </w:rPr>
        <w:t>81F</w:t>
      </w:r>
      <w:r w:rsidRPr="00114480">
        <w:rPr>
          <w:rStyle w:val="FootnoteReference"/>
          <w:rFonts w:eastAsia="Arial"/>
        </w:rPr>
        <w:footnoteReference w:id="83"/>
      </w:r>
    </w:p>
    <w:p w14:paraId="42E379C0" w14:textId="1DB1534D" w:rsidR="1E271596" w:rsidRPr="00114480" w:rsidRDefault="1E271596" w:rsidP="7CDD7F14">
      <w:pPr>
        <w:spacing w:line="257" w:lineRule="auto"/>
      </w:pPr>
      <w:r w:rsidRPr="00114480">
        <w:t xml:space="preserve">During </w:t>
      </w:r>
      <w:r w:rsidR="7A70D38E" w:rsidRPr="00114480">
        <w:t>targeted</w:t>
      </w:r>
      <w:r w:rsidRPr="00114480">
        <w:t xml:space="preserve"> engagement, survey respondents raised concerns regarding the volume of cars in </w:t>
      </w:r>
      <w:r w:rsidR="00840517" w:rsidRPr="00114480">
        <w:t>the study area</w:t>
      </w:r>
      <w:r w:rsidRPr="00114480">
        <w:t xml:space="preserve">, </w:t>
      </w:r>
      <w:r w:rsidR="6159AC9D" w:rsidRPr="00114480">
        <w:t xml:space="preserve">identifying this as </w:t>
      </w:r>
      <w:r w:rsidR="000D002E" w:rsidRPr="00114480">
        <w:t>resulting in</w:t>
      </w:r>
      <w:r w:rsidR="6159AC9D" w:rsidRPr="00114480">
        <w:t xml:space="preserve"> traffic</w:t>
      </w:r>
      <w:r w:rsidR="00785E17" w:rsidRPr="00114480">
        <w:t xml:space="preserve"> congestion</w:t>
      </w:r>
      <w:r w:rsidR="6159AC9D" w:rsidRPr="00114480">
        <w:t xml:space="preserve"> along the key movement routes and a less safe environment. </w:t>
      </w:r>
    </w:p>
    <w:p w14:paraId="231EF24E" w14:textId="77777777" w:rsidR="006837A8" w:rsidRPr="00114480" w:rsidRDefault="006837A8" w:rsidP="006837A8">
      <w:pPr>
        <w:spacing w:line="257" w:lineRule="auto"/>
        <w:rPr>
          <w:rFonts w:eastAsia="Arial"/>
        </w:rPr>
      </w:pPr>
      <w:r w:rsidRPr="00114480">
        <w:rPr>
          <w:rFonts w:eastAsia="Arial"/>
        </w:rPr>
        <w:t>Several parts of the infrastructure require upgrades, including the bridge linking the upper and lower Esplanade, which is not DDA compliant and not a preferred connection.</w:t>
      </w:r>
    </w:p>
    <w:p w14:paraId="412507F8" w14:textId="7F8029D6" w:rsidR="005012E4" w:rsidRPr="00114480" w:rsidRDefault="005012E4" w:rsidP="00BD4800">
      <w:pPr>
        <w:pStyle w:val="Heading4"/>
      </w:pPr>
      <w:r w:rsidRPr="00114480">
        <w:t xml:space="preserve">St Kilda </w:t>
      </w:r>
      <w:r w:rsidR="6D170AA7" w:rsidRPr="00114480">
        <w:t>MAC</w:t>
      </w:r>
      <w:r w:rsidR="7038CDCA" w:rsidRPr="00114480">
        <w:t xml:space="preserve"> </w:t>
      </w:r>
      <w:r w:rsidR="0028710D" w:rsidRPr="00114480">
        <w:t xml:space="preserve">sub-precinct </w:t>
      </w:r>
    </w:p>
    <w:p w14:paraId="504C4175" w14:textId="578F3DF4" w:rsidR="003E557D" w:rsidRPr="00114480" w:rsidRDefault="000D002E" w:rsidP="00542AB2">
      <w:pPr>
        <w:pStyle w:val="ListParagraph"/>
        <w:numPr>
          <w:ilvl w:val="0"/>
          <w:numId w:val="10"/>
        </w:numPr>
        <w:spacing w:line="257" w:lineRule="auto"/>
        <w:rPr>
          <w:rFonts w:asciiTheme="minorHAnsi" w:eastAsiaTheme="minorEastAsia" w:hAnsiTheme="minorHAnsi" w:cstheme="minorBidi"/>
          <w:color w:val="auto"/>
        </w:rPr>
      </w:pPr>
      <w:r w:rsidRPr="00114480">
        <w:rPr>
          <w:rFonts w:eastAsia="Arial"/>
          <w:color w:val="auto"/>
        </w:rPr>
        <w:t>P</w:t>
      </w:r>
      <w:r w:rsidR="005012E4" w:rsidRPr="00114480">
        <w:rPr>
          <w:rFonts w:eastAsia="Arial"/>
          <w:color w:val="auto"/>
        </w:rPr>
        <w:t xml:space="preserve">oor connectivity </w:t>
      </w:r>
      <w:r w:rsidRPr="00114480">
        <w:rPr>
          <w:rFonts w:eastAsia="Arial"/>
          <w:color w:val="auto"/>
        </w:rPr>
        <w:t>within the sub-</w:t>
      </w:r>
      <w:r w:rsidR="005012E4" w:rsidRPr="00114480">
        <w:rPr>
          <w:rFonts w:eastAsia="Arial"/>
          <w:color w:val="auto"/>
        </w:rPr>
        <w:t xml:space="preserve">precinct </w:t>
      </w:r>
      <w:r w:rsidRPr="00114480">
        <w:rPr>
          <w:rFonts w:eastAsia="Arial"/>
          <w:color w:val="auto"/>
        </w:rPr>
        <w:t>between</w:t>
      </w:r>
      <w:r w:rsidR="005012E4" w:rsidRPr="00114480">
        <w:rPr>
          <w:rFonts w:eastAsia="Arial"/>
          <w:color w:val="auto"/>
        </w:rPr>
        <w:t xml:space="preserve"> Fitzroy Street and Acland Street</w:t>
      </w:r>
      <w:r w:rsidRPr="00114480">
        <w:rPr>
          <w:rFonts w:eastAsia="Arial"/>
          <w:color w:val="auto"/>
        </w:rPr>
        <w:t xml:space="preserve"> and both of these streets</w:t>
      </w:r>
      <w:r w:rsidR="005012E4" w:rsidRPr="00114480">
        <w:rPr>
          <w:rFonts w:eastAsia="Arial"/>
          <w:color w:val="auto"/>
        </w:rPr>
        <w:t xml:space="preserve"> to the foreshore</w:t>
      </w:r>
      <w:r w:rsidR="36CEB160" w:rsidRPr="00114480">
        <w:rPr>
          <w:rFonts w:eastAsia="Arial"/>
          <w:color w:val="auto"/>
        </w:rPr>
        <w:t>.</w:t>
      </w:r>
      <w:r w:rsidR="00824D5A" w:rsidRPr="00114480">
        <w:rPr>
          <w:rFonts w:eastAsia="Arial"/>
          <w:color w:val="auto"/>
        </w:rPr>
        <w:t xml:space="preserve"> </w:t>
      </w:r>
    </w:p>
    <w:p w14:paraId="1DCBFB58" w14:textId="206D5539" w:rsidR="005012E4" w:rsidRPr="00114480" w:rsidRDefault="000D002E" w:rsidP="00542AB2">
      <w:pPr>
        <w:pStyle w:val="ListParagraph"/>
        <w:numPr>
          <w:ilvl w:val="0"/>
          <w:numId w:val="10"/>
        </w:numPr>
        <w:spacing w:line="257" w:lineRule="auto"/>
        <w:rPr>
          <w:rFonts w:asciiTheme="minorHAnsi" w:eastAsiaTheme="minorEastAsia" w:hAnsiTheme="minorHAnsi" w:cstheme="minorBidi"/>
          <w:color w:val="auto"/>
        </w:rPr>
      </w:pPr>
      <w:r w:rsidRPr="00114480">
        <w:rPr>
          <w:rFonts w:eastAsia="Arial"/>
          <w:color w:val="auto"/>
        </w:rPr>
        <w:t>R</w:t>
      </w:r>
      <w:r w:rsidR="005012E4" w:rsidRPr="00114480">
        <w:rPr>
          <w:rFonts w:eastAsia="Arial"/>
          <w:color w:val="auto"/>
        </w:rPr>
        <w:t>aised tram track on Fitzroy Street creates poor connectivity and makes crossing Fitzroy Street difficult</w:t>
      </w:r>
      <w:r w:rsidR="5E78B30B" w:rsidRPr="00114480">
        <w:rPr>
          <w:rFonts w:eastAsia="Arial"/>
          <w:color w:val="auto"/>
        </w:rPr>
        <w:t>.</w:t>
      </w:r>
    </w:p>
    <w:p w14:paraId="35761FEF" w14:textId="5FA6FE45" w:rsidR="005012E4" w:rsidRPr="00114480" w:rsidRDefault="51186306" w:rsidP="00542AB2">
      <w:pPr>
        <w:pStyle w:val="ListParagraph"/>
        <w:numPr>
          <w:ilvl w:val="0"/>
          <w:numId w:val="10"/>
        </w:numPr>
        <w:spacing w:line="257" w:lineRule="auto"/>
        <w:rPr>
          <w:rFonts w:asciiTheme="minorHAnsi" w:eastAsiaTheme="minorEastAsia" w:hAnsiTheme="minorHAnsi" w:cstheme="minorBidi"/>
        </w:rPr>
      </w:pPr>
      <w:r w:rsidRPr="00114480">
        <w:rPr>
          <w:rFonts w:eastAsia="Arial"/>
        </w:rPr>
        <w:t>C</w:t>
      </w:r>
      <w:r w:rsidR="7F84BB51" w:rsidRPr="00114480">
        <w:rPr>
          <w:rFonts w:eastAsia="Arial"/>
        </w:rPr>
        <w:t>ar</w:t>
      </w:r>
      <w:r w:rsidR="005012E4" w:rsidRPr="00114480">
        <w:rPr>
          <w:rFonts w:eastAsia="Arial"/>
        </w:rPr>
        <w:t xml:space="preserve"> drivers </w:t>
      </w:r>
      <w:r w:rsidR="001118FF" w:rsidRPr="00114480">
        <w:rPr>
          <w:rFonts w:eastAsia="Arial"/>
        </w:rPr>
        <w:t>do</w:t>
      </w:r>
      <w:r w:rsidR="005012E4" w:rsidRPr="00114480">
        <w:rPr>
          <w:rFonts w:eastAsia="Arial"/>
        </w:rPr>
        <w:t xml:space="preserve"> not expect to see bike riders on the Fitzroy </w:t>
      </w:r>
      <w:r w:rsidR="005012E4" w:rsidRPr="00114480">
        <w:rPr>
          <w:rFonts w:eastAsia="Arial"/>
          <w:color w:val="auto"/>
        </w:rPr>
        <w:t xml:space="preserve">Street </w:t>
      </w:r>
      <w:r w:rsidR="005012E4" w:rsidRPr="00114480">
        <w:rPr>
          <w:rFonts w:eastAsia="Arial"/>
        </w:rPr>
        <w:t>bidirectional bike path coming from the direction opposite traffic flow</w:t>
      </w:r>
      <w:r w:rsidR="00452BDA" w:rsidRPr="00114480">
        <w:rPr>
          <w:rFonts w:eastAsia="Arial"/>
        </w:rPr>
        <w:t>,</w:t>
      </w:r>
      <w:r w:rsidR="005012E4" w:rsidRPr="00114480">
        <w:rPr>
          <w:rFonts w:eastAsia="Arial"/>
        </w:rPr>
        <w:t xml:space="preserve"> and this results in crashes and injuries to bike riders</w:t>
      </w:r>
      <w:r w:rsidR="488AAAB1" w:rsidRPr="00114480">
        <w:rPr>
          <w:rFonts w:eastAsia="Arial"/>
        </w:rPr>
        <w:t>.</w:t>
      </w:r>
      <w:r w:rsidR="005012E4" w:rsidRPr="00114480">
        <w:rPr>
          <w:rFonts w:eastAsia="Arial"/>
        </w:rPr>
        <w:t xml:space="preserve"> </w:t>
      </w:r>
    </w:p>
    <w:p w14:paraId="0FB3D9CF" w14:textId="4B3C9E7C" w:rsidR="005012E4" w:rsidRPr="00114480" w:rsidRDefault="5D779660" w:rsidP="00542AB2">
      <w:pPr>
        <w:pStyle w:val="ListParagraph"/>
        <w:numPr>
          <w:ilvl w:val="0"/>
          <w:numId w:val="10"/>
        </w:numPr>
        <w:spacing w:line="257" w:lineRule="auto"/>
      </w:pPr>
      <w:r w:rsidRPr="00114480">
        <w:rPr>
          <w:rFonts w:eastAsia="Arial"/>
          <w:color w:val="auto"/>
        </w:rPr>
        <w:t>S</w:t>
      </w:r>
      <w:r w:rsidR="7F84BB51" w:rsidRPr="00114480">
        <w:rPr>
          <w:rFonts w:eastAsia="Arial"/>
          <w:color w:val="auto"/>
        </w:rPr>
        <w:t>ignalising</w:t>
      </w:r>
      <w:r w:rsidR="005012E4" w:rsidRPr="00114480">
        <w:rPr>
          <w:rFonts w:eastAsia="Arial"/>
          <w:color w:val="auto"/>
        </w:rPr>
        <w:t xml:space="preserve"> Park Street/Fitzroy Street intersection </w:t>
      </w:r>
      <w:r w:rsidR="00AF6036" w:rsidRPr="00114480">
        <w:rPr>
          <w:rFonts w:eastAsia="Arial"/>
          <w:color w:val="auto"/>
        </w:rPr>
        <w:t xml:space="preserve">would </w:t>
      </w:r>
      <w:r w:rsidR="005012E4" w:rsidRPr="00114480">
        <w:rPr>
          <w:rFonts w:eastAsia="Arial"/>
          <w:color w:val="auto"/>
        </w:rPr>
        <w:t>result</w:t>
      </w:r>
      <w:r w:rsidR="00AF6036" w:rsidRPr="00114480">
        <w:rPr>
          <w:rFonts w:eastAsia="Arial"/>
          <w:color w:val="auto"/>
        </w:rPr>
        <w:t xml:space="preserve"> </w:t>
      </w:r>
      <w:r w:rsidR="005012E4" w:rsidRPr="00114480">
        <w:rPr>
          <w:rFonts w:eastAsia="Arial"/>
          <w:color w:val="auto"/>
        </w:rPr>
        <w:t>in a loss of parking spaces on Fitzroy Street</w:t>
      </w:r>
      <w:r w:rsidR="15B96AD5" w:rsidRPr="00114480">
        <w:rPr>
          <w:rFonts w:eastAsia="Arial"/>
          <w:color w:val="auto"/>
        </w:rPr>
        <w:t>.</w:t>
      </w:r>
    </w:p>
    <w:p w14:paraId="01B7A6B5" w14:textId="1BE568AB" w:rsidR="005012E4" w:rsidRPr="00114480" w:rsidRDefault="421C7796" w:rsidP="00542AB2">
      <w:pPr>
        <w:pStyle w:val="ListParagraph"/>
        <w:numPr>
          <w:ilvl w:val="0"/>
          <w:numId w:val="10"/>
        </w:numPr>
        <w:spacing w:line="257" w:lineRule="auto"/>
        <w:rPr>
          <w:rFonts w:eastAsia="Arial"/>
          <w:i/>
          <w:iCs/>
        </w:rPr>
      </w:pPr>
      <w:r w:rsidRPr="00114480">
        <w:rPr>
          <w:rFonts w:eastAsia="Arial"/>
          <w:color w:val="auto"/>
        </w:rPr>
        <w:lastRenderedPageBreak/>
        <w:t>T</w:t>
      </w:r>
      <w:r w:rsidR="7F84BB51" w:rsidRPr="00114480">
        <w:rPr>
          <w:rFonts w:eastAsia="Arial"/>
          <w:color w:val="auto"/>
        </w:rPr>
        <w:t>here</w:t>
      </w:r>
      <w:r w:rsidR="005012E4" w:rsidRPr="00114480">
        <w:rPr>
          <w:rFonts w:eastAsia="Arial"/>
          <w:color w:val="auto"/>
        </w:rPr>
        <w:t xml:space="preserve"> is poor pedestrian safety, amenity and accessibility at the St Kilda Junction, which forms a key connection point from Fitzroy Street through to East St Kilda.</w:t>
      </w:r>
    </w:p>
    <w:p w14:paraId="6FF2FF53" w14:textId="4AED1CB8" w:rsidR="00EC4903" w:rsidRPr="00114480" w:rsidRDefault="001220C4" w:rsidP="00542AB2">
      <w:pPr>
        <w:pStyle w:val="ListParagraph"/>
        <w:numPr>
          <w:ilvl w:val="0"/>
          <w:numId w:val="10"/>
        </w:numPr>
        <w:spacing w:line="257" w:lineRule="auto"/>
        <w:rPr>
          <w:rFonts w:eastAsia="Arial"/>
          <w:i/>
          <w:iCs/>
        </w:rPr>
      </w:pPr>
      <w:r w:rsidRPr="00114480">
        <w:rPr>
          <w:rFonts w:eastAsia="Arial"/>
          <w:color w:val="auto"/>
        </w:rPr>
        <w:t>The bicycle lanes from Albert Park to Fi</w:t>
      </w:r>
      <w:r w:rsidR="00D531A5" w:rsidRPr="00114480">
        <w:rPr>
          <w:rFonts w:eastAsia="Arial"/>
          <w:color w:val="auto"/>
        </w:rPr>
        <w:t xml:space="preserve">tzroy Street are in poor condition. </w:t>
      </w:r>
    </w:p>
    <w:p w14:paraId="1EF8369A" w14:textId="1BFCE1EA" w:rsidR="00EF1170" w:rsidRPr="00114480" w:rsidRDefault="00A81C2B" w:rsidP="00542AB2">
      <w:pPr>
        <w:pStyle w:val="ListParagraph"/>
        <w:numPr>
          <w:ilvl w:val="0"/>
          <w:numId w:val="10"/>
        </w:numPr>
        <w:spacing w:line="257" w:lineRule="auto"/>
        <w:rPr>
          <w:rFonts w:eastAsia="Arial"/>
          <w:i/>
          <w:iCs/>
        </w:rPr>
      </w:pPr>
      <w:r w:rsidRPr="00114480">
        <w:rPr>
          <w:rFonts w:eastAsia="Arial"/>
          <w:color w:val="auto"/>
        </w:rPr>
        <w:t xml:space="preserve">Lack of pedestrian crossing points across Jacka Boulevard. </w:t>
      </w:r>
    </w:p>
    <w:p w14:paraId="4F738A66" w14:textId="274788CC" w:rsidR="00A81C2B" w:rsidRPr="00114480" w:rsidRDefault="00C843AD" w:rsidP="00542AB2">
      <w:pPr>
        <w:pStyle w:val="ListParagraph"/>
        <w:numPr>
          <w:ilvl w:val="0"/>
          <w:numId w:val="10"/>
        </w:numPr>
        <w:spacing w:line="257" w:lineRule="auto"/>
        <w:rPr>
          <w:rFonts w:eastAsia="Arial"/>
          <w:i/>
          <w:iCs/>
        </w:rPr>
      </w:pPr>
      <w:r w:rsidRPr="00114480">
        <w:rPr>
          <w:rFonts w:eastAsia="Arial"/>
          <w:color w:val="auto"/>
        </w:rPr>
        <w:t xml:space="preserve">The incomplete </w:t>
      </w:r>
      <w:r w:rsidR="00E305FC" w:rsidRPr="00114480">
        <w:rPr>
          <w:rFonts w:eastAsia="Arial"/>
          <w:color w:val="auto"/>
        </w:rPr>
        <w:t xml:space="preserve">bicycle network in St Kilda and St Kilda East. </w:t>
      </w:r>
    </w:p>
    <w:p w14:paraId="7E57B8AC" w14:textId="54BB0569" w:rsidR="00470AC0" w:rsidRPr="00114480" w:rsidRDefault="002C3695" w:rsidP="00542AB2">
      <w:pPr>
        <w:pStyle w:val="ListParagraph"/>
        <w:numPr>
          <w:ilvl w:val="0"/>
          <w:numId w:val="10"/>
        </w:numPr>
        <w:spacing w:line="256" w:lineRule="auto"/>
        <w:rPr>
          <w:i/>
          <w:iCs/>
        </w:rPr>
      </w:pPr>
      <w:r w:rsidRPr="00114480">
        <w:rPr>
          <w:rFonts w:eastAsia="Arial"/>
          <w:color w:val="auto"/>
        </w:rPr>
        <w:t xml:space="preserve">The Fitzroy Street tram stop opposite St Kilda Park Primary School needs to be upgraded to provide accessibility. </w:t>
      </w:r>
    </w:p>
    <w:p w14:paraId="7D830C52" w14:textId="493F6399" w:rsidR="005012E4" w:rsidRPr="00114480" w:rsidRDefault="005012E4" w:rsidP="00BD4800">
      <w:pPr>
        <w:pStyle w:val="Heading4"/>
      </w:pPr>
      <w:r w:rsidRPr="00114480">
        <w:t>Carlisle Street MAC</w:t>
      </w:r>
      <w:r w:rsidR="00DE3B08" w:rsidRPr="00114480">
        <w:t xml:space="preserve"> sub-precinct</w:t>
      </w:r>
    </w:p>
    <w:p w14:paraId="7E63697E" w14:textId="5611CFCA" w:rsidR="00633F05" w:rsidRPr="00114480" w:rsidRDefault="56A76038" w:rsidP="00542AB2">
      <w:pPr>
        <w:pStyle w:val="ListParagraph"/>
        <w:numPr>
          <w:ilvl w:val="0"/>
          <w:numId w:val="10"/>
        </w:numPr>
        <w:spacing w:line="257" w:lineRule="auto"/>
        <w:rPr>
          <w:rFonts w:eastAsia="Arial"/>
          <w:i/>
        </w:rPr>
      </w:pPr>
      <w:r w:rsidRPr="00114480">
        <w:rPr>
          <w:rFonts w:eastAsia="Arial"/>
        </w:rPr>
        <w:t>T</w:t>
      </w:r>
      <w:r w:rsidR="7F84BB51" w:rsidRPr="00114480">
        <w:rPr>
          <w:rFonts w:eastAsia="Arial"/>
        </w:rPr>
        <w:t>here</w:t>
      </w:r>
      <w:r w:rsidR="005012E4" w:rsidRPr="00114480">
        <w:rPr>
          <w:rFonts w:eastAsia="Arial"/>
        </w:rPr>
        <w:t xml:space="preserve"> is poor pedestrian amenity through parts of this precinct, including lack of ‘pause points’, inaccessible streets and lack of shade</w:t>
      </w:r>
      <w:r w:rsidR="002C3695" w:rsidRPr="00114480">
        <w:rPr>
          <w:rFonts w:eastAsia="Arial"/>
        </w:rPr>
        <w:t>.</w:t>
      </w:r>
    </w:p>
    <w:p w14:paraId="4FD3DE54" w14:textId="0ABFFA26" w:rsidR="00D96B0A" w:rsidRPr="00114480" w:rsidRDefault="00D96B0A" w:rsidP="00542AB2">
      <w:pPr>
        <w:pStyle w:val="ListParagraph"/>
        <w:numPr>
          <w:ilvl w:val="0"/>
          <w:numId w:val="10"/>
        </w:numPr>
        <w:spacing w:line="257" w:lineRule="auto"/>
        <w:rPr>
          <w:rFonts w:eastAsia="Arial"/>
        </w:rPr>
      </w:pPr>
      <w:r w:rsidRPr="00114480">
        <w:rPr>
          <w:rFonts w:eastAsia="Arial"/>
        </w:rPr>
        <w:t xml:space="preserve">There is a lack of bike riding connections both north-south and east-west across St Kilda Road at Dickens Street and William Street and Westbury Street across Carlisle Street. </w:t>
      </w:r>
    </w:p>
    <w:p w14:paraId="4D7EF2FE" w14:textId="5CDAC921" w:rsidR="001871FA" w:rsidRPr="00114480" w:rsidRDefault="001871FA" w:rsidP="00542AB2">
      <w:pPr>
        <w:pStyle w:val="ListParagraph"/>
        <w:numPr>
          <w:ilvl w:val="0"/>
          <w:numId w:val="10"/>
        </w:numPr>
        <w:spacing w:line="256" w:lineRule="auto"/>
        <w:rPr>
          <w:i/>
          <w:iCs/>
        </w:rPr>
      </w:pPr>
      <w:r w:rsidRPr="00114480">
        <w:rPr>
          <w:rFonts w:eastAsia="Arial"/>
        </w:rPr>
        <w:t>Tram stops along Carlisle needs to reviewed and upgraded.</w:t>
      </w:r>
    </w:p>
    <w:p w14:paraId="3DF10FB7" w14:textId="5062E7C1" w:rsidR="002C3695" w:rsidRPr="00114480" w:rsidRDefault="001871FA" w:rsidP="00542AB2">
      <w:pPr>
        <w:pStyle w:val="ListParagraph"/>
        <w:numPr>
          <w:ilvl w:val="0"/>
          <w:numId w:val="10"/>
        </w:numPr>
        <w:spacing w:line="257" w:lineRule="auto"/>
        <w:rPr>
          <w:rFonts w:eastAsia="Arial"/>
          <w:i/>
        </w:rPr>
      </w:pPr>
      <w:r w:rsidRPr="00114480">
        <w:rPr>
          <w:rFonts w:eastAsia="Arial"/>
        </w:rPr>
        <w:t>Tram 79 terminus on Chapel Street needs to be upgraded.</w:t>
      </w:r>
    </w:p>
    <w:p w14:paraId="2E2491B7" w14:textId="23C735B4" w:rsidR="00E01D28" w:rsidRPr="00114480" w:rsidRDefault="00E01D28" w:rsidP="00906B86">
      <w:pPr>
        <w:pStyle w:val="Heading3"/>
        <w:rPr>
          <w:rFonts w:eastAsia="Times New Roman"/>
        </w:rPr>
      </w:pPr>
      <w:bookmarkStart w:id="104" w:name="_Toc87946293"/>
      <w:r w:rsidRPr="00114480">
        <w:t>Opportunities</w:t>
      </w:r>
      <w:bookmarkStart w:id="105" w:name="_Toc68847201"/>
      <w:bookmarkEnd w:id="104"/>
      <w:r w:rsidRPr="00114480">
        <w:t xml:space="preserve"> </w:t>
      </w:r>
    </w:p>
    <w:p w14:paraId="3A608B76" w14:textId="57544914" w:rsidR="00E01D28" w:rsidRPr="00114480" w:rsidRDefault="00D92A0C" w:rsidP="00E01D28">
      <w:pPr>
        <w:rPr>
          <w:rFonts w:eastAsia="Calibri"/>
          <w:i/>
        </w:rPr>
      </w:pPr>
      <w:r w:rsidRPr="00114480">
        <w:rPr>
          <w:rFonts w:eastAsia="Calibri"/>
        </w:rPr>
        <w:t>I</w:t>
      </w:r>
      <w:r w:rsidR="00E01D28" w:rsidRPr="00114480">
        <w:rPr>
          <w:rFonts w:eastAsia="Calibri"/>
        </w:rPr>
        <w:t>mplement</w:t>
      </w:r>
      <w:r w:rsidRPr="00114480">
        <w:rPr>
          <w:rFonts w:eastAsia="Calibri"/>
        </w:rPr>
        <w:t xml:space="preserve"> the following</w:t>
      </w:r>
      <w:r w:rsidR="00E01D28" w:rsidRPr="00114480">
        <w:rPr>
          <w:rFonts w:eastAsia="Calibri"/>
        </w:rPr>
        <w:t xml:space="preserve"> key strategic transport projects, identified in </w:t>
      </w:r>
      <w:r w:rsidR="00E01D28" w:rsidRPr="00114480">
        <w:rPr>
          <w:rFonts w:eastAsia="Calibri"/>
          <w:i/>
          <w:iCs/>
        </w:rPr>
        <w:t>Move, Connect, Live: Integrated Transport Strategy 2018-28</w:t>
      </w:r>
      <w:r w:rsidR="00D1794E" w:rsidRPr="00114480">
        <w:rPr>
          <w:rFonts w:eastAsia="Calibri"/>
          <w:i/>
          <w:iCs/>
        </w:rPr>
        <w:t>.</w:t>
      </w:r>
    </w:p>
    <w:p w14:paraId="7D31DE12" w14:textId="10E8F5BA" w:rsidR="00D1794E" w:rsidRPr="00114480" w:rsidRDefault="00D1794E" w:rsidP="00BD4800">
      <w:pPr>
        <w:pStyle w:val="Heading4"/>
      </w:pPr>
      <w:r w:rsidRPr="00114480">
        <w:t>Study area</w:t>
      </w:r>
    </w:p>
    <w:p w14:paraId="24D31100" w14:textId="126AAAC5" w:rsidR="00E01D28" w:rsidRPr="00114480" w:rsidRDefault="000C55A9" w:rsidP="00542AB2">
      <w:pPr>
        <w:pStyle w:val="ListParagraph"/>
        <w:numPr>
          <w:ilvl w:val="0"/>
          <w:numId w:val="12"/>
        </w:numPr>
        <w:rPr>
          <w:rFonts w:asciiTheme="minorHAnsi" w:eastAsiaTheme="minorEastAsia" w:hAnsiTheme="minorHAnsi" w:cstheme="minorBidi"/>
        </w:rPr>
      </w:pPr>
      <w:r w:rsidRPr="00114480">
        <w:rPr>
          <w:rFonts w:eastAsia="Arial"/>
        </w:rPr>
        <w:t>B</w:t>
      </w:r>
      <w:r w:rsidR="00E01D28" w:rsidRPr="00114480">
        <w:rPr>
          <w:rFonts w:eastAsia="Arial"/>
        </w:rPr>
        <w:t>i</w:t>
      </w:r>
      <w:r w:rsidRPr="00114480">
        <w:rPr>
          <w:rFonts w:eastAsia="Arial"/>
        </w:rPr>
        <w:t>cycle</w:t>
      </w:r>
      <w:r w:rsidR="00E01D28" w:rsidRPr="00114480">
        <w:rPr>
          <w:rFonts w:eastAsia="Arial"/>
        </w:rPr>
        <w:t xml:space="preserve"> riding network improvements on:</w:t>
      </w:r>
    </w:p>
    <w:p w14:paraId="503FEC64" w14:textId="77777777" w:rsidR="00E01D28" w:rsidRPr="00114480" w:rsidRDefault="00E01D28" w:rsidP="00542AB2">
      <w:pPr>
        <w:pStyle w:val="ListParagraph"/>
        <w:numPr>
          <w:ilvl w:val="1"/>
          <w:numId w:val="17"/>
        </w:numPr>
        <w:rPr>
          <w:rFonts w:asciiTheme="minorHAnsi" w:eastAsiaTheme="minorEastAsia" w:hAnsiTheme="minorHAnsi" w:cstheme="minorBidi"/>
        </w:rPr>
      </w:pPr>
      <w:r w:rsidRPr="00114480">
        <w:rPr>
          <w:rFonts w:eastAsia="Arial"/>
        </w:rPr>
        <w:t xml:space="preserve">Inkerman Street </w:t>
      </w:r>
    </w:p>
    <w:p w14:paraId="3F5C856E" w14:textId="16CD5C89" w:rsidR="00E01D28" w:rsidRPr="00114480" w:rsidRDefault="00E01D28" w:rsidP="00542AB2">
      <w:pPr>
        <w:pStyle w:val="ListParagraph"/>
        <w:numPr>
          <w:ilvl w:val="1"/>
          <w:numId w:val="17"/>
        </w:numPr>
        <w:rPr>
          <w:rFonts w:asciiTheme="minorHAnsi" w:eastAsiaTheme="minorEastAsia" w:hAnsiTheme="minorHAnsi" w:cstheme="minorBidi"/>
        </w:rPr>
      </w:pPr>
      <w:r w:rsidRPr="00114480">
        <w:rPr>
          <w:rFonts w:eastAsia="Arial"/>
        </w:rPr>
        <w:t xml:space="preserve">Grey or </w:t>
      </w:r>
      <w:r w:rsidR="001871FA" w:rsidRPr="00114480">
        <w:rPr>
          <w:rFonts w:eastAsia="Arial"/>
        </w:rPr>
        <w:t>Alma/</w:t>
      </w:r>
      <w:r w:rsidRPr="00114480">
        <w:rPr>
          <w:rFonts w:eastAsia="Arial"/>
        </w:rPr>
        <w:t>Princes Street conne</w:t>
      </w:r>
      <w:r w:rsidR="00F66CB4" w:rsidRPr="00114480">
        <w:rPr>
          <w:rFonts w:eastAsia="Arial"/>
        </w:rPr>
        <w:t>cting</w:t>
      </w:r>
      <w:r w:rsidRPr="00114480">
        <w:rPr>
          <w:rFonts w:eastAsia="Arial"/>
        </w:rPr>
        <w:t xml:space="preserve"> to Fitzroy Street</w:t>
      </w:r>
    </w:p>
    <w:p w14:paraId="5B77A347" w14:textId="38881466" w:rsidR="00E01D28" w:rsidRPr="00114480" w:rsidRDefault="00E01D28" w:rsidP="00542AB2">
      <w:pPr>
        <w:pStyle w:val="ListParagraph"/>
        <w:numPr>
          <w:ilvl w:val="1"/>
          <w:numId w:val="17"/>
        </w:numPr>
        <w:rPr>
          <w:rFonts w:asciiTheme="minorHAnsi" w:eastAsiaTheme="minorEastAsia" w:hAnsiTheme="minorHAnsi" w:cstheme="minorBidi"/>
        </w:rPr>
      </w:pPr>
      <w:r w:rsidRPr="00114480">
        <w:rPr>
          <w:rFonts w:eastAsia="Arial"/>
        </w:rPr>
        <w:t xml:space="preserve">Acland Street (9A), Park Street (12A), Blessington Street (10A), </w:t>
      </w:r>
      <w:r w:rsidR="009A09E4" w:rsidRPr="00114480">
        <w:rPr>
          <w:rFonts w:eastAsia="Arial"/>
        </w:rPr>
        <w:t xml:space="preserve">Westbury - </w:t>
      </w:r>
      <w:r w:rsidRPr="00114480">
        <w:rPr>
          <w:rFonts w:eastAsia="Arial"/>
        </w:rPr>
        <w:t>Dickens Street (7A) bike routes</w:t>
      </w:r>
      <w:r w:rsidR="00F66CB4" w:rsidRPr="00114480">
        <w:rPr>
          <w:rFonts w:eastAsia="Arial"/>
        </w:rPr>
        <w:t>: i</w:t>
      </w:r>
      <w:r w:rsidRPr="00114480">
        <w:rPr>
          <w:rFonts w:eastAsia="Arial"/>
        </w:rPr>
        <w:t xml:space="preserve">nterim shimmy treatments, </w:t>
      </w:r>
      <w:r w:rsidR="00F66CB4" w:rsidRPr="00114480">
        <w:rPr>
          <w:rFonts w:eastAsia="Arial"/>
        </w:rPr>
        <w:t>l</w:t>
      </w:r>
      <w:r w:rsidRPr="00114480">
        <w:rPr>
          <w:rFonts w:eastAsia="Arial"/>
        </w:rPr>
        <w:t>ong-term safety and traffic reduction treatments.</w:t>
      </w:r>
    </w:p>
    <w:p w14:paraId="31F16BF9" w14:textId="7660B278" w:rsidR="00E01D28" w:rsidRPr="00114480" w:rsidRDefault="000C55A9" w:rsidP="00542AB2">
      <w:pPr>
        <w:pStyle w:val="ListParagraph"/>
        <w:numPr>
          <w:ilvl w:val="0"/>
          <w:numId w:val="12"/>
        </w:numPr>
        <w:rPr>
          <w:rFonts w:eastAsia="Arial"/>
        </w:rPr>
      </w:pPr>
      <w:r w:rsidRPr="00114480">
        <w:rPr>
          <w:rFonts w:eastAsia="Arial"/>
        </w:rPr>
        <w:t>A</w:t>
      </w:r>
      <w:r w:rsidR="00E01D28" w:rsidRPr="00114480">
        <w:rPr>
          <w:rFonts w:eastAsia="Arial"/>
        </w:rPr>
        <w:t>dvocate for increased frequency of route 606</w:t>
      </w:r>
      <w:r w:rsidR="009A09E4" w:rsidRPr="00114480">
        <w:rPr>
          <w:rFonts w:eastAsia="Arial"/>
        </w:rPr>
        <w:t xml:space="preserve"> bus to connect Elwood to Fishermans Bend</w:t>
      </w:r>
      <w:r w:rsidR="00E01D28" w:rsidRPr="00114480">
        <w:rPr>
          <w:rFonts w:eastAsia="Arial"/>
        </w:rPr>
        <w:t>.</w:t>
      </w:r>
    </w:p>
    <w:p w14:paraId="403E72DA" w14:textId="7A587354" w:rsidR="00E01D28" w:rsidRPr="00114480" w:rsidRDefault="000C55A9" w:rsidP="00542AB2">
      <w:pPr>
        <w:pStyle w:val="ListParagraph"/>
        <w:numPr>
          <w:ilvl w:val="0"/>
          <w:numId w:val="12"/>
        </w:numPr>
        <w:rPr>
          <w:rFonts w:asciiTheme="minorHAnsi" w:eastAsiaTheme="minorEastAsia" w:hAnsiTheme="minorHAnsi" w:cstheme="minorBidi"/>
        </w:rPr>
      </w:pPr>
      <w:r w:rsidRPr="00114480">
        <w:rPr>
          <w:rFonts w:eastAsia="Arial"/>
        </w:rPr>
        <w:t>C</w:t>
      </w:r>
      <w:r w:rsidR="00E01D28" w:rsidRPr="00114480">
        <w:rPr>
          <w:rFonts w:eastAsia="Arial"/>
        </w:rPr>
        <w:t>onstruction of accessible tram stops and bus priority projects on</w:t>
      </w:r>
      <w:r w:rsidR="00F66CB4" w:rsidRPr="00114480">
        <w:rPr>
          <w:rFonts w:eastAsia="Arial"/>
        </w:rPr>
        <w:t xml:space="preserve"> </w:t>
      </w:r>
      <w:r w:rsidR="00E01D28" w:rsidRPr="00114480">
        <w:rPr>
          <w:rFonts w:eastAsia="Arial"/>
        </w:rPr>
        <w:t>St Kilda Road</w:t>
      </w:r>
      <w:r w:rsidR="00F66CB4" w:rsidRPr="00114480">
        <w:rPr>
          <w:rFonts w:eastAsia="Arial"/>
        </w:rPr>
        <w:t xml:space="preserve">, </w:t>
      </w:r>
      <w:r w:rsidR="00E01D28" w:rsidRPr="00114480">
        <w:rPr>
          <w:rFonts w:eastAsia="Arial"/>
        </w:rPr>
        <w:t>Carlisle Street</w:t>
      </w:r>
      <w:r w:rsidR="00F66CB4" w:rsidRPr="00114480">
        <w:rPr>
          <w:rFonts w:eastAsia="Arial"/>
        </w:rPr>
        <w:t xml:space="preserve">, </w:t>
      </w:r>
      <w:r w:rsidR="00E01D28" w:rsidRPr="00114480">
        <w:rPr>
          <w:rFonts w:eastAsia="Arial"/>
        </w:rPr>
        <w:t>Chapel Street</w:t>
      </w:r>
      <w:r w:rsidR="00F66CB4" w:rsidRPr="00114480">
        <w:rPr>
          <w:rFonts w:eastAsia="Arial"/>
        </w:rPr>
        <w:t xml:space="preserve">, </w:t>
      </w:r>
      <w:r w:rsidR="00E01D28" w:rsidRPr="00114480">
        <w:rPr>
          <w:rFonts w:eastAsia="Arial"/>
        </w:rPr>
        <w:t xml:space="preserve">Fitzroy Street </w:t>
      </w:r>
      <w:r w:rsidR="00F66CB4" w:rsidRPr="00114480">
        <w:rPr>
          <w:rFonts w:eastAsia="Arial"/>
        </w:rPr>
        <w:t xml:space="preserve">and </w:t>
      </w:r>
      <w:r w:rsidR="00E01D28" w:rsidRPr="00114480">
        <w:rPr>
          <w:rFonts w:eastAsia="Arial"/>
        </w:rPr>
        <w:t>Park Street.</w:t>
      </w:r>
    </w:p>
    <w:p w14:paraId="7FD6E500" w14:textId="0D728C00" w:rsidR="00F66CB4" w:rsidRPr="00114480" w:rsidRDefault="00E01D28" w:rsidP="00542AB2">
      <w:pPr>
        <w:pStyle w:val="ListParagraph"/>
        <w:numPr>
          <w:ilvl w:val="0"/>
          <w:numId w:val="12"/>
        </w:numPr>
        <w:rPr>
          <w:rFonts w:eastAsia="Arial"/>
        </w:rPr>
      </w:pPr>
      <w:r w:rsidRPr="00114480">
        <w:rPr>
          <w:rFonts w:eastAsia="Arial"/>
        </w:rPr>
        <w:t xml:space="preserve">Review of traffic signals </w:t>
      </w:r>
      <w:r w:rsidR="00F66CB4" w:rsidRPr="00114480">
        <w:rPr>
          <w:rFonts w:eastAsia="Arial"/>
        </w:rPr>
        <w:t>to optimise pedestrian</w:t>
      </w:r>
      <w:r w:rsidR="009A09E4" w:rsidRPr="00114480">
        <w:rPr>
          <w:rFonts w:eastAsia="Arial"/>
        </w:rPr>
        <w:t xml:space="preserve"> and bike rider</w:t>
      </w:r>
      <w:r w:rsidR="00F66CB4" w:rsidRPr="00114480">
        <w:rPr>
          <w:rFonts w:eastAsia="Arial"/>
        </w:rPr>
        <w:t xml:space="preserve"> crossing</w:t>
      </w:r>
      <w:r w:rsidRPr="00114480">
        <w:rPr>
          <w:rFonts w:eastAsia="Arial"/>
        </w:rPr>
        <w:t>.</w:t>
      </w:r>
    </w:p>
    <w:p w14:paraId="76A30768" w14:textId="15E0F128" w:rsidR="009869EF" w:rsidRPr="00114480" w:rsidRDefault="00F66CB4" w:rsidP="00542AB2">
      <w:pPr>
        <w:pStyle w:val="ListParagraph"/>
        <w:numPr>
          <w:ilvl w:val="0"/>
          <w:numId w:val="12"/>
        </w:numPr>
        <w:rPr>
          <w:rFonts w:eastAsia="Arial"/>
        </w:rPr>
      </w:pPr>
      <w:r w:rsidRPr="00114480">
        <w:rPr>
          <w:rFonts w:eastAsia="Arial"/>
        </w:rPr>
        <w:t>Increase provision of protected bicycle lanes</w:t>
      </w:r>
      <w:r w:rsidR="009A09E4" w:rsidRPr="00114480">
        <w:rPr>
          <w:rFonts w:eastAsia="Arial"/>
        </w:rPr>
        <w:t xml:space="preserve"> and bike riding improvements</w:t>
      </w:r>
      <w:r w:rsidRPr="00114480">
        <w:rPr>
          <w:rFonts w:eastAsia="Arial"/>
        </w:rPr>
        <w:t>.</w:t>
      </w:r>
    </w:p>
    <w:p w14:paraId="69D0E90A" w14:textId="1D9C5ECD" w:rsidR="00C61E9C" w:rsidRPr="00114480" w:rsidRDefault="00C61E9C" w:rsidP="00BD4800">
      <w:pPr>
        <w:pStyle w:val="Heading4"/>
      </w:pPr>
      <w:r w:rsidRPr="00114480">
        <w:t>S</w:t>
      </w:r>
      <w:r w:rsidR="0022539C" w:rsidRPr="00114480">
        <w:t>t</w:t>
      </w:r>
      <w:r w:rsidRPr="00114480">
        <w:t xml:space="preserve"> Kilda MAC </w:t>
      </w:r>
      <w:r w:rsidR="00DE3B08" w:rsidRPr="00114480">
        <w:t xml:space="preserve">sub-precinct </w:t>
      </w:r>
    </w:p>
    <w:p w14:paraId="7450A3C9" w14:textId="71A67C40" w:rsidR="005834B8" w:rsidRPr="00114480" w:rsidRDefault="005834B8" w:rsidP="00542AB2">
      <w:pPr>
        <w:pStyle w:val="ListParagraph"/>
        <w:numPr>
          <w:ilvl w:val="0"/>
          <w:numId w:val="12"/>
        </w:numPr>
        <w:rPr>
          <w:rFonts w:asciiTheme="minorHAnsi" w:eastAsiaTheme="minorEastAsia" w:hAnsiTheme="minorHAnsi" w:cstheme="minorBidi"/>
        </w:rPr>
      </w:pPr>
      <w:r w:rsidRPr="00114480">
        <w:rPr>
          <w:rFonts w:eastAsia="Arial"/>
        </w:rPr>
        <w:t>Signalisation of Park Street/Fitzroy Street intersection</w:t>
      </w:r>
      <w:r w:rsidR="000D6EA5" w:rsidRPr="00114480">
        <w:rPr>
          <w:rFonts w:eastAsia="Arial"/>
        </w:rPr>
        <w:t>.</w:t>
      </w:r>
    </w:p>
    <w:p w14:paraId="54A85865" w14:textId="078AC4A4" w:rsidR="005834B8" w:rsidRPr="00114480" w:rsidRDefault="005834B8" w:rsidP="00542AB2">
      <w:pPr>
        <w:pStyle w:val="ListParagraph"/>
        <w:numPr>
          <w:ilvl w:val="0"/>
          <w:numId w:val="12"/>
        </w:numPr>
        <w:rPr>
          <w:rFonts w:asciiTheme="minorHAnsi" w:eastAsiaTheme="minorEastAsia" w:hAnsiTheme="minorHAnsi" w:cstheme="minorBidi"/>
        </w:rPr>
      </w:pPr>
      <w:r w:rsidRPr="00114480">
        <w:rPr>
          <w:rFonts w:eastAsia="Arial"/>
        </w:rPr>
        <w:t>Changing the signal sequence at the Fitzroy Street/Grey Street/Canterbury Road intersection</w:t>
      </w:r>
      <w:r w:rsidR="000D6EA5" w:rsidRPr="00114480">
        <w:rPr>
          <w:rFonts w:eastAsia="Arial"/>
        </w:rPr>
        <w:t>.</w:t>
      </w:r>
    </w:p>
    <w:p w14:paraId="5953F6A1" w14:textId="67E555DB" w:rsidR="005834B8" w:rsidRPr="00114480" w:rsidRDefault="005834B8" w:rsidP="00542AB2">
      <w:pPr>
        <w:pStyle w:val="ListParagraph"/>
        <w:numPr>
          <w:ilvl w:val="0"/>
          <w:numId w:val="12"/>
        </w:numPr>
        <w:rPr>
          <w:rFonts w:asciiTheme="minorHAnsi" w:eastAsiaTheme="minorEastAsia" w:hAnsiTheme="minorHAnsi" w:cstheme="minorBidi"/>
        </w:rPr>
      </w:pPr>
      <w:r w:rsidRPr="00114480">
        <w:rPr>
          <w:rFonts w:eastAsia="Arial"/>
        </w:rPr>
        <w:t>Installation of pedestrian operated signals on Marine Parade at Blessington Street and provision of pram ramps and bike lanterns</w:t>
      </w:r>
      <w:r w:rsidR="000D6EA5" w:rsidRPr="00114480">
        <w:rPr>
          <w:rFonts w:eastAsia="Arial"/>
        </w:rPr>
        <w:t>.</w:t>
      </w:r>
      <w:r w:rsidRPr="00114480">
        <w:rPr>
          <w:rFonts w:eastAsia="Arial"/>
        </w:rPr>
        <w:t xml:space="preserve"> </w:t>
      </w:r>
    </w:p>
    <w:p w14:paraId="05295376" w14:textId="1560B79E" w:rsidR="005834B8" w:rsidRPr="00114480" w:rsidRDefault="005834B8" w:rsidP="00542AB2">
      <w:pPr>
        <w:pStyle w:val="ListParagraph"/>
        <w:numPr>
          <w:ilvl w:val="0"/>
          <w:numId w:val="12"/>
        </w:numPr>
        <w:rPr>
          <w:rFonts w:asciiTheme="minorHAnsi" w:eastAsiaTheme="minorEastAsia" w:hAnsiTheme="minorHAnsi" w:cstheme="minorBidi"/>
        </w:rPr>
      </w:pPr>
      <w:r w:rsidRPr="00114480">
        <w:rPr>
          <w:rFonts w:eastAsia="Arial"/>
        </w:rPr>
        <w:t>Provision of a scramble intersection at Marine Parade and Cavell Street</w:t>
      </w:r>
      <w:r w:rsidR="000D6EA5" w:rsidRPr="00114480">
        <w:rPr>
          <w:rFonts w:eastAsia="Arial"/>
        </w:rPr>
        <w:t>.</w:t>
      </w:r>
      <w:r w:rsidRPr="00114480">
        <w:rPr>
          <w:rFonts w:eastAsia="Arial"/>
        </w:rPr>
        <w:t xml:space="preserve"> </w:t>
      </w:r>
    </w:p>
    <w:p w14:paraId="1D738899" w14:textId="641BB0F6" w:rsidR="005834B8" w:rsidRPr="00114480" w:rsidRDefault="005834B8" w:rsidP="00542AB2">
      <w:pPr>
        <w:pStyle w:val="ListParagraph"/>
        <w:numPr>
          <w:ilvl w:val="0"/>
          <w:numId w:val="12"/>
        </w:numPr>
        <w:rPr>
          <w:rFonts w:asciiTheme="minorHAnsi" w:eastAsiaTheme="minorEastAsia" w:hAnsiTheme="minorHAnsi" w:cstheme="minorBidi"/>
        </w:rPr>
      </w:pPr>
      <w:r w:rsidRPr="00114480">
        <w:rPr>
          <w:rFonts w:eastAsia="Arial"/>
        </w:rPr>
        <w:t>Accessibility upgrades for St Kilda Road Junction</w:t>
      </w:r>
      <w:r w:rsidR="000D6EA5" w:rsidRPr="00114480">
        <w:rPr>
          <w:rFonts w:eastAsia="Arial"/>
        </w:rPr>
        <w:t>.</w:t>
      </w:r>
      <w:r w:rsidRPr="00114480">
        <w:rPr>
          <w:rFonts w:eastAsia="Arial"/>
        </w:rPr>
        <w:t xml:space="preserve"> </w:t>
      </w:r>
    </w:p>
    <w:p w14:paraId="744C07EE" w14:textId="19B66549" w:rsidR="005834B8" w:rsidRPr="00114480" w:rsidRDefault="005834B8" w:rsidP="00542AB2">
      <w:pPr>
        <w:pStyle w:val="ListParagraph"/>
        <w:numPr>
          <w:ilvl w:val="0"/>
          <w:numId w:val="12"/>
        </w:numPr>
        <w:rPr>
          <w:rFonts w:asciiTheme="minorHAnsi" w:eastAsiaTheme="minorEastAsia" w:hAnsiTheme="minorHAnsi" w:cstheme="minorBidi"/>
        </w:rPr>
      </w:pPr>
      <w:r w:rsidRPr="00114480">
        <w:rPr>
          <w:rFonts w:eastAsia="Arial"/>
        </w:rPr>
        <w:lastRenderedPageBreak/>
        <w:t>Speed limit reduction and improvements at intersection at Grey Street and Barkley Street to promote walking and bike-riding.</w:t>
      </w:r>
    </w:p>
    <w:p w14:paraId="07B76A12" w14:textId="66074813" w:rsidR="00CD2FFC" w:rsidRPr="00114480" w:rsidRDefault="00CD2FFC" w:rsidP="00542AB2">
      <w:pPr>
        <w:pStyle w:val="ListParagraph"/>
        <w:numPr>
          <w:ilvl w:val="0"/>
          <w:numId w:val="28"/>
        </w:numPr>
        <w:rPr>
          <w:rFonts w:asciiTheme="minorHAnsi" w:eastAsiaTheme="minorEastAsia" w:hAnsiTheme="minorHAnsi" w:cstheme="minorBidi"/>
        </w:rPr>
      </w:pPr>
      <w:r w:rsidRPr="00114480">
        <w:rPr>
          <w:rFonts w:eastAsia="Arial"/>
        </w:rPr>
        <w:t>Improve connections between Fitzroy St</w:t>
      </w:r>
      <w:r w:rsidR="00717ADF" w:rsidRPr="00114480">
        <w:rPr>
          <w:rFonts w:eastAsia="Arial"/>
        </w:rPr>
        <w:t>reet</w:t>
      </w:r>
      <w:r w:rsidRPr="00114480">
        <w:rPr>
          <w:rFonts w:eastAsia="Arial"/>
        </w:rPr>
        <w:t xml:space="preserve"> and foreshore</w:t>
      </w:r>
      <w:r w:rsidR="00330E77" w:rsidRPr="00114480">
        <w:rPr>
          <w:rFonts w:eastAsia="Arial"/>
        </w:rPr>
        <w:t>, including</w:t>
      </w:r>
      <w:r w:rsidRPr="00114480">
        <w:rPr>
          <w:rFonts w:eastAsia="Arial"/>
        </w:rPr>
        <w:t>:</w:t>
      </w:r>
    </w:p>
    <w:p w14:paraId="226CEE76" w14:textId="4064FD82" w:rsidR="00CD2FFC" w:rsidRPr="00114480" w:rsidRDefault="00CD2FFC" w:rsidP="00542AB2">
      <w:pPr>
        <w:pStyle w:val="ListParagraph"/>
        <w:numPr>
          <w:ilvl w:val="0"/>
          <w:numId w:val="29"/>
        </w:numPr>
        <w:rPr>
          <w:rFonts w:eastAsia="Arial"/>
        </w:rPr>
      </w:pPr>
      <w:r w:rsidRPr="00114480">
        <w:rPr>
          <w:rFonts w:eastAsia="Arial"/>
        </w:rPr>
        <w:t>Fitzroy St</w:t>
      </w:r>
      <w:r w:rsidR="00717ADF" w:rsidRPr="00114480">
        <w:rPr>
          <w:rFonts w:eastAsia="Arial"/>
        </w:rPr>
        <w:t>reet</w:t>
      </w:r>
      <w:r w:rsidRPr="00114480">
        <w:rPr>
          <w:rFonts w:eastAsia="Arial"/>
        </w:rPr>
        <w:t xml:space="preserve"> pedestrian crossing of Jacka Boulevard</w:t>
      </w:r>
      <w:r w:rsidR="00330E77" w:rsidRPr="00114480">
        <w:rPr>
          <w:rFonts w:eastAsia="Arial"/>
        </w:rPr>
        <w:t>, which</w:t>
      </w:r>
      <w:r w:rsidRPr="00114480">
        <w:rPr>
          <w:rFonts w:eastAsia="Arial"/>
        </w:rPr>
        <w:t xml:space="preserve"> has no safe and equitable DDA compliant access to foreshore through Catani Gardens</w:t>
      </w:r>
    </w:p>
    <w:p w14:paraId="05586F26" w14:textId="7D5E40AF" w:rsidR="00CD2FFC" w:rsidRPr="00114480" w:rsidRDefault="00CD2FFC" w:rsidP="00542AB2">
      <w:pPr>
        <w:pStyle w:val="ListParagraph"/>
        <w:numPr>
          <w:ilvl w:val="0"/>
          <w:numId w:val="29"/>
        </w:numPr>
        <w:rPr>
          <w:rFonts w:eastAsia="Arial"/>
        </w:rPr>
      </w:pPr>
      <w:r w:rsidRPr="00114480">
        <w:rPr>
          <w:rFonts w:eastAsia="Arial"/>
        </w:rPr>
        <w:t>Fitzroy St</w:t>
      </w:r>
      <w:r w:rsidR="00330E77" w:rsidRPr="00114480">
        <w:rPr>
          <w:rFonts w:eastAsia="Arial"/>
        </w:rPr>
        <w:t>reet</w:t>
      </w:r>
      <w:r w:rsidRPr="00114480">
        <w:rPr>
          <w:rFonts w:eastAsia="Arial"/>
        </w:rPr>
        <w:t xml:space="preserve"> separated bike lane</w:t>
      </w:r>
      <w:r w:rsidR="00FC07BA" w:rsidRPr="00114480">
        <w:rPr>
          <w:rFonts w:eastAsia="Arial"/>
        </w:rPr>
        <w:t xml:space="preserve"> </w:t>
      </w:r>
      <w:r w:rsidRPr="00114480">
        <w:rPr>
          <w:rFonts w:eastAsia="Arial"/>
        </w:rPr>
        <w:t>to foreshore Bay Trail and shared promenade</w:t>
      </w:r>
      <w:r w:rsidR="00FC07BA" w:rsidRPr="00114480">
        <w:rPr>
          <w:rFonts w:eastAsia="Arial"/>
        </w:rPr>
        <w:t>, which currently has very poor connection</w:t>
      </w:r>
      <w:r w:rsidRPr="00114480">
        <w:rPr>
          <w:rFonts w:eastAsia="Arial"/>
        </w:rPr>
        <w:t>.</w:t>
      </w:r>
    </w:p>
    <w:p w14:paraId="158A5650" w14:textId="699FEC88" w:rsidR="00C61E9C" w:rsidRPr="00114480" w:rsidRDefault="00C61E9C" w:rsidP="00BD4800">
      <w:pPr>
        <w:pStyle w:val="Heading4"/>
        <w:rPr>
          <w:rFonts w:asciiTheme="minorHAnsi" w:eastAsiaTheme="minorEastAsia" w:hAnsiTheme="minorHAnsi" w:cstheme="minorBidi"/>
          <w:bCs/>
        </w:rPr>
      </w:pPr>
      <w:r w:rsidRPr="00114480">
        <w:t>Carlisle Street MAC</w:t>
      </w:r>
      <w:r w:rsidR="00DE3B08" w:rsidRPr="00114480">
        <w:t xml:space="preserve"> sub-precinct</w:t>
      </w:r>
    </w:p>
    <w:p w14:paraId="3D9F968D" w14:textId="2D579E0D" w:rsidR="00F75239" w:rsidRPr="00114480" w:rsidRDefault="00F75239" w:rsidP="00542AB2">
      <w:pPr>
        <w:pStyle w:val="ListParagraph"/>
        <w:numPr>
          <w:ilvl w:val="0"/>
          <w:numId w:val="12"/>
        </w:numPr>
        <w:spacing w:line="257" w:lineRule="auto"/>
        <w:rPr>
          <w:rFonts w:eastAsia="Arial"/>
        </w:rPr>
      </w:pPr>
      <w:r w:rsidRPr="00114480">
        <w:rPr>
          <w:rFonts w:eastAsia="Arial"/>
        </w:rPr>
        <w:t xml:space="preserve">Advocate </w:t>
      </w:r>
      <w:r w:rsidR="00F66CB4" w:rsidRPr="00114480">
        <w:rPr>
          <w:rFonts w:eastAsia="Arial"/>
        </w:rPr>
        <w:t>for relocation of</w:t>
      </w:r>
      <w:r w:rsidRPr="00114480">
        <w:rPr>
          <w:rFonts w:eastAsia="Arial"/>
        </w:rPr>
        <w:t xml:space="preserve"> </w:t>
      </w:r>
      <w:r w:rsidR="00F66CB4" w:rsidRPr="00114480">
        <w:rPr>
          <w:rFonts w:eastAsia="Arial"/>
        </w:rPr>
        <w:t>the</w:t>
      </w:r>
      <w:r w:rsidRPr="00114480">
        <w:rPr>
          <w:rFonts w:eastAsia="Arial"/>
        </w:rPr>
        <w:t xml:space="preserve"> pedestrian signals outside St Kilda Primary school to Nepean Highway/Dickens Street location, should tram stops be rationalised </w:t>
      </w:r>
    </w:p>
    <w:p w14:paraId="6BF280A0" w14:textId="192BFDEC" w:rsidR="005F1AA9" w:rsidRPr="00114480" w:rsidRDefault="00F66CB4" w:rsidP="00542AB2">
      <w:pPr>
        <w:pStyle w:val="ListParagraph"/>
        <w:numPr>
          <w:ilvl w:val="0"/>
          <w:numId w:val="12"/>
        </w:numPr>
        <w:spacing w:line="257" w:lineRule="auto"/>
        <w:rPr>
          <w:rFonts w:eastAsia="Arial"/>
        </w:rPr>
      </w:pPr>
      <w:r w:rsidRPr="00114480">
        <w:rPr>
          <w:rFonts w:eastAsia="Arial"/>
        </w:rPr>
        <w:t>Prioritise pedestrian movement a</w:t>
      </w:r>
      <w:r w:rsidR="00D960B6" w:rsidRPr="00114480">
        <w:rPr>
          <w:rFonts w:eastAsia="Arial"/>
        </w:rPr>
        <w:t>s</w:t>
      </w:r>
      <w:r w:rsidRPr="00114480">
        <w:rPr>
          <w:rFonts w:eastAsia="Arial"/>
        </w:rPr>
        <w:t xml:space="preserve"> part of any </w:t>
      </w:r>
      <w:r w:rsidR="007B699A" w:rsidRPr="00114480">
        <w:rPr>
          <w:rFonts w:eastAsia="Arial"/>
        </w:rPr>
        <w:t>redevelopment of the Coles / car park site</w:t>
      </w:r>
    </w:p>
    <w:p w14:paraId="1E3CC974" w14:textId="75C0D3C0" w:rsidR="006C4AFA" w:rsidRPr="00114480" w:rsidRDefault="00116788" w:rsidP="00542AB2">
      <w:pPr>
        <w:pStyle w:val="ListParagraph"/>
        <w:numPr>
          <w:ilvl w:val="0"/>
          <w:numId w:val="12"/>
        </w:numPr>
        <w:spacing w:line="257" w:lineRule="auto"/>
        <w:rPr>
          <w:rFonts w:eastAsia="Arial"/>
        </w:rPr>
      </w:pPr>
      <w:r w:rsidRPr="00114480">
        <w:rPr>
          <w:rFonts w:eastAsia="Arial"/>
        </w:rPr>
        <w:t>Investigate</w:t>
      </w:r>
      <w:r w:rsidR="006C4AFA" w:rsidRPr="00114480">
        <w:rPr>
          <w:rFonts w:eastAsia="Arial"/>
        </w:rPr>
        <w:t xml:space="preserve"> transport priorities including signal</w:t>
      </w:r>
      <w:r w:rsidR="00AF7FA7" w:rsidRPr="00114480">
        <w:rPr>
          <w:rFonts w:eastAsia="Arial"/>
        </w:rPr>
        <w:t>ising</w:t>
      </w:r>
      <w:r w:rsidR="006C4AFA" w:rsidRPr="00114480">
        <w:rPr>
          <w:rFonts w:eastAsia="Arial"/>
        </w:rPr>
        <w:t xml:space="preserve"> the three bus routes</w:t>
      </w:r>
      <w:r w:rsidR="00542AB2">
        <w:rPr>
          <w:rFonts w:ascii="ZWAdobeF" w:eastAsia="Arial" w:hAnsi="ZWAdobeF" w:cs="ZWAdobeF"/>
          <w:color w:val="auto"/>
          <w:sz w:val="2"/>
          <w:szCs w:val="2"/>
        </w:rPr>
        <w:t>82F</w:t>
      </w:r>
      <w:r w:rsidR="006C4AFA" w:rsidRPr="00114480">
        <w:rPr>
          <w:rStyle w:val="FootnoteReference"/>
          <w:rFonts w:eastAsia="Arial"/>
        </w:rPr>
        <w:footnoteReference w:id="84"/>
      </w:r>
      <w:r w:rsidR="006C4AFA" w:rsidRPr="00114480">
        <w:rPr>
          <w:rFonts w:eastAsia="Arial"/>
        </w:rPr>
        <w:t xml:space="preserve">.  </w:t>
      </w:r>
    </w:p>
    <w:p w14:paraId="123B1062" w14:textId="3E8F49F5" w:rsidR="00841973" w:rsidRPr="00114480" w:rsidRDefault="00841973" w:rsidP="00542AB2">
      <w:pPr>
        <w:pStyle w:val="ListParagraph"/>
        <w:numPr>
          <w:ilvl w:val="0"/>
          <w:numId w:val="12"/>
        </w:numPr>
        <w:spacing w:line="257" w:lineRule="auto"/>
        <w:rPr>
          <w:rFonts w:eastAsia="Arial"/>
        </w:rPr>
      </w:pPr>
      <w:r w:rsidRPr="00114480">
        <w:rPr>
          <w:rFonts w:eastAsia="Arial"/>
        </w:rPr>
        <w:t xml:space="preserve">As part of the St Kilda Road Safety Improvement Project, Council is jointly advocating with </w:t>
      </w:r>
      <w:proofErr w:type="spellStart"/>
      <w:r w:rsidRPr="00114480">
        <w:rPr>
          <w:rFonts w:eastAsia="Arial"/>
        </w:rPr>
        <w:t>CoM</w:t>
      </w:r>
      <w:proofErr w:type="spellEnd"/>
      <w:r w:rsidRPr="00114480">
        <w:rPr>
          <w:rFonts w:eastAsia="Arial"/>
        </w:rPr>
        <w:t xml:space="preserve"> to the Department of Transport and Major Road Projects Victoria (MRPV) for the delivery of temporary protected bike lanes along St Kilda Road to connect to cycling corridors such as Inkerman Street. </w:t>
      </w:r>
    </w:p>
    <w:p w14:paraId="2099648A" w14:textId="15F40B1C" w:rsidR="00DC7FC7" w:rsidRPr="00114480" w:rsidRDefault="00DC7FC7" w:rsidP="00DC7FC7">
      <w:pPr>
        <w:spacing w:line="257" w:lineRule="auto"/>
        <w:rPr>
          <w:rFonts w:eastAsia="Arial"/>
        </w:rPr>
      </w:pPr>
      <w:r w:rsidRPr="00114480">
        <w:rPr>
          <w:rFonts w:eastAsia="Arial"/>
        </w:rPr>
        <w:t xml:space="preserve">Implement the relevant actions of the </w:t>
      </w:r>
      <w:r w:rsidRPr="00A11E1A">
        <w:rPr>
          <w:rFonts w:eastAsia="Arial"/>
          <w:i/>
          <w:iCs/>
        </w:rPr>
        <w:t>Places for People Public Space Strategy</w:t>
      </w:r>
      <w:r w:rsidRPr="00114480">
        <w:rPr>
          <w:rFonts w:eastAsia="Arial"/>
        </w:rPr>
        <w:t xml:space="preserve"> (once adopted), the improve pedestrian amenity. </w:t>
      </w:r>
    </w:p>
    <w:p w14:paraId="28D92E96" w14:textId="36693307" w:rsidR="005012E4" w:rsidRPr="00114480" w:rsidRDefault="005012E4" w:rsidP="00DE72C7">
      <w:pPr>
        <w:pStyle w:val="Heading2"/>
      </w:pPr>
      <w:bookmarkStart w:id="106" w:name="_Toc87946294"/>
      <w:r w:rsidRPr="00114480">
        <w:t>Parking</w:t>
      </w:r>
      <w:bookmarkEnd w:id="105"/>
      <w:bookmarkEnd w:id="106"/>
      <w:r w:rsidRPr="00114480">
        <w:t xml:space="preserve"> </w:t>
      </w:r>
    </w:p>
    <w:p w14:paraId="2EDCFD12" w14:textId="082CA95B" w:rsidR="005012E4" w:rsidRPr="00114480" w:rsidRDefault="005012E4" w:rsidP="00906B86">
      <w:pPr>
        <w:pStyle w:val="Heading3"/>
        <w:rPr>
          <w:rFonts w:eastAsia="Times New Roman"/>
        </w:rPr>
      </w:pPr>
      <w:bookmarkStart w:id="107" w:name="_Toc87946295"/>
      <w:r w:rsidRPr="00114480">
        <w:t>Context</w:t>
      </w:r>
      <w:bookmarkEnd w:id="107"/>
      <w:r w:rsidRPr="00114480">
        <w:t xml:space="preserve"> </w:t>
      </w:r>
    </w:p>
    <w:p w14:paraId="6EE56770" w14:textId="6661A57F" w:rsidR="005012E4" w:rsidRPr="00114480" w:rsidRDefault="005012E4" w:rsidP="005012E4">
      <w:r w:rsidRPr="00114480">
        <w:t>Parking is a limited and shared resource, with 20 per cent of Port Phillip’s road space being used for car parking</w:t>
      </w:r>
      <w:r w:rsidR="00542AB2">
        <w:rPr>
          <w:rFonts w:ascii="ZWAdobeF" w:hAnsi="ZWAdobeF" w:cs="ZWAdobeF"/>
          <w:color w:val="auto"/>
          <w:sz w:val="2"/>
          <w:szCs w:val="2"/>
        </w:rPr>
        <w:t>83F</w:t>
      </w:r>
      <w:r w:rsidR="00E67F63" w:rsidRPr="00114480">
        <w:rPr>
          <w:rStyle w:val="FootnoteReference"/>
        </w:rPr>
        <w:footnoteReference w:id="85"/>
      </w:r>
      <w:r w:rsidRPr="00114480">
        <w:t xml:space="preserve">. </w:t>
      </w:r>
      <w:r w:rsidR="00223D8D" w:rsidRPr="00114480">
        <w:t>IN 2018 there were</w:t>
      </w:r>
      <w:r w:rsidRPr="00114480">
        <w:t xml:space="preserve"> 53,000 on-street car parks in Port Phillip, and 4,000 Council-managed off-street car park</w:t>
      </w:r>
      <w:r w:rsidR="008A699A" w:rsidRPr="00114480">
        <w:t>ing space</w:t>
      </w:r>
      <w:r w:rsidRPr="00114480">
        <w:t>s</w:t>
      </w:r>
      <w:r w:rsidR="00542AB2">
        <w:rPr>
          <w:rFonts w:ascii="ZWAdobeF" w:hAnsi="ZWAdobeF" w:cs="ZWAdobeF"/>
          <w:color w:val="auto"/>
          <w:sz w:val="2"/>
          <w:szCs w:val="2"/>
        </w:rPr>
        <w:t>84F</w:t>
      </w:r>
      <w:r w:rsidR="00E67F63" w:rsidRPr="00114480">
        <w:rPr>
          <w:rStyle w:val="FootnoteReference"/>
        </w:rPr>
        <w:footnoteReference w:id="86"/>
      </w:r>
      <w:r w:rsidRPr="00114480">
        <w:t xml:space="preserve">.  </w:t>
      </w:r>
    </w:p>
    <w:p w14:paraId="71BE33F6" w14:textId="70765E12" w:rsidR="005012E4" w:rsidRPr="00114480" w:rsidRDefault="001F5B2C" w:rsidP="00906B86">
      <w:pPr>
        <w:pStyle w:val="Heading3"/>
      </w:pPr>
      <w:bookmarkStart w:id="108" w:name="_Toc87946296"/>
      <w:r w:rsidRPr="00114480">
        <w:t>Challenges</w:t>
      </w:r>
      <w:bookmarkEnd w:id="108"/>
    </w:p>
    <w:p w14:paraId="02F03FC2" w14:textId="5B8C8080" w:rsidR="00785B30" w:rsidRPr="00114480" w:rsidRDefault="00785B30" w:rsidP="005012E4">
      <w:pPr>
        <w:spacing w:line="257" w:lineRule="auto"/>
        <w:rPr>
          <w:rFonts w:eastAsia="Arial"/>
        </w:rPr>
      </w:pPr>
      <w:r w:rsidRPr="00114480">
        <w:rPr>
          <w:rFonts w:eastAsia="Arial"/>
        </w:rPr>
        <w:t xml:space="preserve">St Kilda is a destination frequented by visitors from outside our City. While local residents are </w:t>
      </w:r>
      <w:r w:rsidR="00D962EB" w:rsidRPr="00114480">
        <w:rPr>
          <w:rFonts w:eastAsia="Arial"/>
        </w:rPr>
        <w:t xml:space="preserve">often </w:t>
      </w:r>
      <w:r w:rsidRPr="00114480">
        <w:rPr>
          <w:rFonts w:eastAsia="Arial"/>
        </w:rPr>
        <w:t xml:space="preserve">able to access events and services within </w:t>
      </w:r>
      <w:r w:rsidR="00840517" w:rsidRPr="00114480">
        <w:rPr>
          <w:rFonts w:eastAsia="Arial"/>
        </w:rPr>
        <w:t>the study area</w:t>
      </w:r>
      <w:r w:rsidRPr="00114480">
        <w:rPr>
          <w:rFonts w:eastAsia="Arial"/>
        </w:rPr>
        <w:t xml:space="preserve"> </w:t>
      </w:r>
      <w:r w:rsidR="00D962EB" w:rsidRPr="00114480">
        <w:rPr>
          <w:rFonts w:eastAsia="Arial"/>
        </w:rPr>
        <w:t>without using a car</w:t>
      </w:r>
      <w:r w:rsidRPr="00114480">
        <w:rPr>
          <w:rFonts w:eastAsia="Arial"/>
        </w:rPr>
        <w:t xml:space="preserve">, </w:t>
      </w:r>
      <w:r w:rsidR="00DC2FE4" w:rsidRPr="00114480">
        <w:rPr>
          <w:rFonts w:eastAsia="Arial"/>
        </w:rPr>
        <w:t>however, many visitors would prefer to access the area by car.</w:t>
      </w:r>
    </w:p>
    <w:p w14:paraId="28DC635F" w14:textId="2CEE9244" w:rsidR="005012E4" w:rsidRPr="00114480" w:rsidRDefault="005012E4" w:rsidP="005012E4">
      <w:pPr>
        <w:spacing w:line="257" w:lineRule="auto"/>
        <w:rPr>
          <w:rFonts w:eastAsia="Arial"/>
          <w:color w:val="auto"/>
        </w:rPr>
      </w:pPr>
      <w:r w:rsidRPr="00114480">
        <w:rPr>
          <w:rFonts w:eastAsia="Arial"/>
        </w:rPr>
        <w:t xml:space="preserve">There are competing demands for the use of road space and car parking spaces. For example, Council </w:t>
      </w:r>
      <w:r w:rsidR="00A45DA0" w:rsidRPr="00114480">
        <w:rPr>
          <w:rFonts w:eastAsia="Arial"/>
        </w:rPr>
        <w:t>may choose to repurpose</w:t>
      </w:r>
      <w:r w:rsidRPr="00114480">
        <w:rPr>
          <w:rFonts w:eastAsia="Arial"/>
          <w:color w:val="auto"/>
        </w:rPr>
        <w:t xml:space="preserve"> on-street car parking </w:t>
      </w:r>
      <w:r w:rsidR="00A45DA0" w:rsidRPr="00114480">
        <w:rPr>
          <w:rFonts w:eastAsia="Arial"/>
          <w:color w:val="auto"/>
        </w:rPr>
        <w:t xml:space="preserve">space for </w:t>
      </w:r>
      <w:r w:rsidRPr="00114480">
        <w:rPr>
          <w:rFonts w:eastAsia="Arial"/>
          <w:color w:val="auto"/>
        </w:rPr>
        <w:t xml:space="preserve">improvements to the </w:t>
      </w:r>
      <w:r w:rsidR="00A45DA0" w:rsidRPr="00114480">
        <w:rPr>
          <w:rFonts w:eastAsia="Arial"/>
          <w:color w:val="auto"/>
        </w:rPr>
        <w:t xml:space="preserve">public space, tram stops and </w:t>
      </w:r>
      <w:r w:rsidRPr="00114480">
        <w:rPr>
          <w:rFonts w:eastAsia="Arial"/>
          <w:color w:val="auto"/>
        </w:rPr>
        <w:t xml:space="preserve">bicycle riding network. </w:t>
      </w:r>
    </w:p>
    <w:p w14:paraId="1FA98F21" w14:textId="4B16E795" w:rsidR="005012E4" w:rsidRPr="00114480" w:rsidRDefault="00A45DA0" w:rsidP="005012E4">
      <w:pPr>
        <w:rPr>
          <w:rFonts w:eastAsia="Arial"/>
        </w:rPr>
      </w:pPr>
      <w:r w:rsidRPr="00114480">
        <w:rPr>
          <w:rFonts w:eastAsia="Arial"/>
        </w:rPr>
        <w:lastRenderedPageBreak/>
        <w:t>In 2018</w:t>
      </w:r>
      <w:r w:rsidR="005012E4" w:rsidRPr="00114480">
        <w:rPr>
          <w:rFonts w:eastAsia="Arial"/>
        </w:rPr>
        <w:t xml:space="preserve"> car ownership trends </w:t>
      </w:r>
      <w:r w:rsidR="00FD50D4" w:rsidRPr="00114480">
        <w:rPr>
          <w:rFonts w:eastAsia="Arial"/>
        </w:rPr>
        <w:t>predicted</w:t>
      </w:r>
      <w:r w:rsidR="005012E4" w:rsidRPr="00114480">
        <w:rPr>
          <w:rFonts w:eastAsia="Arial"/>
        </w:rPr>
        <w:t xml:space="preserve"> a 24 per cent</w:t>
      </w:r>
      <w:r w:rsidR="00542AB2">
        <w:rPr>
          <w:rFonts w:ascii="ZWAdobeF" w:eastAsia="Arial" w:hAnsi="ZWAdobeF" w:cs="ZWAdobeF"/>
          <w:color w:val="auto"/>
          <w:sz w:val="2"/>
          <w:szCs w:val="2"/>
        </w:rPr>
        <w:t>85F</w:t>
      </w:r>
      <w:r w:rsidR="00EF7051" w:rsidRPr="00114480">
        <w:rPr>
          <w:rStyle w:val="FootnoteReference"/>
          <w:rFonts w:eastAsia="Arial"/>
        </w:rPr>
        <w:footnoteReference w:id="87"/>
      </w:r>
      <w:r w:rsidR="00EF7051" w:rsidRPr="00114480">
        <w:rPr>
          <w:rFonts w:eastAsia="Arial"/>
        </w:rPr>
        <w:t xml:space="preserve"> </w:t>
      </w:r>
      <w:r w:rsidR="005012E4" w:rsidRPr="00114480">
        <w:rPr>
          <w:rFonts w:eastAsia="Arial"/>
        </w:rPr>
        <w:t xml:space="preserve"> increase in the number of cars owned in Port Phillip</w:t>
      </w:r>
      <w:r w:rsidR="00FD50D4" w:rsidRPr="00114480">
        <w:rPr>
          <w:rFonts w:eastAsia="Arial"/>
        </w:rPr>
        <w:t xml:space="preserve"> by 2028</w:t>
      </w:r>
      <w:r w:rsidR="00A71EB8" w:rsidRPr="00114480">
        <w:rPr>
          <w:rFonts w:eastAsia="Arial"/>
        </w:rPr>
        <w:t xml:space="preserve">. There may be a pause in population growth, however there appears to be increased car use, which will put significant </w:t>
      </w:r>
      <w:r w:rsidR="008D3CAE" w:rsidRPr="00114480">
        <w:rPr>
          <w:rFonts w:eastAsia="Arial"/>
        </w:rPr>
        <w:t xml:space="preserve">pressure on car parking. </w:t>
      </w:r>
      <w:r w:rsidR="005012E4" w:rsidRPr="00114480">
        <w:rPr>
          <w:rFonts w:eastAsia="Arial"/>
        </w:rPr>
        <w:t xml:space="preserve"> </w:t>
      </w:r>
    </w:p>
    <w:p w14:paraId="2BB83151" w14:textId="1780669D" w:rsidR="00C50663" w:rsidRPr="00114480" w:rsidRDefault="00C50663" w:rsidP="00D23DB2">
      <w:pPr>
        <w:pStyle w:val="Heading3"/>
      </w:pPr>
      <w:bookmarkStart w:id="109" w:name="_Toc87946297"/>
      <w:r w:rsidRPr="00114480">
        <w:t>Opportunities</w:t>
      </w:r>
      <w:bookmarkEnd w:id="109"/>
      <w:r w:rsidRPr="00114480">
        <w:t xml:space="preserve"> </w:t>
      </w:r>
    </w:p>
    <w:p w14:paraId="3DD84C98" w14:textId="27BA8385" w:rsidR="00772DA6" w:rsidRPr="00114480" w:rsidRDefault="00BA693D" w:rsidP="009D7EDD">
      <w:pPr>
        <w:spacing w:line="257" w:lineRule="auto"/>
        <w:rPr>
          <w:rFonts w:eastAsia="Arial"/>
        </w:rPr>
      </w:pPr>
      <w:r w:rsidRPr="00114480">
        <w:rPr>
          <w:rFonts w:eastAsia="Arial"/>
        </w:rPr>
        <w:t>As the demand for the provision of on-street parking continues</w:t>
      </w:r>
      <w:r w:rsidR="0087478A" w:rsidRPr="00114480">
        <w:rPr>
          <w:rFonts w:eastAsia="Arial"/>
        </w:rPr>
        <w:t xml:space="preserve"> to increase</w:t>
      </w:r>
      <w:r w:rsidRPr="00114480">
        <w:rPr>
          <w:rFonts w:eastAsia="Arial"/>
        </w:rPr>
        <w:t xml:space="preserve">, </w:t>
      </w:r>
      <w:r w:rsidR="004377D6" w:rsidRPr="00114480">
        <w:rPr>
          <w:rFonts w:eastAsia="Arial"/>
        </w:rPr>
        <w:t xml:space="preserve">encourage and </w:t>
      </w:r>
      <w:r w:rsidR="00C310AD" w:rsidRPr="00114480">
        <w:rPr>
          <w:rFonts w:eastAsia="Arial"/>
        </w:rPr>
        <w:t>facilitate the delivery of publicly accessible parking spaces within</w:t>
      </w:r>
      <w:r w:rsidR="00401A0E" w:rsidRPr="00114480">
        <w:rPr>
          <w:rFonts w:eastAsia="Arial"/>
        </w:rPr>
        <w:t xml:space="preserve"> new developments</w:t>
      </w:r>
      <w:bookmarkStart w:id="110" w:name="_Toc68847177"/>
      <w:r w:rsidR="009D7EDD" w:rsidRPr="00114480">
        <w:rPr>
          <w:rFonts w:eastAsia="Arial"/>
        </w:rPr>
        <w:t xml:space="preserve">. </w:t>
      </w:r>
    </w:p>
    <w:p w14:paraId="72300C96" w14:textId="39B02229" w:rsidR="00885008" w:rsidRPr="00114480" w:rsidRDefault="00885008" w:rsidP="00885008">
      <w:pPr>
        <w:rPr>
          <w:rFonts w:eastAsia="Arial"/>
        </w:rPr>
      </w:pPr>
      <w:r w:rsidRPr="00114480">
        <w:rPr>
          <w:rFonts w:eastAsia="Arial"/>
        </w:rPr>
        <w:t xml:space="preserve">As well as needing space to park and store an increasing number of vehicles, </w:t>
      </w:r>
      <w:r w:rsidR="006808B3" w:rsidRPr="00114480">
        <w:rPr>
          <w:rFonts w:eastAsia="Arial"/>
        </w:rPr>
        <w:t>creating</w:t>
      </w:r>
      <w:r w:rsidRPr="00114480">
        <w:rPr>
          <w:rFonts w:eastAsia="Arial"/>
        </w:rPr>
        <w:t xml:space="preserve"> and maintain</w:t>
      </w:r>
      <w:r w:rsidR="006808B3" w:rsidRPr="00114480">
        <w:rPr>
          <w:rFonts w:eastAsia="Arial"/>
        </w:rPr>
        <w:t>ing</w:t>
      </w:r>
      <w:r w:rsidRPr="00114480">
        <w:rPr>
          <w:rFonts w:eastAsia="Arial"/>
        </w:rPr>
        <w:t xml:space="preserve"> a high level of liveability, mitigat</w:t>
      </w:r>
      <w:r w:rsidR="00067C4B" w:rsidRPr="00114480">
        <w:rPr>
          <w:rFonts w:eastAsia="Arial"/>
        </w:rPr>
        <w:t>ing</w:t>
      </w:r>
      <w:r w:rsidRPr="00114480">
        <w:rPr>
          <w:rFonts w:eastAsia="Arial"/>
        </w:rPr>
        <w:t xml:space="preserve"> the impacts of climate change and support</w:t>
      </w:r>
      <w:r w:rsidR="00067C4B" w:rsidRPr="00114480">
        <w:rPr>
          <w:rFonts w:eastAsia="Arial"/>
        </w:rPr>
        <w:t>ing</w:t>
      </w:r>
      <w:r w:rsidRPr="00114480">
        <w:rPr>
          <w:rFonts w:eastAsia="Arial"/>
        </w:rPr>
        <w:t xml:space="preserve"> greater transport choices should form part of any parking consideration. </w:t>
      </w:r>
    </w:p>
    <w:p w14:paraId="6482D3DA" w14:textId="528C6564" w:rsidR="00664E05" w:rsidRPr="00114480" w:rsidRDefault="00664E05">
      <w:pPr>
        <w:tabs>
          <w:tab w:val="clear" w:pos="-3060"/>
          <w:tab w:val="clear" w:pos="-2340"/>
          <w:tab w:val="clear" w:pos="6300"/>
        </w:tabs>
        <w:suppressAutoHyphens w:val="0"/>
        <w:spacing w:after="160" w:line="259" w:lineRule="auto"/>
        <w:rPr>
          <w:b/>
          <w:bCs/>
        </w:rPr>
      </w:pPr>
      <w:r w:rsidRPr="00114480">
        <w:rPr>
          <w:b/>
          <w:bCs/>
        </w:rPr>
        <w:t>St Kilda MAC sub-precinct</w:t>
      </w:r>
    </w:p>
    <w:p w14:paraId="57EBA766" w14:textId="5275FB47" w:rsidR="00664E05" w:rsidRPr="00114480" w:rsidRDefault="003463B8">
      <w:pPr>
        <w:tabs>
          <w:tab w:val="clear" w:pos="-3060"/>
          <w:tab w:val="clear" w:pos="-2340"/>
          <w:tab w:val="clear" w:pos="6300"/>
        </w:tabs>
        <w:suppressAutoHyphens w:val="0"/>
        <w:spacing w:after="160" w:line="259" w:lineRule="auto"/>
      </w:pPr>
      <w:r w:rsidRPr="00114480">
        <w:t>Review car parking demand and issues and the need for any car parking controls</w:t>
      </w:r>
      <w:r w:rsidR="00664E05" w:rsidRPr="00114480">
        <w:t xml:space="preserve"> as part of the structure planning process for this sub-precinct.</w:t>
      </w:r>
    </w:p>
    <w:p w14:paraId="0D70C1FD" w14:textId="77777777" w:rsidR="00664E05" w:rsidRPr="00114480" w:rsidRDefault="00664E05">
      <w:pPr>
        <w:tabs>
          <w:tab w:val="clear" w:pos="-3060"/>
          <w:tab w:val="clear" w:pos="-2340"/>
          <w:tab w:val="clear" w:pos="6300"/>
        </w:tabs>
        <w:suppressAutoHyphens w:val="0"/>
        <w:spacing w:after="160" w:line="259" w:lineRule="auto"/>
        <w:rPr>
          <w:b/>
          <w:bCs/>
        </w:rPr>
      </w:pPr>
      <w:r w:rsidRPr="00114480">
        <w:rPr>
          <w:b/>
          <w:bCs/>
        </w:rPr>
        <w:t>Carlisle Street MAC sub-precinct</w:t>
      </w:r>
    </w:p>
    <w:p w14:paraId="5A5A2D5E" w14:textId="1335AFC8" w:rsidR="003D3259" w:rsidRPr="00114480" w:rsidRDefault="0095564F">
      <w:pPr>
        <w:tabs>
          <w:tab w:val="clear" w:pos="-3060"/>
          <w:tab w:val="clear" w:pos="-2340"/>
          <w:tab w:val="clear" w:pos="6300"/>
        </w:tabs>
        <w:suppressAutoHyphens w:val="0"/>
        <w:spacing w:after="160" w:line="259" w:lineRule="auto"/>
        <w:rPr>
          <w:b/>
          <w:bCs/>
          <w:color w:val="007484"/>
          <w:sz w:val="32"/>
          <w:szCs w:val="32"/>
        </w:rPr>
      </w:pPr>
      <w:r w:rsidRPr="00114480">
        <w:t>Investigate the need for any car parking controls within the sub-precinct as part of the re</w:t>
      </w:r>
      <w:r w:rsidR="00A07B95" w:rsidRPr="00114480">
        <w:t>view of Carlisle Street Structure Plan and Implementation Plan.</w:t>
      </w:r>
      <w:r w:rsidR="003D3259" w:rsidRPr="00114480">
        <w:br w:type="page"/>
      </w:r>
    </w:p>
    <w:p w14:paraId="406E2314" w14:textId="61C7C570" w:rsidR="005012E4" w:rsidRPr="00114480" w:rsidRDefault="005012E4" w:rsidP="007608D3">
      <w:pPr>
        <w:pStyle w:val="Heading1"/>
      </w:pPr>
      <w:bookmarkStart w:id="111" w:name="_Toc87946298"/>
      <w:r w:rsidRPr="00114480">
        <w:lastRenderedPageBreak/>
        <w:t xml:space="preserve">Community </w:t>
      </w:r>
      <w:r w:rsidR="006D6108" w:rsidRPr="00114480">
        <w:t>i</w:t>
      </w:r>
      <w:r w:rsidRPr="00114480">
        <w:t>nfrastructure</w:t>
      </w:r>
      <w:bookmarkEnd w:id="111"/>
      <w:r w:rsidRPr="00114480">
        <w:t xml:space="preserve"> </w:t>
      </w:r>
      <w:bookmarkEnd w:id="110"/>
    </w:p>
    <w:p w14:paraId="5C449DBD" w14:textId="54DDFF28" w:rsidR="005012E4" w:rsidRPr="00114480" w:rsidRDefault="005012E4" w:rsidP="00D23DB2">
      <w:pPr>
        <w:pStyle w:val="Heading3"/>
      </w:pPr>
      <w:bookmarkStart w:id="112" w:name="_Toc68847178"/>
      <w:bookmarkStart w:id="113" w:name="_Toc87946299"/>
      <w:r w:rsidRPr="00114480">
        <w:t>Context</w:t>
      </w:r>
      <w:bookmarkEnd w:id="112"/>
      <w:bookmarkEnd w:id="113"/>
      <w:r w:rsidRPr="00114480">
        <w:t xml:space="preserve"> </w:t>
      </w:r>
    </w:p>
    <w:p w14:paraId="1A9D695A" w14:textId="44BDD2D2" w:rsidR="005012E4" w:rsidRPr="00114480" w:rsidRDefault="009201B9" w:rsidP="7CDD7F14">
      <w:pPr>
        <w:spacing w:line="257" w:lineRule="auto"/>
        <w:rPr>
          <w:rFonts w:eastAsia="Arial"/>
        </w:rPr>
      </w:pPr>
      <w:r w:rsidRPr="00114480">
        <w:rPr>
          <w:rFonts w:eastAsia="Arial"/>
        </w:rPr>
        <w:t>St Kilda</w:t>
      </w:r>
      <w:r w:rsidR="00DE1549" w:rsidRPr="00114480">
        <w:rPr>
          <w:rFonts w:eastAsia="Arial"/>
        </w:rPr>
        <w:t xml:space="preserve"> has </w:t>
      </w:r>
      <w:r w:rsidR="006F06C6" w:rsidRPr="00114480">
        <w:rPr>
          <w:rFonts w:eastAsia="Arial"/>
        </w:rPr>
        <w:t xml:space="preserve">long been a hub of community infrastructure </w:t>
      </w:r>
      <w:r w:rsidR="4387E077" w:rsidRPr="00114480">
        <w:rPr>
          <w:rFonts w:eastAsia="Arial"/>
        </w:rPr>
        <w:t>that support the health and wellbeing of the community</w:t>
      </w:r>
      <w:r w:rsidR="006F06C6" w:rsidRPr="00114480">
        <w:rPr>
          <w:rFonts w:eastAsia="Arial"/>
        </w:rPr>
        <w:t>, including</w:t>
      </w:r>
      <w:r w:rsidR="0067071E" w:rsidRPr="00114480">
        <w:rPr>
          <w:rFonts w:eastAsia="Arial"/>
        </w:rPr>
        <w:t xml:space="preserve"> marginalised and</w:t>
      </w:r>
      <w:r w:rsidR="006F06C6" w:rsidRPr="00114480">
        <w:rPr>
          <w:rFonts w:eastAsia="Arial"/>
        </w:rPr>
        <w:t xml:space="preserve"> </w:t>
      </w:r>
      <w:r w:rsidR="00D021E0" w:rsidRPr="00114480">
        <w:rPr>
          <w:rFonts w:eastAsia="Arial"/>
        </w:rPr>
        <w:t>vulnerable groups</w:t>
      </w:r>
      <w:r w:rsidR="4387E077" w:rsidRPr="00114480">
        <w:rPr>
          <w:rFonts w:eastAsia="Arial"/>
        </w:rPr>
        <w:t>. Some facilities are owned and operated by Council, others are owned by Council and leased to other organisations to operate</w:t>
      </w:r>
      <w:r w:rsidR="00D021E0" w:rsidRPr="00114480">
        <w:rPr>
          <w:rFonts w:eastAsia="Arial"/>
        </w:rPr>
        <w:t xml:space="preserve"> from</w:t>
      </w:r>
      <w:r w:rsidR="4387E077" w:rsidRPr="00114480">
        <w:rPr>
          <w:rFonts w:eastAsia="Arial"/>
        </w:rPr>
        <w:t xml:space="preserve"> and some are owned </w:t>
      </w:r>
      <w:r w:rsidR="00D021E0" w:rsidRPr="00114480">
        <w:rPr>
          <w:rFonts w:eastAsia="Arial"/>
        </w:rPr>
        <w:t xml:space="preserve">and operated </w:t>
      </w:r>
      <w:r w:rsidR="4387E077" w:rsidRPr="00114480">
        <w:rPr>
          <w:rFonts w:eastAsia="Arial"/>
        </w:rPr>
        <w:t xml:space="preserve">by non-government organisations.   </w:t>
      </w:r>
    </w:p>
    <w:p w14:paraId="0259748F" w14:textId="4F7F3521" w:rsidR="00DD0BB5" w:rsidRPr="00114480" w:rsidRDefault="00390EF4" w:rsidP="7CDD7F14">
      <w:pPr>
        <w:spacing w:line="257" w:lineRule="auto"/>
        <w:rPr>
          <w:rFonts w:eastAsia="Arial"/>
        </w:rPr>
      </w:pPr>
      <w:r w:rsidRPr="00114480">
        <w:rPr>
          <w:rFonts w:eastAsia="Arial"/>
        </w:rPr>
        <w:t>T</w:t>
      </w:r>
      <w:r w:rsidR="4387E077" w:rsidRPr="00114480">
        <w:rPr>
          <w:rFonts w:eastAsia="Arial"/>
        </w:rPr>
        <w:t xml:space="preserve">he St Kilda Town Hall is </w:t>
      </w:r>
      <w:r w:rsidR="00D021E0" w:rsidRPr="00114480">
        <w:rPr>
          <w:rFonts w:eastAsia="Arial"/>
        </w:rPr>
        <w:t xml:space="preserve">one of Council’s three </w:t>
      </w:r>
      <w:r w:rsidR="4387E077" w:rsidRPr="00114480">
        <w:rPr>
          <w:rFonts w:eastAsia="Arial"/>
        </w:rPr>
        <w:t>designated ‘civic hub</w:t>
      </w:r>
      <w:r w:rsidR="00D021E0" w:rsidRPr="00114480">
        <w:rPr>
          <w:rFonts w:eastAsia="Arial"/>
        </w:rPr>
        <w:t>s</w:t>
      </w:r>
      <w:r w:rsidR="4387E077" w:rsidRPr="00114480">
        <w:rPr>
          <w:rFonts w:eastAsia="Arial"/>
        </w:rPr>
        <w:t xml:space="preserve">’, </w:t>
      </w:r>
      <w:r w:rsidR="00D815B1" w:rsidRPr="00114480">
        <w:rPr>
          <w:rFonts w:eastAsia="Arial"/>
        </w:rPr>
        <w:t>and includes the library</w:t>
      </w:r>
      <w:r w:rsidR="001E51DA" w:rsidRPr="00114480">
        <w:rPr>
          <w:rFonts w:eastAsia="Arial"/>
        </w:rPr>
        <w:t xml:space="preserve">, </w:t>
      </w:r>
      <w:proofErr w:type="spellStart"/>
      <w:r w:rsidR="001E51DA" w:rsidRPr="00114480">
        <w:rPr>
          <w:rFonts w:eastAsia="Arial"/>
        </w:rPr>
        <w:t>Bubup</w:t>
      </w:r>
      <w:proofErr w:type="spellEnd"/>
      <w:r w:rsidR="00836491" w:rsidRPr="00114480">
        <w:rPr>
          <w:rFonts w:eastAsia="Arial"/>
        </w:rPr>
        <w:t xml:space="preserve"> </w:t>
      </w:r>
      <w:proofErr w:type="spellStart"/>
      <w:r w:rsidR="001E51DA" w:rsidRPr="00114480">
        <w:rPr>
          <w:rFonts w:eastAsia="Arial"/>
        </w:rPr>
        <w:t>Nairm</w:t>
      </w:r>
      <w:proofErr w:type="spellEnd"/>
      <w:r w:rsidR="001E51DA" w:rsidRPr="00114480">
        <w:rPr>
          <w:rFonts w:eastAsia="Arial"/>
        </w:rPr>
        <w:t xml:space="preserve"> Family and Children’s Centre</w:t>
      </w:r>
      <w:r w:rsidR="00D815B1" w:rsidRPr="00114480">
        <w:rPr>
          <w:rFonts w:eastAsia="Arial"/>
        </w:rPr>
        <w:t xml:space="preserve"> and </w:t>
      </w:r>
      <w:r w:rsidR="4387E077" w:rsidRPr="00114480">
        <w:rPr>
          <w:rFonts w:eastAsia="Arial"/>
        </w:rPr>
        <w:t>St Kilda Police Statio</w:t>
      </w:r>
      <w:r w:rsidRPr="00114480">
        <w:rPr>
          <w:rFonts w:eastAsia="Arial"/>
        </w:rPr>
        <w:t>n</w:t>
      </w:r>
      <w:r w:rsidR="6CC06C52" w:rsidRPr="00114480">
        <w:rPr>
          <w:rFonts w:eastAsia="Arial"/>
        </w:rPr>
        <w:t xml:space="preserve">. </w:t>
      </w:r>
    </w:p>
    <w:p w14:paraId="3B135F42" w14:textId="48BF1A64" w:rsidR="00B97E1B" w:rsidRPr="00114480" w:rsidRDefault="008160D4" w:rsidP="00B97E1B">
      <w:pPr>
        <w:spacing w:line="257" w:lineRule="auto"/>
        <w:rPr>
          <w:rFonts w:eastAsia="Arial"/>
        </w:rPr>
      </w:pPr>
      <w:r w:rsidRPr="00114480">
        <w:rPr>
          <w:noProof/>
        </w:rPr>
        <mc:AlternateContent>
          <mc:Choice Requires="wps">
            <w:drawing>
              <wp:anchor distT="45720" distB="45720" distL="114300" distR="114300" simplePos="0" relativeHeight="251718656" behindDoc="0" locked="0" layoutInCell="1" allowOverlap="1" wp14:anchorId="36CF006B" wp14:editId="66D81890">
                <wp:simplePos x="0" y="0"/>
                <wp:positionH relativeFrom="margin">
                  <wp:posOffset>5296535</wp:posOffset>
                </wp:positionH>
                <wp:positionV relativeFrom="paragraph">
                  <wp:posOffset>4455160</wp:posOffset>
                </wp:positionV>
                <wp:extent cx="1390650" cy="647700"/>
                <wp:effectExtent l="0" t="0" r="0" b="0"/>
                <wp:wrapSquare wrapText="bothSides"/>
                <wp:docPr id="28" name="Text Box 2" descr="P1091TB34#y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90650" cy="647700"/>
                        </a:xfrm>
                        <a:prstGeom prst="rect">
                          <a:avLst/>
                        </a:prstGeom>
                        <a:solidFill>
                          <a:srgbClr val="FFFFFF"/>
                        </a:solidFill>
                        <a:ln w="9525">
                          <a:noFill/>
                          <a:miter lim="800000"/>
                          <a:headEnd/>
                          <a:tailEnd/>
                        </a:ln>
                      </wps:spPr>
                      <wps:txbx>
                        <w:txbxContent>
                          <w:p w14:paraId="3A747492" w14:textId="49926C04" w:rsidR="008160D4" w:rsidRDefault="008160D4" w:rsidP="008160D4">
                            <w:pPr>
                              <w:pStyle w:val="Caption"/>
                            </w:pPr>
                            <w:r w:rsidRPr="00114480">
                              <w:t xml:space="preserve">Figure </w:t>
                            </w:r>
                            <w:r>
                              <w:t>2</w:t>
                            </w:r>
                            <w:r w:rsidR="008D1156">
                              <w:t>2</w:t>
                            </w:r>
                            <w:r>
                              <w:t xml:space="preserve"> Map showing key community facilities &amp; infrastructure</w:t>
                            </w:r>
                          </w:p>
                          <w:p w14:paraId="7B0516D7" w14:textId="528CA88A" w:rsidR="008160D4" w:rsidRDefault="008160D4"/>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6CF006B" id="_x0000_s1039" type="#_x0000_t202" alt="P1091TB34#y1" style="position:absolute;margin-left:417.05pt;margin-top:350.8pt;width:109.5pt;height:51pt;z-index:251718656;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Eo47NwIAADkEAAAOAAAAZHJzL2Uyb0RvYy54bWysU9tu2zAMfR+wfxC058V2Lk1jxCnadBkG&#10;dFuBZh8gy3IsTBI9SYmdfv0oOcmy7W2YHwTRJI/Iw8PlXa8VOQjrJJiCZqOUEmE4VNLsCvptu3l/&#10;S4nzzFRMgREFPQpH71Zv3yy7NhdjaEBVwhIEMS7v2oI23rd5kjjeCM3cCFph0FmD1cyjaXdJZVmH&#10;6Fol4zS9STqwVWuBC+fw7+PgpKuIX9eC+6917YQnqqBYm4+njWcZzmS1ZPnOsraR/FQG+4cqNJMG&#10;H71APTLPyN7Kv6C05BYc1H7EQSdQ15KL2AN2k6V/dPPSsFbEXpAc115ocv8Pln85PFsiq4KOcVKG&#10;aZzRVvSePEBPxpRUwnGk6zlLF9n2YTJ9d8wCZ13rckx9aTHZ9xiLs4/9u/YJ+HdHDKwbZnbi3lro&#10;GsEqrDlmJlepA44LIGX3GSp8m+09RKC+tjoQihQRRMfZHS/zCvXx8ORkkd7M0MXRdzOdz9M40ITl&#10;5+zWOv9RgCbhUlCLeojo7PDkPPaBoeeQ8JgDJauNVCoadleulSUHhtrZxC+0jim/hSlDuoIuZuNZ&#10;RDYQ8qOstPSobSV1QW/T8A1qC2x8MFUM8Uyq4Y6wyiB6oCcwMnDj+7KP08kmZ9pLqI5ImIVBy7h7&#10;eGnAvlLSoY4L6n7smRWUqE8GSV9k02kQfjSms/kYDXvtKa89zHCEKqinZLiufVyWwIeBexxOLSNv&#10;ocyhklPNqM/IzWmXwgJc2zHq18avfgIAAP//AwBQSwMEFAAGAAgAAAAhAFpqp8rfAAAADAEAAA8A&#10;AABkcnMvZG93bnJldi54bWxMj8FOg0AQhu8mvsNmTLwYu4u00FKWRk00Xlv7AANsgcjOEnZb6Ns7&#10;Pelx5v/yzzf5bra9uJjRd440RAsFwlDl6o4aDcfvj+c1CB+QauwdGQ1X42FX3N/lmNVuor25HEIj&#10;uIR8hhraEIZMSl+1xqJfuMEQZyc3Wgw8jo2sR5y43PbyRalEWuyIL7Q4mPfWVD+Hs9Vw+pqeVpup&#10;/AzHdL9M3rBLS3fV+vFhft2CCGYOfzDc9FkdCnYq3ZlqL3oN63gZMaohVVEC4kaoVcyrkjMVJyCL&#10;XP5/ovgFAAD//wMAUEsBAi0AFAAGAAgAAAAhALaDOJL+AAAA4QEAABMAAAAAAAAAAAAAAAAAAAAA&#10;AFtDb250ZW50X1R5cGVzXS54bWxQSwECLQAUAAYACAAAACEAOP0h/9YAAACUAQAACwAAAAAAAAAA&#10;AAAAAAAvAQAAX3JlbHMvLnJlbHNQSwECLQAUAAYACAAAACEAeBKOOzcCAAA5BAAADgAAAAAAAAAA&#10;AAAAAAAuAgAAZHJzL2Uyb0RvYy54bWxQSwECLQAUAAYACAAAACEAWmqnyt8AAAAMAQAADwAAAAAA&#10;AAAAAAAAAACRBAAAZHJzL2Rvd25yZXYueG1sUEsFBgAAAAAEAAQA8wAAAJ0FAAAAAA==&#10;" stroked="f">
                <v:textbox>
                  <w:txbxContent>
                    <w:p w14:paraId="3A747492" w14:textId="49926C04" w:rsidR="008160D4" w:rsidRDefault="008160D4" w:rsidP="008160D4">
                      <w:pPr>
                        <w:pStyle w:val="Caption"/>
                      </w:pPr>
                      <w:r w:rsidRPr="00114480">
                        <w:t xml:space="preserve">Figure </w:t>
                      </w:r>
                      <w:r>
                        <w:t>2</w:t>
                      </w:r>
                      <w:r w:rsidR="008D1156">
                        <w:t>2</w:t>
                      </w:r>
                      <w:r>
                        <w:t xml:space="preserve"> Map showing key community facilities &amp; infrastructure</w:t>
                      </w:r>
                    </w:p>
                    <w:p w14:paraId="7B0516D7" w14:textId="528CA88A" w:rsidR="008160D4" w:rsidRDefault="008160D4"/>
                  </w:txbxContent>
                </v:textbox>
                <w10:wrap type="square" anchorx="margin"/>
              </v:shape>
            </w:pict>
          </mc:Fallback>
        </mc:AlternateContent>
      </w:r>
      <w:r w:rsidRPr="00114480">
        <w:rPr>
          <w:noProof/>
        </w:rPr>
        <w:drawing>
          <wp:anchor distT="0" distB="0" distL="114300" distR="114300" simplePos="0" relativeHeight="251609088" behindDoc="0" locked="0" layoutInCell="1" allowOverlap="1" wp14:anchorId="6FA33D06" wp14:editId="57CCB62B">
            <wp:simplePos x="0" y="0"/>
            <wp:positionH relativeFrom="margin">
              <wp:posOffset>28575</wp:posOffset>
            </wp:positionH>
            <wp:positionV relativeFrom="paragraph">
              <wp:posOffset>1102360</wp:posOffset>
            </wp:positionV>
            <wp:extent cx="5262880" cy="3993515"/>
            <wp:effectExtent l="0" t="0" r="0" b="6985"/>
            <wp:wrapTopAndBottom/>
            <wp:docPr id="1845895344" name="Picture 1845895344" descr="Map showing ley community facilities and infrastructure in the study area.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45895344"/>
                    <pic:cNvPicPr/>
                  </pic:nvPicPr>
                  <pic:blipFill>
                    <a:blip r:embed="rId45" cstate="screen">
                      <a:extLst>
                        <a:ext uri="{28A0092B-C50C-407E-A947-70E740481C1C}">
                          <a14:useLocalDpi xmlns:a14="http://schemas.microsoft.com/office/drawing/2010/main"/>
                        </a:ext>
                      </a:extLst>
                    </a:blip>
                    <a:stretch>
                      <a:fillRect/>
                    </a:stretch>
                  </pic:blipFill>
                  <pic:spPr>
                    <a:xfrm>
                      <a:off x="0" y="0"/>
                      <a:ext cx="5262880" cy="3993515"/>
                    </a:xfrm>
                    <a:prstGeom prst="rect">
                      <a:avLst/>
                    </a:prstGeom>
                  </pic:spPr>
                </pic:pic>
              </a:graphicData>
            </a:graphic>
            <wp14:sizeRelH relativeFrom="page">
              <wp14:pctWidth>0</wp14:pctWidth>
            </wp14:sizeRelH>
            <wp14:sizeRelV relativeFrom="page">
              <wp14:pctHeight>0</wp14:pctHeight>
            </wp14:sizeRelV>
          </wp:anchor>
        </w:drawing>
      </w:r>
      <w:r w:rsidR="007D21DA" w:rsidRPr="00114480">
        <w:rPr>
          <w:rFonts w:eastAsia="Arial"/>
        </w:rPr>
        <w:t xml:space="preserve">A number of services </w:t>
      </w:r>
      <w:r w:rsidR="00DD0BB5" w:rsidRPr="00114480">
        <w:rPr>
          <w:rFonts w:eastAsia="Arial"/>
        </w:rPr>
        <w:t>and facilities for</w:t>
      </w:r>
      <w:r w:rsidR="008C1173" w:rsidRPr="00114480">
        <w:rPr>
          <w:rFonts w:eastAsia="Arial"/>
        </w:rPr>
        <w:t xml:space="preserve"> people who are marginalised or disadvantaged</w:t>
      </w:r>
      <w:r w:rsidR="00DD0BB5" w:rsidRPr="00114480">
        <w:rPr>
          <w:rFonts w:eastAsia="Arial"/>
        </w:rPr>
        <w:t xml:space="preserve"> are located throughout </w:t>
      </w:r>
      <w:r w:rsidR="003376D3" w:rsidRPr="00114480">
        <w:rPr>
          <w:rFonts w:eastAsia="Arial"/>
        </w:rPr>
        <w:t xml:space="preserve">the </w:t>
      </w:r>
      <w:r w:rsidR="00DD0BB5" w:rsidRPr="00114480">
        <w:rPr>
          <w:rFonts w:eastAsia="Arial"/>
        </w:rPr>
        <w:t>St Kilda</w:t>
      </w:r>
      <w:r w:rsidR="003376D3" w:rsidRPr="00114480">
        <w:rPr>
          <w:rFonts w:eastAsia="Arial"/>
        </w:rPr>
        <w:t xml:space="preserve"> study area</w:t>
      </w:r>
      <w:r w:rsidR="00DD0BB5" w:rsidRPr="00114480">
        <w:rPr>
          <w:rFonts w:eastAsia="Arial"/>
        </w:rPr>
        <w:t xml:space="preserve"> and include </w:t>
      </w:r>
      <w:r w:rsidR="4387E077" w:rsidRPr="00114480">
        <w:rPr>
          <w:rFonts w:eastAsia="Arial"/>
        </w:rPr>
        <w:t>crisis centres, community health and drug and alcohol support</w:t>
      </w:r>
      <w:r w:rsidR="00C43A15" w:rsidRPr="00114480">
        <w:rPr>
          <w:rFonts w:eastAsia="Arial"/>
        </w:rPr>
        <w:t xml:space="preserve"> and support for sex workers</w:t>
      </w:r>
      <w:r w:rsidR="4387E077" w:rsidRPr="00114480">
        <w:rPr>
          <w:rFonts w:eastAsia="Arial"/>
        </w:rPr>
        <w:t>.</w:t>
      </w:r>
      <w:r w:rsidR="6C9E1BF8" w:rsidRPr="00114480">
        <w:rPr>
          <w:rFonts w:eastAsia="Arial"/>
        </w:rPr>
        <w:t xml:space="preserve"> </w:t>
      </w:r>
      <w:r w:rsidR="00050A82" w:rsidRPr="00114480">
        <w:rPr>
          <w:rFonts w:eastAsia="Arial"/>
        </w:rPr>
        <w:t>Figure 2</w:t>
      </w:r>
      <w:r w:rsidR="008D1156" w:rsidRPr="00114480">
        <w:rPr>
          <w:rFonts w:eastAsia="Arial"/>
        </w:rPr>
        <w:t>2</w:t>
      </w:r>
      <w:r w:rsidR="6C9E1BF8" w:rsidRPr="00114480">
        <w:rPr>
          <w:rFonts w:eastAsia="Arial"/>
        </w:rPr>
        <w:t xml:space="preserve"> </w:t>
      </w:r>
      <w:r w:rsidR="655C3ABC" w:rsidRPr="00114480">
        <w:rPr>
          <w:rFonts w:eastAsia="Arial"/>
        </w:rPr>
        <w:t>identifies some</w:t>
      </w:r>
      <w:r w:rsidR="6C9E1BF8" w:rsidRPr="00114480">
        <w:rPr>
          <w:rFonts w:eastAsia="Arial"/>
        </w:rPr>
        <w:t xml:space="preserve"> of the key facilities within </w:t>
      </w:r>
      <w:r w:rsidR="00840517" w:rsidRPr="00114480">
        <w:rPr>
          <w:rFonts w:eastAsia="Arial"/>
        </w:rPr>
        <w:t>the study area</w:t>
      </w:r>
      <w:r w:rsidR="6C9E1BF8" w:rsidRPr="00114480">
        <w:rPr>
          <w:rFonts w:eastAsia="Arial"/>
        </w:rPr>
        <w:t xml:space="preserve">. </w:t>
      </w:r>
      <w:r w:rsidR="00600014" w:rsidRPr="00114480">
        <w:rPr>
          <w:rFonts w:eastAsia="Arial"/>
        </w:rPr>
        <w:t xml:space="preserve">The area is also home to a range of art and cultural facilities and family support services. </w:t>
      </w:r>
      <w:r w:rsidR="703538D2" w:rsidRPr="00114480">
        <w:rPr>
          <w:rFonts w:eastAsia="Arial"/>
        </w:rPr>
        <w:t xml:space="preserve">A </w:t>
      </w:r>
      <w:r w:rsidR="2690E7F1" w:rsidRPr="00114480">
        <w:rPr>
          <w:rFonts w:eastAsia="Arial"/>
        </w:rPr>
        <w:t>more comprehensive list</w:t>
      </w:r>
      <w:r w:rsidR="703538D2" w:rsidRPr="00114480">
        <w:rPr>
          <w:rFonts w:eastAsia="Arial"/>
        </w:rPr>
        <w:t xml:space="preserve"> of current facilities available in </w:t>
      </w:r>
      <w:r w:rsidR="00840517" w:rsidRPr="00114480">
        <w:rPr>
          <w:rFonts w:eastAsia="Arial"/>
        </w:rPr>
        <w:t>the study area</w:t>
      </w:r>
      <w:r w:rsidR="703538D2" w:rsidRPr="00114480">
        <w:rPr>
          <w:rFonts w:eastAsia="Arial"/>
        </w:rPr>
        <w:t xml:space="preserve"> can be found at Appendix </w:t>
      </w:r>
      <w:r w:rsidR="00111C21" w:rsidRPr="00114480">
        <w:rPr>
          <w:rFonts w:eastAsia="Arial"/>
        </w:rPr>
        <w:t>2</w:t>
      </w:r>
      <w:r w:rsidR="006F6E1B" w:rsidRPr="00114480">
        <w:rPr>
          <w:rFonts w:eastAsia="Arial"/>
        </w:rPr>
        <w:t>.</w:t>
      </w:r>
      <w:r w:rsidR="00542AB2">
        <w:rPr>
          <w:rFonts w:ascii="ZWAdobeF" w:eastAsia="Arial" w:hAnsi="ZWAdobeF" w:cs="ZWAdobeF"/>
          <w:color w:val="auto"/>
          <w:sz w:val="2"/>
          <w:szCs w:val="2"/>
        </w:rPr>
        <w:t>86F</w:t>
      </w:r>
      <w:r w:rsidR="005012E4" w:rsidRPr="00114480">
        <w:rPr>
          <w:rStyle w:val="FootnoteReference"/>
          <w:rFonts w:eastAsia="Arial"/>
        </w:rPr>
        <w:footnoteReference w:id="88"/>
      </w:r>
    </w:p>
    <w:p w14:paraId="2C3088F2" w14:textId="52EC9FE4" w:rsidR="005012E4" w:rsidRPr="00114480" w:rsidRDefault="001F5B2C" w:rsidP="00906B86">
      <w:pPr>
        <w:pStyle w:val="Heading3"/>
        <w:rPr>
          <w:sz w:val="22"/>
          <w:szCs w:val="22"/>
        </w:rPr>
      </w:pPr>
      <w:bookmarkStart w:id="114" w:name="_Toc87946300"/>
      <w:r w:rsidRPr="00114480">
        <w:lastRenderedPageBreak/>
        <w:t>Challenges</w:t>
      </w:r>
      <w:bookmarkEnd w:id="114"/>
    </w:p>
    <w:p w14:paraId="26014D58" w14:textId="0ACDD2A3" w:rsidR="00054E8C" w:rsidRPr="00114480" w:rsidRDefault="00501F49" w:rsidP="7CDD7F14">
      <w:r w:rsidRPr="00114480">
        <w:t>There is a growing demand for community facilities that are co-located</w:t>
      </w:r>
      <w:r w:rsidR="00EE5694" w:rsidRPr="00114480">
        <w:t xml:space="preserve">, currently there is a lack of such facilities. </w:t>
      </w:r>
    </w:p>
    <w:p w14:paraId="49F292B7" w14:textId="17895FAA" w:rsidR="005012E4" w:rsidRPr="00114480" w:rsidRDefault="00D504BA" w:rsidP="7CDD7F14">
      <w:pPr>
        <w:rPr>
          <w:rFonts w:eastAsia="Arial"/>
        </w:rPr>
      </w:pPr>
      <w:r w:rsidRPr="00114480">
        <w:rPr>
          <w:rFonts w:eastAsia="Arial"/>
        </w:rPr>
        <w:t xml:space="preserve">There are a </w:t>
      </w:r>
      <w:r w:rsidR="47D055B3" w:rsidRPr="00114480">
        <w:rPr>
          <w:rFonts w:eastAsia="Arial"/>
        </w:rPr>
        <w:t xml:space="preserve">number of Council-owned facilities are </w:t>
      </w:r>
      <w:r w:rsidR="002040DA" w:rsidRPr="00114480">
        <w:rPr>
          <w:rFonts w:eastAsia="Arial"/>
        </w:rPr>
        <w:t>not fit-for-purpose</w:t>
      </w:r>
      <w:r w:rsidR="47D055B3" w:rsidRPr="00114480">
        <w:rPr>
          <w:rFonts w:eastAsia="Arial"/>
        </w:rPr>
        <w:t xml:space="preserve"> due to their age and </w:t>
      </w:r>
      <w:r w:rsidR="00C737C6" w:rsidRPr="00114480">
        <w:rPr>
          <w:rFonts w:eastAsia="Arial"/>
        </w:rPr>
        <w:t>state of disrepair</w:t>
      </w:r>
      <w:r w:rsidR="006202E3" w:rsidRPr="00114480">
        <w:rPr>
          <w:rFonts w:eastAsia="Arial"/>
        </w:rPr>
        <w:t>, including the</w:t>
      </w:r>
      <w:r w:rsidR="47D055B3" w:rsidRPr="00114480">
        <w:rPr>
          <w:rFonts w:eastAsia="Arial"/>
        </w:rPr>
        <w:t xml:space="preserve"> Cora Graves Community Centre, </w:t>
      </w:r>
      <w:r w:rsidR="4CBA7F30" w:rsidRPr="00114480">
        <w:rPr>
          <w:rFonts w:eastAsia="Arial"/>
        </w:rPr>
        <w:t>t</w:t>
      </w:r>
      <w:r w:rsidR="47D055B3" w:rsidRPr="00114480">
        <w:rPr>
          <w:rFonts w:eastAsia="Arial"/>
        </w:rPr>
        <w:t>he Avenue Childcare and Eildon Road Childcare.</w:t>
      </w:r>
    </w:p>
    <w:p w14:paraId="165797BC" w14:textId="7F899BF6" w:rsidR="005012E4" w:rsidRPr="00114480" w:rsidRDefault="00DD0BB5" w:rsidP="11120D9B">
      <w:pPr>
        <w:rPr>
          <w:rFonts w:eastAsia="Arial"/>
        </w:rPr>
      </w:pPr>
      <w:r w:rsidRPr="00114480">
        <w:t>Most of the respondents (</w:t>
      </w:r>
      <w:r w:rsidR="005541C5" w:rsidRPr="00114480">
        <w:t>14 out of 17</w:t>
      </w:r>
      <w:r w:rsidRPr="00114480">
        <w:t xml:space="preserve">) to the engagement survey believed that </w:t>
      </w:r>
      <w:r w:rsidR="00840517" w:rsidRPr="00114480">
        <w:t>the study area</w:t>
      </w:r>
      <w:r w:rsidRPr="00114480">
        <w:t xml:space="preserve"> has an appropriate amount of community infrastructure, with</w:t>
      </w:r>
      <w:r w:rsidR="008A567C" w:rsidRPr="00114480">
        <w:t xml:space="preserve"> majority (10 out of 13)</w:t>
      </w:r>
      <w:r w:rsidR="007B0448" w:rsidRPr="00114480">
        <w:t xml:space="preserve"> of</w:t>
      </w:r>
      <w:r w:rsidRPr="00114480">
        <w:t xml:space="preserve"> respondents stating that the current community infrastructure is diverse enough to cater for the needs of the whole community.</w:t>
      </w:r>
      <w:r w:rsidR="00437A85" w:rsidRPr="00114480">
        <w:t xml:space="preserve"> </w:t>
      </w:r>
      <w:r w:rsidR="0083183C" w:rsidRPr="00114480">
        <w:t>Some</w:t>
      </w:r>
      <w:r w:rsidR="00437A85" w:rsidRPr="00114480">
        <w:t xml:space="preserve"> respondents stated that </w:t>
      </w:r>
      <w:r w:rsidR="4501F1FE" w:rsidRPr="00114480">
        <w:rPr>
          <w:rFonts w:eastAsia="Arial"/>
        </w:rPr>
        <w:t>Council need</w:t>
      </w:r>
      <w:r w:rsidR="6FB192E8" w:rsidRPr="00114480">
        <w:rPr>
          <w:rFonts w:eastAsia="Arial"/>
        </w:rPr>
        <w:t>s</w:t>
      </w:r>
      <w:r w:rsidR="4501F1FE" w:rsidRPr="00114480">
        <w:rPr>
          <w:rFonts w:eastAsia="Arial"/>
        </w:rPr>
        <w:t xml:space="preserve"> to maintain the spaces</w:t>
      </w:r>
      <w:r w:rsidR="0083183C" w:rsidRPr="00114480">
        <w:rPr>
          <w:rFonts w:eastAsia="Arial"/>
        </w:rPr>
        <w:t xml:space="preserve"> with t</w:t>
      </w:r>
      <w:r w:rsidR="00437A85" w:rsidRPr="00114480">
        <w:rPr>
          <w:rFonts w:eastAsia="Arial"/>
        </w:rPr>
        <w:t>he</w:t>
      </w:r>
      <w:r w:rsidR="4501F1FE" w:rsidRPr="00114480">
        <w:rPr>
          <w:rFonts w:eastAsia="Arial"/>
        </w:rPr>
        <w:t xml:space="preserve"> </w:t>
      </w:r>
      <w:r w:rsidR="00437A85" w:rsidRPr="00114480">
        <w:rPr>
          <w:rFonts w:eastAsia="Arial"/>
        </w:rPr>
        <w:t>Civic Precinct</w:t>
      </w:r>
      <w:r w:rsidR="4501F1FE" w:rsidRPr="00114480">
        <w:rPr>
          <w:rFonts w:eastAsia="Arial"/>
        </w:rPr>
        <w:t xml:space="preserve"> </w:t>
      </w:r>
      <w:r w:rsidR="00437A85" w:rsidRPr="00114480">
        <w:rPr>
          <w:rFonts w:eastAsia="Arial"/>
        </w:rPr>
        <w:t>particularly identified as being</w:t>
      </w:r>
      <w:r w:rsidR="4501F1FE" w:rsidRPr="00114480">
        <w:rPr>
          <w:rFonts w:eastAsia="Arial"/>
        </w:rPr>
        <w:t xml:space="preserve"> grotty</w:t>
      </w:r>
      <w:r w:rsidR="2F241772" w:rsidRPr="00114480">
        <w:rPr>
          <w:rFonts w:eastAsia="Arial"/>
        </w:rPr>
        <w:t>,</w:t>
      </w:r>
      <w:r w:rsidR="00FF0EDC" w:rsidRPr="00114480">
        <w:rPr>
          <w:rFonts w:eastAsia="Arial"/>
        </w:rPr>
        <w:t xml:space="preserve"> </w:t>
      </w:r>
      <w:r w:rsidR="1E8B7922" w:rsidRPr="00114480">
        <w:rPr>
          <w:rFonts w:eastAsia="Arial"/>
        </w:rPr>
        <w:t>un</w:t>
      </w:r>
      <w:r w:rsidR="4501F1FE" w:rsidRPr="00114480">
        <w:rPr>
          <w:rFonts w:eastAsia="Arial"/>
        </w:rPr>
        <w:t xml:space="preserve">inviting and unsafe for kids and families to </w:t>
      </w:r>
      <w:r w:rsidR="00437A85" w:rsidRPr="00114480">
        <w:rPr>
          <w:rFonts w:eastAsia="Arial"/>
        </w:rPr>
        <w:t>congregate</w:t>
      </w:r>
      <w:r w:rsidR="4501F1FE" w:rsidRPr="00114480">
        <w:rPr>
          <w:rFonts w:eastAsia="Arial"/>
        </w:rPr>
        <w:t>.</w:t>
      </w:r>
    </w:p>
    <w:p w14:paraId="51676A27" w14:textId="33433002" w:rsidR="00B06059" w:rsidRPr="00114480" w:rsidRDefault="00B06059" w:rsidP="00906B86">
      <w:pPr>
        <w:pStyle w:val="Heading3"/>
      </w:pPr>
      <w:bookmarkStart w:id="115" w:name="_Toc87946301"/>
      <w:r w:rsidRPr="00114480">
        <w:t>Opportunities</w:t>
      </w:r>
      <w:bookmarkEnd w:id="115"/>
    </w:p>
    <w:p w14:paraId="0D431231" w14:textId="194E4E59" w:rsidR="00390EF4" w:rsidRPr="00114480" w:rsidRDefault="002B334E" w:rsidP="00B06059">
      <w:pPr>
        <w:spacing w:line="257" w:lineRule="auto"/>
        <w:rPr>
          <w:rFonts w:eastAsia="Calibri"/>
        </w:rPr>
      </w:pPr>
      <w:r w:rsidRPr="00114480">
        <w:t>As part of any future st</w:t>
      </w:r>
      <w:r w:rsidR="00403F77" w:rsidRPr="00114480">
        <w:t xml:space="preserve">ructure planning work, undertake a Community Infrastructure Needs Assessment to determine the community facilities and services required in each centre. </w:t>
      </w:r>
    </w:p>
    <w:p w14:paraId="4E4B7461" w14:textId="77777777" w:rsidR="00BC71A3" w:rsidRPr="00114480" w:rsidRDefault="00BC71A3" w:rsidP="00B06059">
      <w:pPr>
        <w:spacing w:line="257" w:lineRule="auto"/>
      </w:pPr>
      <w:r w:rsidRPr="00114480">
        <w:t xml:space="preserve">Continue clustering and co-locating community services and infrastructure. </w:t>
      </w:r>
    </w:p>
    <w:p w14:paraId="2C769E07" w14:textId="6DDB8783" w:rsidR="00C80F60" w:rsidRPr="00114480" w:rsidRDefault="00C80F60" w:rsidP="00B06059">
      <w:pPr>
        <w:spacing w:line="257" w:lineRule="auto"/>
        <w:rPr>
          <w:rFonts w:ascii="Calibri" w:eastAsia="Calibri" w:hAnsi="Calibri" w:cs="Calibri"/>
          <w:i/>
          <w:iCs/>
        </w:rPr>
      </w:pPr>
      <w:r w:rsidRPr="00114480">
        <w:t>Continue to invest in and renew Council owned and managed facilities</w:t>
      </w:r>
      <w:r w:rsidR="00CA3F18" w:rsidRPr="00114480">
        <w:t xml:space="preserve"> (where appropriate)</w:t>
      </w:r>
      <w:r w:rsidR="00D1794E" w:rsidRPr="00114480">
        <w:t>,</w:t>
      </w:r>
      <w:r w:rsidRPr="00114480">
        <w:t xml:space="preserve"> </w:t>
      </w:r>
      <w:r w:rsidR="001C31C5" w:rsidRPr="00114480">
        <w:t xml:space="preserve">and opportunities for co-location </w:t>
      </w:r>
      <w:r w:rsidR="00D1794E" w:rsidRPr="00114480">
        <w:t>when properties are available for lease.</w:t>
      </w:r>
    </w:p>
    <w:p w14:paraId="447B018E" w14:textId="397D11AF" w:rsidR="0013308A" w:rsidRPr="00114480" w:rsidRDefault="00390EF4" w:rsidP="00906B86">
      <w:pPr>
        <w:rPr>
          <w:rFonts w:asciiTheme="minorHAnsi" w:eastAsiaTheme="minorEastAsia" w:hAnsiTheme="minorHAnsi" w:cstheme="minorBidi"/>
        </w:rPr>
      </w:pPr>
      <w:r w:rsidRPr="00114480">
        <w:rPr>
          <w:rFonts w:eastAsia="Arial"/>
        </w:rPr>
        <w:t>As part of</w:t>
      </w:r>
      <w:r w:rsidR="00B06059" w:rsidRPr="00114480">
        <w:rPr>
          <w:rFonts w:eastAsia="Arial"/>
        </w:rPr>
        <w:t xml:space="preserve"> </w:t>
      </w:r>
      <w:r w:rsidRPr="00114480">
        <w:rPr>
          <w:rFonts w:eastAsia="Arial"/>
        </w:rPr>
        <w:t>place-based strategic planning work, plan for the co-location of community facilities in accessible locations.</w:t>
      </w:r>
    </w:p>
    <w:p w14:paraId="1CD57564" w14:textId="7D878E7E" w:rsidR="00322203" w:rsidRPr="00114480" w:rsidRDefault="00322203">
      <w:pPr>
        <w:tabs>
          <w:tab w:val="clear" w:pos="-3060"/>
          <w:tab w:val="clear" w:pos="-2340"/>
          <w:tab w:val="clear" w:pos="6300"/>
        </w:tabs>
        <w:suppressAutoHyphens w:val="0"/>
        <w:spacing w:after="160" w:line="259" w:lineRule="auto"/>
        <w:rPr>
          <w:b/>
          <w:bCs/>
          <w:color w:val="007484"/>
          <w:sz w:val="32"/>
          <w:szCs w:val="32"/>
        </w:rPr>
      </w:pPr>
      <w:bookmarkStart w:id="116" w:name="_Toc68847207"/>
      <w:r w:rsidRPr="00114480">
        <w:br w:type="page"/>
      </w:r>
    </w:p>
    <w:p w14:paraId="37156980" w14:textId="69D2175B" w:rsidR="005012E4" w:rsidRPr="00114480" w:rsidRDefault="005012E4" w:rsidP="007608D3">
      <w:pPr>
        <w:pStyle w:val="Heading1"/>
      </w:pPr>
      <w:bookmarkStart w:id="117" w:name="_Toc68847202"/>
      <w:bookmarkStart w:id="118" w:name="_Toc87946302"/>
      <w:bookmarkEnd w:id="116"/>
      <w:r w:rsidRPr="00114480">
        <w:lastRenderedPageBreak/>
        <w:t xml:space="preserve">Social </w:t>
      </w:r>
      <w:bookmarkEnd w:id="117"/>
      <w:r w:rsidR="000D3CFC" w:rsidRPr="00114480">
        <w:t>issues</w:t>
      </w:r>
      <w:bookmarkEnd w:id="118"/>
    </w:p>
    <w:p w14:paraId="4B7D24DF" w14:textId="2E26338C" w:rsidR="005012E4" w:rsidRPr="00114480" w:rsidRDefault="005012E4" w:rsidP="00316F9B">
      <w:pPr>
        <w:pStyle w:val="Heading3"/>
        <w:rPr>
          <w:sz w:val="22"/>
          <w:szCs w:val="22"/>
        </w:rPr>
      </w:pPr>
      <w:bookmarkStart w:id="119" w:name="_Toc68847203"/>
      <w:bookmarkStart w:id="120" w:name="_Toc87946303"/>
      <w:r w:rsidRPr="00114480">
        <w:t>Context</w:t>
      </w:r>
      <w:bookmarkEnd w:id="119"/>
      <w:bookmarkEnd w:id="120"/>
      <w:r w:rsidRPr="00114480">
        <w:t xml:space="preserve"> </w:t>
      </w:r>
    </w:p>
    <w:p w14:paraId="5C266523" w14:textId="51571898" w:rsidR="00D31071" w:rsidRPr="00114480" w:rsidRDefault="00637350" w:rsidP="000D0F01">
      <w:r w:rsidRPr="00114480">
        <w:t>St Kilda has a complex</w:t>
      </w:r>
      <w:r w:rsidR="00EE3725" w:rsidRPr="00114480">
        <w:t xml:space="preserve"> social</w:t>
      </w:r>
      <w:r w:rsidRPr="00114480">
        <w:t xml:space="preserve"> identity</w:t>
      </w:r>
      <w:r w:rsidR="00EE3725" w:rsidRPr="00114480">
        <w:t xml:space="preserve">, </w:t>
      </w:r>
      <w:r w:rsidR="00FD04C2" w:rsidRPr="00114480">
        <w:t>made up of</w:t>
      </w:r>
      <w:r w:rsidR="00EE3725" w:rsidRPr="00114480">
        <w:t xml:space="preserve"> a </w:t>
      </w:r>
      <w:r w:rsidRPr="00114480">
        <w:t>diverse</w:t>
      </w:r>
      <w:r w:rsidR="00FD04C2" w:rsidRPr="00114480">
        <w:t xml:space="preserve"> and evolving</w:t>
      </w:r>
      <w:r w:rsidRPr="00114480">
        <w:t xml:space="preserve"> community </w:t>
      </w:r>
      <w:r w:rsidR="00D31071" w:rsidRPr="00114480">
        <w:t>of people</w:t>
      </w:r>
      <w:r w:rsidR="00EE3725" w:rsidRPr="00114480">
        <w:t xml:space="preserve"> drawn there to</w:t>
      </w:r>
      <w:r w:rsidRPr="00114480">
        <w:t xml:space="preserve"> live, wor</w:t>
      </w:r>
      <w:r w:rsidR="00D31071" w:rsidRPr="00114480">
        <w:t>k</w:t>
      </w:r>
      <w:r w:rsidR="005401A0" w:rsidRPr="00114480">
        <w:t>, be entertained</w:t>
      </w:r>
      <w:r w:rsidRPr="00114480">
        <w:t xml:space="preserve"> and </w:t>
      </w:r>
      <w:r w:rsidR="00E84C7A" w:rsidRPr="00114480">
        <w:t xml:space="preserve">access </w:t>
      </w:r>
      <w:r w:rsidRPr="00114480">
        <w:t xml:space="preserve">services. </w:t>
      </w:r>
      <w:r w:rsidR="00FD04C2" w:rsidRPr="00114480">
        <w:t xml:space="preserve">As a result of this, social </w:t>
      </w:r>
      <w:r w:rsidR="00EB5F62" w:rsidRPr="00114480">
        <w:t>c</w:t>
      </w:r>
      <w:r w:rsidR="001F5B2C" w:rsidRPr="00114480">
        <w:t>hallenges</w:t>
      </w:r>
      <w:r w:rsidR="00FD04C2" w:rsidRPr="00114480">
        <w:t xml:space="preserve"> in </w:t>
      </w:r>
      <w:r w:rsidR="00840517" w:rsidRPr="00114480">
        <w:t>the study area</w:t>
      </w:r>
      <w:r w:rsidR="00FD04C2" w:rsidRPr="00114480">
        <w:t xml:space="preserve"> are complex and evolving. </w:t>
      </w:r>
      <w:r w:rsidR="00D31071" w:rsidRPr="00114480">
        <w:t xml:space="preserve">The three main social </w:t>
      </w:r>
      <w:r w:rsidR="00313915" w:rsidRPr="00114480">
        <w:t>c</w:t>
      </w:r>
      <w:r w:rsidR="001F5B2C" w:rsidRPr="00114480">
        <w:t>hallenges</w:t>
      </w:r>
      <w:r w:rsidR="00D31071" w:rsidRPr="00114480">
        <w:t xml:space="preserve"> that emerged in the preparation of this report are</w:t>
      </w:r>
      <w:r w:rsidR="001C4686" w:rsidRPr="00114480">
        <w:t xml:space="preserve"> perceptions o</w:t>
      </w:r>
      <w:r w:rsidR="00B22911" w:rsidRPr="00114480">
        <w:t>n</w:t>
      </w:r>
      <w:r w:rsidR="00D31071" w:rsidRPr="00114480">
        <w:t xml:space="preserve"> people experiencing homelessness, </w:t>
      </w:r>
      <w:r w:rsidR="00326814" w:rsidRPr="00114480">
        <w:t xml:space="preserve">illicit </w:t>
      </w:r>
      <w:r w:rsidR="00D31071" w:rsidRPr="00114480">
        <w:t>drug</w:t>
      </w:r>
      <w:r w:rsidR="009C0D4E" w:rsidRPr="00114480">
        <w:t xml:space="preserve"> </w:t>
      </w:r>
      <w:r w:rsidR="00D31071" w:rsidRPr="00114480">
        <w:t xml:space="preserve">and alcohol </w:t>
      </w:r>
      <w:r w:rsidR="009C0D4E" w:rsidRPr="00114480">
        <w:t xml:space="preserve">use </w:t>
      </w:r>
      <w:r w:rsidR="00D31071" w:rsidRPr="00114480">
        <w:t xml:space="preserve">including violent and antisocial behaviour, and the perception of community safety. </w:t>
      </w:r>
    </w:p>
    <w:p w14:paraId="1574CF70" w14:textId="15574E6C" w:rsidR="00D31071" w:rsidRPr="00114480" w:rsidRDefault="00D31071" w:rsidP="000D0F01">
      <w:r w:rsidRPr="00114480">
        <w:t xml:space="preserve">Due to the nature of this report, a number of social initiatives being undertaken by Council (for example, equity, diversity and inclusion) are not discussed here. </w:t>
      </w:r>
      <w:r w:rsidR="005E76B8" w:rsidRPr="00114480">
        <w:t>However,</w:t>
      </w:r>
      <w:r w:rsidRPr="00114480">
        <w:t xml:space="preserve"> they may be relevant to future strategic planning work for </w:t>
      </w:r>
      <w:r w:rsidR="00840517" w:rsidRPr="00114480">
        <w:t>the study area</w:t>
      </w:r>
      <w:r w:rsidRPr="00114480">
        <w:t>.</w:t>
      </w:r>
      <w:r w:rsidR="00F67BEA" w:rsidRPr="00114480">
        <w:t xml:space="preserve"> </w:t>
      </w:r>
    </w:p>
    <w:p w14:paraId="20894A1F" w14:textId="5168387C" w:rsidR="005012E4" w:rsidRPr="00114480" w:rsidRDefault="001F5B2C" w:rsidP="00D23DB2">
      <w:pPr>
        <w:pStyle w:val="Heading3"/>
      </w:pPr>
      <w:bookmarkStart w:id="121" w:name="_Toc87946304"/>
      <w:r w:rsidRPr="00114480">
        <w:t>Challenges</w:t>
      </w:r>
      <w:bookmarkEnd w:id="121"/>
    </w:p>
    <w:p w14:paraId="4DED544A" w14:textId="7101BFA9" w:rsidR="005012E4" w:rsidRPr="00114480" w:rsidRDefault="005012E4" w:rsidP="00BD4800">
      <w:pPr>
        <w:pStyle w:val="Heading4"/>
      </w:pPr>
      <w:r w:rsidRPr="00114480">
        <w:t xml:space="preserve">Homelessness </w:t>
      </w:r>
    </w:p>
    <w:p w14:paraId="6BC94EAC" w14:textId="31901B84" w:rsidR="00FD04C2" w:rsidRPr="00114480" w:rsidRDefault="00FD04C2" w:rsidP="005012E4">
      <w:pPr>
        <w:rPr>
          <w:rFonts w:eastAsiaTheme="minorEastAsia"/>
          <w:lang w:eastAsia="en-US"/>
        </w:rPr>
      </w:pPr>
      <w:r w:rsidRPr="00114480">
        <w:rPr>
          <w:rFonts w:eastAsiaTheme="minorHAnsi"/>
          <w:lang w:eastAsia="en-US"/>
        </w:rPr>
        <w:t xml:space="preserve">Council’s statistics </w:t>
      </w:r>
      <w:r w:rsidR="00DA520B" w:rsidRPr="00114480">
        <w:rPr>
          <w:rFonts w:eastAsiaTheme="minorHAnsi"/>
          <w:lang w:eastAsia="en-US"/>
        </w:rPr>
        <w:t xml:space="preserve">indicate that </w:t>
      </w:r>
      <w:r w:rsidRPr="00114480">
        <w:rPr>
          <w:rFonts w:eastAsiaTheme="minorHAnsi"/>
          <w:lang w:eastAsia="en-US"/>
        </w:rPr>
        <w:t>approximately 3</w:t>
      </w:r>
      <w:r w:rsidR="001C624B" w:rsidRPr="00114480">
        <w:rPr>
          <w:rFonts w:eastAsiaTheme="minorHAnsi"/>
          <w:lang w:eastAsia="en-US"/>
        </w:rPr>
        <w:t>2</w:t>
      </w:r>
      <w:r w:rsidR="00B450AD" w:rsidRPr="00114480">
        <w:rPr>
          <w:rFonts w:eastAsiaTheme="minorHAnsi"/>
          <w:lang w:eastAsia="en-US"/>
        </w:rPr>
        <w:t xml:space="preserve"> </w:t>
      </w:r>
      <w:r w:rsidRPr="00114480">
        <w:rPr>
          <w:rFonts w:eastAsiaTheme="minorHAnsi"/>
          <w:lang w:eastAsia="en-US"/>
        </w:rPr>
        <w:t xml:space="preserve">people </w:t>
      </w:r>
      <w:r w:rsidR="00283653" w:rsidRPr="00114480">
        <w:rPr>
          <w:rFonts w:eastAsiaTheme="minorHAnsi"/>
          <w:lang w:eastAsia="en-US"/>
        </w:rPr>
        <w:t xml:space="preserve">actively </w:t>
      </w:r>
      <w:r w:rsidRPr="00114480">
        <w:rPr>
          <w:rFonts w:eastAsiaTheme="minorHAnsi"/>
          <w:lang w:eastAsia="en-US"/>
        </w:rPr>
        <w:t>sleep</w:t>
      </w:r>
      <w:r w:rsidR="00137D99" w:rsidRPr="00114480">
        <w:rPr>
          <w:rFonts w:eastAsiaTheme="minorHAnsi"/>
          <w:lang w:eastAsia="en-US"/>
        </w:rPr>
        <w:t>ing</w:t>
      </w:r>
      <w:r w:rsidRPr="00114480">
        <w:rPr>
          <w:rFonts w:eastAsiaTheme="minorHAnsi"/>
          <w:lang w:eastAsia="en-US"/>
        </w:rPr>
        <w:t xml:space="preserve"> ‘rough’ </w:t>
      </w:r>
      <w:r w:rsidR="00DA520B" w:rsidRPr="00114480">
        <w:rPr>
          <w:rFonts w:eastAsiaTheme="minorHAnsi"/>
          <w:lang w:eastAsia="en-US"/>
        </w:rPr>
        <w:t xml:space="preserve">on the streets </w:t>
      </w:r>
      <w:r w:rsidR="004C51CE" w:rsidRPr="00114480">
        <w:rPr>
          <w:rFonts w:eastAsiaTheme="minorHAnsi"/>
          <w:lang w:eastAsia="en-US"/>
        </w:rPr>
        <w:t>in the m</w:t>
      </w:r>
      <w:r w:rsidRPr="00114480">
        <w:rPr>
          <w:rFonts w:eastAsiaTheme="minorHAnsi"/>
          <w:lang w:eastAsia="en-US"/>
        </w:rPr>
        <w:t>unicipality each night</w:t>
      </w:r>
      <w:r w:rsidR="002F7239" w:rsidRPr="00114480">
        <w:rPr>
          <w:rFonts w:eastAsiaTheme="minorHAnsi"/>
          <w:lang w:eastAsia="en-US"/>
        </w:rPr>
        <w:t xml:space="preserve"> as of May 2021</w:t>
      </w:r>
      <w:r w:rsidR="00542AB2">
        <w:rPr>
          <w:rFonts w:ascii="ZWAdobeF" w:eastAsiaTheme="minorHAnsi" w:hAnsi="ZWAdobeF" w:cs="ZWAdobeF"/>
          <w:color w:val="auto"/>
          <w:sz w:val="2"/>
          <w:szCs w:val="2"/>
          <w:lang w:eastAsia="en-US"/>
        </w:rPr>
        <w:t>87F</w:t>
      </w:r>
      <w:r w:rsidR="00B450AD" w:rsidRPr="00114480">
        <w:rPr>
          <w:rStyle w:val="FootnoteReference"/>
          <w:rFonts w:eastAsiaTheme="minorHAnsi"/>
          <w:lang w:eastAsia="en-US"/>
        </w:rPr>
        <w:footnoteReference w:id="89"/>
      </w:r>
      <w:r w:rsidRPr="00114480">
        <w:rPr>
          <w:rFonts w:eastAsiaTheme="minorHAnsi"/>
          <w:lang w:eastAsia="en-US"/>
        </w:rPr>
        <w:t>. Anecdotally, this includes an overrepresentation of people</w:t>
      </w:r>
      <w:r w:rsidR="00D8653A" w:rsidRPr="00114480">
        <w:rPr>
          <w:rFonts w:eastAsiaTheme="minorHAnsi"/>
          <w:lang w:eastAsia="en-US"/>
        </w:rPr>
        <w:t xml:space="preserve"> who identify as </w:t>
      </w:r>
      <w:r w:rsidR="00896A38" w:rsidRPr="00114480">
        <w:rPr>
          <w:rFonts w:eastAsiaTheme="minorHAnsi"/>
          <w:lang w:eastAsia="en-US"/>
        </w:rPr>
        <w:t>Aboriginal and Torres Strait Islander</w:t>
      </w:r>
      <w:r w:rsidR="004B35A6" w:rsidRPr="00114480">
        <w:rPr>
          <w:rFonts w:eastAsiaTheme="minorHAnsi"/>
          <w:lang w:eastAsia="en-US"/>
        </w:rPr>
        <w:t>,</w:t>
      </w:r>
      <w:r w:rsidRPr="00114480">
        <w:rPr>
          <w:rFonts w:eastAsiaTheme="minorHAnsi"/>
          <w:lang w:eastAsia="en-US"/>
        </w:rPr>
        <w:t xml:space="preserve"> particularly around Fitzroy Street</w:t>
      </w:r>
      <w:r w:rsidR="00E01DBE" w:rsidRPr="00114480">
        <w:rPr>
          <w:rFonts w:eastAsiaTheme="minorHAnsi"/>
          <w:lang w:eastAsia="en-US"/>
        </w:rPr>
        <w:t xml:space="preserve"> and</w:t>
      </w:r>
      <w:r w:rsidRPr="00114480">
        <w:rPr>
          <w:rFonts w:eastAsiaTheme="minorHAnsi"/>
          <w:lang w:eastAsia="en-US"/>
        </w:rPr>
        <w:t xml:space="preserve"> Acland Street.</w:t>
      </w:r>
      <w:r w:rsidR="00542AB2">
        <w:rPr>
          <w:rFonts w:ascii="ZWAdobeF" w:eastAsiaTheme="minorHAnsi" w:hAnsi="ZWAdobeF" w:cs="ZWAdobeF"/>
          <w:color w:val="auto"/>
          <w:sz w:val="2"/>
          <w:szCs w:val="2"/>
          <w:lang w:eastAsia="en-US"/>
        </w:rPr>
        <w:t>88F</w:t>
      </w:r>
      <w:r w:rsidRPr="00114480">
        <w:rPr>
          <w:rStyle w:val="FootnoteReference"/>
          <w:rFonts w:eastAsiaTheme="minorHAnsi"/>
          <w:lang w:eastAsia="en-US"/>
        </w:rPr>
        <w:footnoteReference w:id="90"/>
      </w:r>
      <w:r w:rsidRPr="00114480">
        <w:rPr>
          <w:rFonts w:eastAsiaTheme="minorHAnsi"/>
          <w:lang w:eastAsia="en-US"/>
        </w:rPr>
        <w:t xml:space="preserve"> </w:t>
      </w:r>
      <w:r w:rsidRPr="00114480">
        <w:rPr>
          <w:rFonts w:eastAsiaTheme="minorEastAsia"/>
          <w:lang w:eastAsia="en-US"/>
        </w:rPr>
        <w:t xml:space="preserve">Over the last ten years, </w:t>
      </w:r>
      <w:r w:rsidR="000D0F01" w:rsidRPr="00114480">
        <w:rPr>
          <w:rFonts w:eastAsiaTheme="minorEastAsia"/>
          <w:lang w:eastAsia="en-US"/>
        </w:rPr>
        <w:t xml:space="preserve">some </w:t>
      </w:r>
      <w:r w:rsidRPr="00114480">
        <w:rPr>
          <w:rFonts w:eastAsiaTheme="minorEastAsia"/>
          <w:lang w:eastAsia="en-US"/>
        </w:rPr>
        <w:t>of the short term and crisis accommodation options, such as the Gatwick Hote</w:t>
      </w:r>
      <w:r w:rsidR="00F77CAB" w:rsidRPr="00114480">
        <w:rPr>
          <w:rFonts w:eastAsiaTheme="minorEastAsia"/>
          <w:lang w:eastAsia="en-US"/>
        </w:rPr>
        <w:t>l</w:t>
      </w:r>
      <w:r w:rsidR="00EF7B25" w:rsidRPr="00114480">
        <w:rPr>
          <w:rFonts w:eastAsiaTheme="minorEastAsia"/>
          <w:lang w:eastAsia="en-US"/>
        </w:rPr>
        <w:t>, O</w:t>
      </w:r>
      <w:r w:rsidR="003677D2" w:rsidRPr="00114480">
        <w:rPr>
          <w:rFonts w:eastAsiaTheme="minorEastAsia"/>
          <w:lang w:eastAsia="en-US"/>
        </w:rPr>
        <w:t>a</w:t>
      </w:r>
      <w:r w:rsidR="00EF7B25" w:rsidRPr="00114480">
        <w:rPr>
          <w:rFonts w:eastAsiaTheme="minorEastAsia"/>
          <w:lang w:eastAsia="en-US"/>
        </w:rPr>
        <w:t>si</w:t>
      </w:r>
      <w:r w:rsidR="009B03B5" w:rsidRPr="00114480">
        <w:rPr>
          <w:rFonts w:eastAsiaTheme="minorEastAsia"/>
          <w:lang w:eastAsia="en-US"/>
        </w:rPr>
        <w:t>s and the Beach House</w:t>
      </w:r>
      <w:r w:rsidRPr="00114480">
        <w:rPr>
          <w:rFonts w:eastAsiaTheme="minorEastAsia"/>
          <w:lang w:eastAsia="en-US"/>
        </w:rPr>
        <w:t>, have closed</w:t>
      </w:r>
      <w:r w:rsidR="000D0F01" w:rsidRPr="00114480">
        <w:rPr>
          <w:rFonts w:eastAsiaTheme="minorEastAsia"/>
          <w:lang w:eastAsia="en-US"/>
        </w:rPr>
        <w:t xml:space="preserve"> and been redeveloped</w:t>
      </w:r>
      <w:r w:rsidRPr="00114480">
        <w:rPr>
          <w:rFonts w:eastAsiaTheme="minorEastAsia"/>
          <w:lang w:eastAsia="en-US"/>
        </w:rPr>
        <w:t>.</w:t>
      </w:r>
    </w:p>
    <w:p w14:paraId="4F723EC5" w14:textId="4C5935EE" w:rsidR="00DC5A68" w:rsidRPr="00114480" w:rsidRDefault="00DC5A68" w:rsidP="005012E4">
      <w:pPr>
        <w:rPr>
          <w:rFonts w:eastAsiaTheme="minorHAnsi"/>
          <w:lang w:eastAsia="en-US"/>
        </w:rPr>
      </w:pPr>
      <w:r w:rsidRPr="00114480">
        <w:rPr>
          <w:rFonts w:cs="Calibri"/>
        </w:rPr>
        <w:t xml:space="preserve">Survey respondents stated that one of the key social </w:t>
      </w:r>
      <w:r w:rsidR="008224E0" w:rsidRPr="00114480">
        <w:rPr>
          <w:rFonts w:cs="Calibri"/>
        </w:rPr>
        <w:t>c</w:t>
      </w:r>
      <w:r w:rsidR="001F5B2C" w:rsidRPr="00114480">
        <w:rPr>
          <w:rFonts w:cs="Calibri"/>
        </w:rPr>
        <w:t>hallenges</w:t>
      </w:r>
      <w:r w:rsidRPr="00114480">
        <w:rPr>
          <w:rFonts w:cs="Calibri"/>
        </w:rPr>
        <w:t xml:space="preserve"> in St Kilda was homelessness. In the engagement there was a</w:t>
      </w:r>
      <w:r w:rsidR="00F77CAB" w:rsidRPr="00114480">
        <w:rPr>
          <w:rFonts w:cs="Calibri"/>
        </w:rPr>
        <w:t xml:space="preserve"> </w:t>
      </w:r>
      <w:r w:rsidR="00B071B8" w:rsidRPr="00114480">
        <w:rPr>
          <w:rFonts w:cs="Calibri"/>
        </w:rPr>
        <w:t>perceived</w:t>
      </w:r>
      <w:r w:rsidR="00F77CAB" w:rsidRPr="00114480">
        <w:rPr>
          <w:rFonts w:cs="Calibri"/>
        </w:rPr>
        <w:t xml:space="preserve"> </w:t>
      </w:r>
      <w:r w:rsidRPr="00114480">
        <w:rPr>
          <w:rFonts w:cs="Calibri"/>
        </w:rPr>
        <w:t>view expressed that the</w:t>
      </w:r>
      <w:r w:rsidR="00743224" w:rsidRPr="00114480">
        <w:rPr>
          <w:rFonts w:cs="Calibri"/>
        </w:rPr>
        <w:t xml:space="preserve"> Covid-19</w:t>
      </w:r>
      <w:r w:rsidRPr="00114480">
        <w:rPr>
          <w:rFonts w:cs="Calibri"/>
        </w:rPr>
        <w:t xml:space="preserve"> pandemic has seen a rise in the number of homeless people, however this does not appear to be reflected in the above statistics.</w:t>
      </w:r>
    </w:p>
    <w:p w14:paraId="12EA8890" w14:textId="73199939" w:rsidR="005012E4" w:rsidRPr="00114480" w:rsidRDefault="005012E4" w:rsidP="00BD4800">
      <w:pPr>
        <w:pStyle w:val="Heading4"/>
      </w:pPr>
      <w:r w:rsidRPr="00114480">
        <w:t>A</w:t>
      </w:r>
      <w:r w:rsidR="005A0039" w:rsidRPr="00114480">
        <w:t>l</w:t>
      </w:r>
      <w:r w:rsidRPr="00114480">
        <w:t>cohol and drug related harm</w:t>
      </w:r>
    </w:p>
    <w:p w14:paraId="1BEED0AA" w14:textId="4053752E" w:rsidR="00DC5A68" w:rsidRPr="00114480" w:rsidRDefault="006D246D" w:rsidP="005012E4">
      <w:pPr>
        <w:rPr>
          <w:rFonts w:cs="Calibri"/>
        </w:rPr>
      </w:pPr>
      <w:r w:rsidRPr="00114480">
        <w:rPr>
          <w:rFonts w:cs="Calibri"/>
        </w:rPr>
        <w:t>In th</w:t>
      </w:r>
      <w:r w:rsidR="00605CBF" w:rsidRPr="00114480">
        <w:rPr>
          <w:rFonts w:cs="Calibri"/>
        </w:rPr>
        <w:t>e year from 2019-2020</w:t>
      </w:r>
      <w:r w:rsidR="003F1977" w:rsidRPr="00114480">
        <w:rPr>
          <w:rFonts w:cs="Calibri"/>
        </w:rPr>
        <w:t xml:space="preserve">, there was a total </w:t>
      </w:r>
      <w:r w:rsidR="00605CBF" w:rsidRPr="00114480">
        <w:rPr>
          <w:rFonts w:cs="Calibri"/>
        </w:rPr>
        <w:t>1,094</w:t>
      </w:r>
      <w:r w:rsidR="00542AB2">
        <w:rPr>
          <w:rFonts w:ascii="ZWAdobeF" w:hAnsi="ZWAdobeF" w:cs="ZWAdobeF"/>
          <w:color w:val="auto"/>
          <w:sz w:val="2"/>
          <w:szCs w:val="2"/>
        </w:rPr>
        <w:t>89F</w:t>
      </w:r>
      <w:r w:rsidR="00E40A52" w:rsidRPr="00114480">
        <w:rPr>
          <w:rStyle w:val="FootnoteReference"/>
          <w:rFonts w:cs="Calibri"/>
        </w:rPr>
        <w:footnoteReference w:id="91"/>
      </w:r>
      <w:r w:rsidR="003F1977" w:rsidRPr="00114480">
        <w:rPr>
          <w:rFonts w:cs="Calibri"/>
        </w:rPr>
        <w:t xml:space="preserve"> drug offenses </w:t>
      </w:r>
      <w:r w:rsidR="001702E0" w:rsidRPr="00114480">
        <w:rPr>
          <w:rFonts w:cs="Calibri"/>
        </w:rPr>
        <w:t>in the City.</w:t>
      </w:r>
      <w:r w:rsidR="00DF3379" w:rsidRPr="00114480">
        <w:rPr>
          <w:rFonts w:cs="Calibri"/>
        </w:rPr>
        <w:t xml:space="preserve"> Among the neighbourhoods, </w:t>
      </w:r>
      <w:r w:rsidR="001702E0" w:rsidRPr="00114480">
        <w:rPr>
          <w:rFonts w:cs="Calibri"/>
        </w:rPr>
        <w:t xml:space="preserve">St Kilda </w:t>
      </w:r>
      <w:r w:rsidR="00DF3379" w:rsidRPr="00114480">
        <w:rPr>
          <w:rFonts w:cs="Calibri"/>
        </w:rPr>
        <w:t>(</w:t>
      </w:r>
      <w:r w:rsidR="00276A67" w:rsidRPr="00114480">
        <w:rPr>
          <w:rFonts w:cs="Calibri"/>
        </w:rPr>
        <w:t>508</w:t>
      </w:r>
      <w:r w:rsidR="00DF3379" w:rsidRPr="00114480">
        <w:rPr>
          <w:rFonts w:cs="Calibri"/>
        </w:rPr>
        <w:t xml:space="preserve">) </w:t>
      </w:r>
      <w:r w:rsidR="007508F8" w:rsidRPr="00114480">
        <w:rPr>
          <w:rFonts w:cs="Calibri"/>
        </w:rPr>
        <w:t xml:space="preserve">had </w:t>
      </w:r>
      <w:r w:rsidR="00276A67" w:rsidRPr="00114480">
        <w:rPr>
          <w:rFonts w:cs="Calibri"/>
        </w:rPr>
        <w:t>the</w:t>
      </w:r>
      <w:r w:rsidR="007508F8" w:rsidRPr="00114480">
        <w:rPr>
          <w:rFonts w:cs="Calibri"/>
        </w:rPr>
        <w:t xml:space="preserve"> highest number of drug offences</w:t>
      </w:r>
      <w:r w:rsidR="00542AB2">
        <w:rPr>
          <w:rFonts w:ascii="ZWAdobeF" w:hAnsi="ZWAdobeF" w:cs="ZWAdobeF"/>
          <w:color w:val="auto"/>
          <w:sz w:val="2"/>
          <w:szCs w:val="2"/>
        </w:rPr>
        <w:t>90F</w:t>
      </w:r>
      <w:r w:rsidR="00BD7E42" w:rsidRPr="00114480">
        <w:rPr>
          <w:rStyle w:val="FootnoteReference"/>
          <w:rFonts w:cs="Calibri"/>
        </w:rPr>
        <w:footnoteReference w:id="92"/>
      </w:r>
      <w:r w:rsidR="007508F8" w:rsidRPr="00114480">
        <w:rPr>
          <w:rFonts w:cs="Calibri"/>
        </w:rPr>
        <w:t xml:space="preserve">. </w:t>
      </w:r>
    </w:p>
    <w:p w14:paraId="7465C05C" w14:textId="290BA430" w:rsidR="00DC5A68" w:rsidRPr="00114480" w:rsidRDefault="00DC5A68" w:rsidP="005012E4">
      <w:r w:rsidRPr="00114480">
        <w:rPr>
          <w:rFonts w:cs="Calibri"/>
        </w:rPr>
        <w:t xml:space="preserve">Survey respondents stated that key social </w:t>
      </w:r>
      <w:r w:rsidR="001C413F" w:rsidRPr="00114480">
        <w:rPr>
          <w:rFonts w:cs="Calibri"/>
        </w:rPr>
        <w:t>c</w:t>
      </w:r>
      <w:r w:rsidR="001F5B2C" w:rsidRPr="00114480">
        <w:rPr>
          <w:rFonts w:cs="Calibri"/>
        </w:rPr>
        <w:t>hallenges</w:t>
      </w:r>
      <w:r w:rsidRPr="00114480">
        <w:rPr>
          <w:rFonts w:cs="Calibri"/>
        </w:rPr>
        <w:t xml:space="preserve"> in St Kilda are</w:t>
      </w:r>
      <w:r w:rsidR="00921CF9" w:rsidRPr="00114480">
        <w:rPr>
          <w:rFonts w:cs="Calibri"/>
        </w:rPr>
        <w:t xml:space="preserve"> </w:t>
      </w:r>
      <w:r w:rsidRPr="00114480">
        <w:rPr>
          <w:rFonts w:cs="Calibri"/>
        </w:rPr>
        <w:t>drug and alcohol use</w:t>
      </w:r>
      <w:r w:rsidR="00921CF9" w:rsidRPr="00114480">
        <w:rPr>
          <w:rFonts w:cs="Calibri"/>
        </w:rPr>
        <w:t xml:space="preserve"> in public spaces</w:t>
      </w:r>
      <w:r w:rsidRPr="00114480">
        <w:rPr>
          <w:rFonts w:cs="Calibri"/>
        </w:rPr>
        <w:t xml:space="preserve">. </w:t>
      </w:r>
    </w:p>
    <w:p w14:paraId="2E4E6869" w14:textId="587D0FD2" w:rsidR="00DC5A68" w:rsidRPr="00114480" w:rsidRDefault="00331414" w:rsidP="005012E4">
      <w:r w:rsidRPr="00114480">
        <w:lastRenderedPageBreak/>
        <w:t>Port Phillip experiences higher levels of alcohol-related harm compared to other metropolitan Melbourne areas</w:t>
      </w:r>
      <w:r w:rsidR="00542AB2">
        <w:rPr>
          <w:rFonts w:ascii="ZWAdobeF" w:hAnsi="ZWAdobeF" w:cs="ZWAdobeF"/>
          <w:color w:val="auto"/>
          <w:sz w:val="2"/>
          <w:szCs w:val="2"/>
        </w:rPr>
        <w:t>91F</w:t>
      </w:r>
      <w:r w:rsidR="005B70BD" w:rsidRPr="00114480">
        <w:rPr>
          <w:rStyle w:val="FootnoteReference"/>
        </w:rPr>
        <w:footnoteReference w:id="93"/>
      </w:r>
      <w:r w:rsidRPr="00114480">
        <w:t xml:space="preserve">. </w:t>
      </w:r>
      <w:r w:rsidR="00316792" w:rsidRPr="00114480">
        <w:t>As of September 2020, there were 803 liquor licenses within Port Phillip</w:t>
      </w:r>
      <w:r w:rsidR="00BC2850" w:rsidRPr="00114480">
        <w:t>, with the</w:t>
      </w:r>
      <w:r w:rsidR="00316792" w:rsidRPr="00114480">
        <w:t xml:space="preserve"> majority of liquor consumed </w:t>
      </w:r>
      <w:r w:rsidR="002D1373" w:rsidRPr="00114480">
        <w:t xml:space="preserve">in the City </w:t>
      </w:r>
      <w:r w:rsidRPr="00114480">
        <w:t>occurring</w:t>
      </w:r>
      <w:r w:rsidR="002D1373" w:rsidRPr="00114480">
        <w:t xml:space="preserve"> in restaurants, cafes, bars and nightclubs</w:t>
      </w:r>
      <w:r w:rsidR="007F61CE" w:rsidRPr="00114480">
        <w:t xml:space="preserve">. </w:t>
      </w:r>
      <w:r w:rsidR="00DD58DA" w:rsidRPr="00114480">
        <w:t xml:space="preserve">While Port Phillip </w:t>
      </w:r>
      <w:r w:rsidR="00585239" w:rsidRPr="00114480">
        <w:t xml:space="preserve">has recorded 347 public drunkenness </w:t>
      </w:r>
      <w:r w:rsidR="00A135E2" w:rsidRPr="00114480">
        <w:t>offences</w:t>
      </w:r>
      <w:r w:rsidR="00585239" w:rsidRPr="00114480">
        <w:t xml:space="preserve"> in</w:t>
      </w:r>
      <w:r w:rsidR="00DF05D6" w:rsidRPr="00114480">
        <w:t xml:space="preserve"> December 2020</w:t>
      </w:r>
      <w:r w:rsidR="00542AB2">
        <w:rPr>
          <w:rFonts w:ascii="ZWAdobeF" w:hAnsi="ZWAdobeF" w:cs="ZWAdobeF"/>
          <w:color w:val="auto"/>
          <w:sz w:val="2"/>
          <w:szCs w:val="2"/>
        </w:rPr>
        <w:t>92F</w:t>
      </w:r>
      <w:r w:rsidR="00717DAD" w:rsidRPr="00114480">
        <w:rPr>
          <w:rStyle w:val="FootnoteReference"/>
        </w:rPr>
        <w:footnoteReference w:id="94"/>
      </w:r>
      <w:r w:rsidR="00585239" w:rsidRPr="00114480">
        <w:t xml:space="preserve">, </w:t>
      </w:r>
      <w:r w:rsidR="00B450AD" w:rsidRPr="00114480">
        <w:t>anecdotally</w:t>
      </w:r>
      <w:r w:rsidR="003352C8" w:rsidRPr="00114480">
        <w:t xml:space="preserve"> </w:t>
      </w:r>
      <w:r w:rsidR="00B450AD" w:rsidRPr="00114480">
        <w:t>more of</w:t>
      </w:r>
      <w:r w:rsidR="003352C8" w:rsidRPr="00114480">
        <w:t xml:space="preserve"> these </w:t>
      </w:r>
      <w:r w:rsidR="00CD1E1B" w:rsidRPr="00114480">
        <w:t>offences</w:t>
      </w:r>
      <w:r w:rsidR="003352C8" w:rsidRPr="00114480">
        <w:t xml:space="preserve"> are caused by visi</w:t>
      </w:r>
      <w:r w:rsidR="00CD1E1B" w:rsidRPr="00114480">
        <w:t>tors</w:t>
      </w:r>
      <w:r w:rsidR="00A135E2" w:rsidRPr="00114480">
        <w:t xml:space="preserve">. </w:t>
      </w:r>
      <w:r w:rsidR="002B5258" w:rsidRPr="00114480">
        <w:t>In reviewing the 58 infringement notices issued over the trial period</w:t>
      </w:r>
      <w:r w:rsidR="00BE5A19" w:rsidRPr="00114480">
        <w:t xml:space="preserve"> of the </w:t>
      </w:r>
      <w:r w:rsidR="00C410F2" w:rsidRPr="00114480">
        <w:t>public drinking laws</w:t>
      </w:r>
      <w:r w:rsidR="002B5258" w:rsidRPr="00114480">
        <w:t>, Port Phillip residents accounted for 22</w:t>
      </w:r>
      <w:r w:rsidR="00846384" w:rsidRPr="00114480">
        <w:t xml:space="preserve"> per cent</w:t>
      </w:r>
      <w:r w:rsidR="002B5258" w:rsidRPr="00114480">
        <w:t xml:space="preserve"> (13) of people issued fines for public drinking</w:t>
      </w:r>
      <w:r w:rsidR="00846384" w:rsidRPr="00114480">
        <w:t>, while</w:t>
      </w:r>
      <w:r w:rsidR="002B5258" w:rsidRPr="00114480">
        <w:t xml:space="preserve"> </w:t>
      </w:r>
      <w:r w:rsidR="00846384" w:rsidRPr="00114480">
        <w:t>88</w:t>
      </w:r>
      <w:r w:rsidR="002B5258" w:rsidRPr="00114480">
        <w:t xml:space="preserve"> per cent (45) infringements were issued to people who do not reside within the municipality</w:t>
      </w:r>
      <w:r w:rsidR="00542AB2">
        <w:rPr>
          <w:rFonts w:ascii="ZWAdobeF" w:hAnsi="ZWAdobeF" w:cs="ZWAdobeF"/>
          <w:color w:val="auto"/>
          <w:sz w:val="2"/>
          <w:szCs w:val="2"/>
        </w:rPr>
        <w:t>93F</w:t>
      </w:r>
      <w:r w:rsidR="00846384" w:rsidRPr="00114480">
        <w:rPr>
          <w:rStyle w:val="FootnoteReference"/>
        </w:rPr>
        <w:footnoteReference w:id="95"/>
      </w:r>
      <w:r w:rsidR="00846384" w:rsidRPr="00114480">
        <w:t xml:space="preserve">. </w:t>
      </w:r>
      <w:r w:rsidR="000D0F01" w:rsidRPr="00114480">
        <w:t xml:space="preserve">The social and cultural benefits of tourist and entertainment uses in </w:t>
      </w:r>
      <w:r w:rsidR="00840517" w:rsidRPr="00114480">
        <w:t>the study area</w:t>
      </w:r>
      <w:r w:rsidR="000D0F01" w:rsidRPr="00114480">
        <w:t xml:space="preserve"> needs to be balanced with the alcohol related harm and amenity impacts to ensure </w:t>
      </w:r>
      <w:r w:rsidR="00840517" w:rsidRPr="00114480">
        <w:t>the study area</w:t>
      </w:r>
      <w:r w:rsidR="000D0F01" w:rsidRPr="00114480">
        <w:t xml:space="preserve"> remains a desirable and safe place to visit and live.</w:t>
      </w:r>
      <w:r w:rsidR="00542AB2">
        <w:rPr>
          <w:rFonts w:ascii="ZWAdobeF" w:hAnsi="ZWAdobeF" w:cs="ZWAdobeF"/>
          <w:color w:val="auto"/>
          <w:sz w:val="2"/>
          <w:szCs w:val="2"/>
        </w:rPr>
        <w:t>94F</w:t>
      </w:r>
      <w:r w:rsidR="000D0F01" w:rsidRPr="00114480">
        <w:rPr>
          <w:rStyle w:val="FootnoteReference"/>
        </w:rPr>
        <w:footnoteReference w:id="96"/>
      </w:r>
    </w:p>
    <w:p w14:paraId="05C6E948" w14:textId="50D4E1D3" w:rsidR="005012E4" w:rsidRPr="00114480" w:rsidRDefault="00C876C3" w:rsidP="005012E4">
      <w:r w:rsidRPr="00114480">
        <w:t xml:space="preserve">Port Phillip has a </w:t>
      </w:r>
      <w:r w:rsidR="005012E4" w:rsidRPr="00114480">
        <w:t xml:space="preserve">greater number of residents identified as being at risk of short-term harm from alcohol, </w:t>
      </w:r>
      <w:r w:rsidR="00B450AD" w:rsidRPr="00114480">
        <w:t>with</w:t>
      </w:r>
      <w:r w:rsidR="005012E4" w:rsidRPr="00114480">
        <w:t xml:space="preserve"> the number of people identified as being at very high risk of short-term harm is </w:t>
      </w:r>
      <w:r w:rsidR="1EA2A40D" w:rsidRPr="00114480">
        <w:t>20.6 per cent compared to the State average of 9.2 per cent</w:t>
      </w:r>
      <w:r w:rsidR="00542AB2">
        <w:rPr>
          <w:rFonts w:ascii="ZWAdobeF" w:hAnsi="ZWAdobeF" w:cs="ZWAdobeF"/>
          <w:color w:val="auto"/>
          <w:sz w:val="2"/>
          <w:szCs w:val="2"/>
        </w:rPr>
        <w:t>95F</w:t>
      </w:r>
      <w:r w:rsidR="005012E4" w:rsidRPr="00114480">
        <w:rPr>
          <w:rStyle w:val="FootnoteReference"/>
        </w:rPr>
        <w:footnoteReference w:id="97"/>
      </w:r>
      <w:r w:rsidR="005012E4" w:rsidRPr="00114480">
        <w:t xml:space="preserve"> .</w:t>
      </w:r>
    </w:p>
    <w:p w14:paraId="3AF02FD2" w14:textId="11E84322" w:rsidR="005012E4" w:rsidRPr="00114480" w:rsidRDefault="005012E4" w:rsidP="005012E4">
      <w:r w:rsidRPr="00114480">
        <w:t>Council’s discretion in considering the health and social impacts of licensed premises is limited under Clause 52.27 (licensed premises) of the Port Phillip Planning Scheme to considering appropriate locations and amenity impacts, rather than more broadly considering alcohol-related harm in the wider community</w:t>
      </w:r>
      <w:r w:rsidR="00542AB2">
        <w:rPr>
          <w:rFonts w:ascii="ZWAdobeF" w:hAnsi="ZWAdobeF" w:cs="ZWAdobeF"/>
          <w:color w:val="auto"/>
          <w:sz w:val="2"/>
          <w:szCs w:val="2"/>
        </w:rPr>
        <w:t>96F</w:t>
      </w:r>
      <w:r w:rsidRPr="00114480">
        <w:rPr>
          <w:rStyle w:val="FootnoteReference"/>
        </w:rPr>
        <w:footnoteReference w:id="98"/>
      </w:r>
      <w:r w:rsidR="46172FC6" w:rsidRPr="00114480">
        <w:t>.</w:t>
      </w:r>
    </w:p>
    <w:p w14:paraId="373824D4" w14:textId="34BC5C2D" w:rsidR="005012E4" w:rsidRPr="00114480" w:rsidRDefault="005012E4" w:rsidP="00BD4800">
      <w:pPr>
        <w:pStyle w:val="Heading4"/>
      </w:pPr>
      <w:r w:rsidRPr="00114480">
        <w:t xml:space="preserve">Community safety </w:t>
      </w:r>
    </w:p>
    <w:p w14:paraId="71D56C7B" w14:textId="19B5DAE8" w:rsidR="00B77C18" w:rsidRPr="00114480" w:rsidRDefault="00637792" w:rsidP="005012E4">
      <w:r w:rsidRPr="00114480">
        <w:t>In the year from 2019</w:t>
      </w:r>
      <w:r w:rsidR="00646684" w:rsidRPr="00114480">
        <w:t>-2020, the overall criminal offences</w:t>
      </w:r>
      <w:r w:rsidR="00851AF7" w:rsidRPr="00114480">
        <w:t xml:space="preserve"> in St Kilda / St Kilda West</w:t>
      </w:r>
      <w:r w:rsidR="00646684" w:rsidRPr="00114480">
        <w:t xml:space="preserve"> rose from </w:t>
      </w:r>
      <w:r w:rsidR="00F27C29" w:rsidRPr="00114480">
        <w:t xml:space="preserve">4,545 to 4,638 which is an increase of </w:t>
      </w:r>
      <w:r w:rsidR="00776371" w:rsidRPr="00114480">
        <w:t>2.05 per cent</w:t>
      </w:r>
      <w:r w:rsidR="00542AB2">
        <w:rPr>
          <w:rFonts w:ascii="ZWAdobeF" w:hAnsi="ZWAdobeF" w:cs="ZWAdobeF"/>
          <w:color w:val="auto"/>
          <w:sz w:val="2"/>
          <w:szCs w:val="2"/>
        </w:rPr>
        <w:t>97F</w:t>
      </w:r>
      <w:r w:rsidR="00D93D94" w:rsidRPr="00114480">
        <w:rPr>
          <w:rStyle w:val="FootnoteReference"/>
        </w:rPr>
        <w:footnoteReference w:id="99"/>
      </w:r>
      <w:r w:rsidR="007A1947" w:rsidRPr="00114480">
        <w:t xml:space="preserve"> (see </w:t>
      </w:r>
      <w:r w:rsidR="00E80F07" w:rsidRPr="00114480">
        <w:t>F</w:t>
      </w:r>
      <w:r w:rsidR="007A1947" w:rsidRPr="00114480">
        <w:t xml:space="preserve">igure </w:t>
      </w:r>
      <w:r w:rsidR="0078036C" w:rsidRPr="00114480">
        <w:t>2</w:t>
      </w:r>
      <w:r w:rsidR="00EF04D2" w:rsidRPr="00114480">
        <w:t>3</w:t>
      </w:r>
      <w:r w:rsidR="007A1947" w:rsidRPr="00114480">
        <w:t>)</w:t>
      </w:r>
      <w:r w:rsidR="00776371" w:rsidRPr="00114480">
        <w:t>. However, it should be noted that within a five</w:t>
      </w:r>
      <w:r w:rsidR="00B778BC" w:rsidRPr="00114480">
        <w:t>-</w:t>
      </w:r>
      <w:r w:rsidR="00776371" w:rsidRPr="00114480">
        <w:t>year period (2016-2020</w:t>
      </w:r>
      <w:r w:rsidR="006A22C0" w:rsidRPr="00114480">
        <w:t xml:space="preserve">) the overall criminal offences in this area has decreased from 5,160 to </w:t>
      </w:r>
      <w:r w:rsidR="00F06D42" w:rsidRPr="00114480">
        <w:t>4,638</w:t>
      </w:r>
      <w:r w:rsidR="002F7422" w:rsidRPr="00114480">
        <w:t xml:space="preserve"> (-10.6 per cent)</w:t>
      </w:r>
      <w:r w:rsidR="00542AB2">
        <w:rPr>
          <w:rFonts w:ascii="ZWAdobeF" w:hAnsi="ZWAdobeF" w:cs="ZWAdobeF"/>
          <w:color w:val="auto"/>
          <w:sz w:val="2"/>
          <w:szCs w:val="2"/>
        </w:rPr>
        <w:t>98F</w:t>
      </w:r>
      <w:r w:rsidR="00561B67" w:rsidRPr="00114480">
        <w:rPr>
          <w:rStyle w:val="FootnoteReference"/>
        </w:rPr>
        <w:footnoteReference w:id="100"/>
      </w:r>
      <w:r w:rsidR="00B442F5" w:rsidRPr="00114480">
        <w:t xml:space="preserve">. </w:t>
      </w:r>
    </w:p>
    <w:p w14:paraId="60946748" w14:textId="709BBBF6" w:rsidR="00811F3F" w:rsidRPr="00114480" w:rsidRDefault="00B77C18" w:rsidP="005012E4">
      <w:r w:rsidRPr="00114480">
        <w:rPr>
          <w:rFonts w:eastAsia="Arial"/>
        </w:rPr>
        <w:t>The Fitzroy and Little Grey Street CCTV Final Evaluation Report indicated that criminal activity had reduced by 58 per cent in Fitzroy Street and the surrounding neighbourhood since the introduction of the CCTV system in 2016</w:t>
      </w:r>
      <w:r w:rsidR="00542AB2">
        <w:rPr>
          <w:rFonts w:ascii="ZWAdobeF" w:eastAsia="Arial" w:hAnsi="ZWAdobeF" w:cs="ZWAdobeF"/>
          <w:color w:val="auto"/>
          <w:sz w:val="2"/>
          <w:szCs w:val="2"/>
        </w:rPr>
        <w:t>99F</w:t>
      </w:r>
      <w:r w:rsidRPr="00114480">
        <w:rPr>
          <w:rStyle w:val="FootnoteReference"/>
          <w:rFonts w:eastAsia="Arial"/>
        </w:rPr>
        <w:footnoteReference w:id="101"/>
      </w:r>
      <w:r w:rsidRPr="00114480">
        <w:rPr>
          <w:rFonts w:eastAsia="Arial"/>
        </w:rPr>
        <w:t xml:space="preserve"> </w:t>
      </w:r>
      <w:r w:rsidRPr="00114480" w:rsidDel="00BC6598">
        <w:rPr>
          <w:rFonts w:eastAsia="Arial"/>
        </w:rPr>
        <w:t xml:space="preserve"> </w:t>
      </w:r>
      <w:r w:rsidRPr="00114480">
        <w:rPr>
          <w:rFonts w:eastAsia="Arial"/>
        </w:rPr>
        <w:t>.</w:t>
      </w:r>
    </w:p>
    <w:p w14:paraId="6D7C05E7" w14:textId="77777777" w:rsidR="00BE7660" w:rsidRPr="00114480" w:rsidRDefault="00BE7660" w:rsidP="005012E4">
      <w:pPr>
        <w:rPr>
          <w:color w:val="44546A" w:themeColor="text2"/>
          <w:sz w:val="18"/>
          <w:szCs w:val="18"/>
        </w:rPr>
      </w:pPr>
    </w:p>
    <w:p w14:paraId="64B7497F" w14:textId="343E155A" w:rsidR="0066319F" w:rsidRPr="00114480" w:rsidRDefault="00C301DE" w:rsidP="005012E4">
      <w:pPr>
        <w:rPr>
          <w:color w:val="44546A" w:themeColor="text2"/>
          <w:sz w:val="18"/>
          <w:szCs w:val="18"/>
        </w:rPr>
      </w:pPr>
      <w:r w:rsidRPr="00114480">
        <w:rPr>
          <w:noProof/>
          <w:color w:val="44546A" w:themeColor="text2"/>
          <w:sz w:val="18"/>
          <w:szCs w:val="18"/>
        </w:rPr>
        <w:lastRenderedPageBreak/>
        <mc:AlternateContent>
          <mc:Choice Requires="wps">
            <w:drawing>
              <wp:anchor distT="45720" distB="45720" distL="114300" distR="114300" simplePos="0" relativeHeight="251714560" behindDoc="0" locked="0" layoutInCell="1" allowOverlap="1" wp14:anchorId="6CD876B5" wp14:editId="265B4B20">
                <wp:simplePos x="0" y="0"/>
                <wp:positionH relativeFrom="margin">
                  <wp:posOffset>-40005</wp:posOffset>
                </wp:positionH>
                <wp:positionV relativeFrom="paragraph">
                  <wp:posOffset>3051810</wp:posOffset>
                </wp:positionV>
                <wp:extent cx="5688330" cy="222885"/>
                <wp:effectExtent l="0" t="0" r="0" b="0"/>
                <wp:wrapTopAndBottom/>
                <wp:docPr id="85033579" name="Text Box 2" descr="P1120TB33bA#y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88330" cy="222885"/>
                        </a:xfrm>
                        <a:prstGeom prst="rect">
                          <a:avLst/>
                        </a:prstGeom>
                        <a:noFill/>
                        <a:ln w="9525" cap="flat" cmpd="sng" algn="ctr">
                          <a:solidFill>
                            <a:prstClr val="black">
                              <a:alpha val="0"/>
                            </a:prstClr>
                          </a:solidFill>
                          <a:prstDash val="solid"/>
                          <a:miter lim="800000"/>
                          <a:headEnd type="none" w="med" len="med"/>
                          <a:tailEnd type="none" w="med" len="med"/>
                        </a:ln>
                      </wps:spPr>
                      <wps:txbx>
                        <w:txbxContent>
                          <w:p w14:paraId="09089C72" w14:textId="77777777" w:rsidR="00C301DE" w:rsidRPr="0030580A" w:rsidRDefault="00C301DE" w:rsidP="00C301DE">
                            <w:pPr>
                              <w:rPr>
                                <w:color w:val="44546A" w:themeColor="text2"/>
                                <w:sz w:val="18"/>
                                <w:szCs w:val="18"/>
                              </w:rPr>
                            </w:pPr>
                            <w:r w:rsidRPr="0030580A">
                              <w:rPr>
                                <w:color w:val="44546A" w:themeColor="text2"/>
                                <w:sz w:val="18"/>
                                <w:szCs w:val="18"/>
                              </w:rPr>
                              <w:t xml:space="preserve">Source: Crime Statistics Agency Victoria, </w:t>
                            </w:r>
                            <w:hyperlink r:id="rId46" w:history="1">
                              <w:r w:rsidRPr="0030580A">
                                <w:rPr>
                                  <w:color w:val="44546A" w:themeColor="text2"/>
                                  <w:sz w:val="18"/>
                                  <w:szCs w:val="18"/>
                                </w:rPr>
                                <w:t>https://www.crimestatistics.vic.gov.au/</w:t>
                              </w:r>
                            </w:hyperlink>
                            <w:r w:rsidRPr="0030580A">
                              <w:rPr>
                                <w:color w:val="44546A" w:themeColor="text2"/>
                                <w:sz w:val="18"/>
                                <w:szCs w:val="18"/>
                              </w:rPr>
                              <w:t xml:space="preserve"> accessed</w:t>
                            </w:r>
                            <w:r w:rsidRPr="0030580A">
                              <w:rPr>
                                <w:color w:val="44546A" w:themeColor="text2"/>
                              </w:rPr>
                              <w:t xml:space="preserve"> </w:t>
                            </w:r>
                            <w:r w:rsidRPr="0030580A">
                              <w:rPr>
                                <w:color w:val="44546A" w:themeColor="text2"/>
                                <w:sz w:val="18"/>
                                <w:szCs w:val="18"/>
                              </w:rPr>
                              <w:t>1 June 2021</w:t>
                            </w:r>
                          </w:p>
                          <w:p w14:paraId="2A667BC9" w14:textId="77777777" w:rsidR="00C301DE" w:rsidRDefault="00C301DE" w:rsidP="00C301DE"/>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CD876B5" id="_x0000_s1040" type="#_x0000_t202" alt="P1120TB33bA#y1" style="position:absolute;margin-left:-3.15pt;margin-top:240.3pt;width:447.9pt;height:17.55pt;z-index:251714560;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az4IeAIAANMEAAAOAAAAZHJzL2Uyb0RvYy54bWysVNtu2zAMfR+wfxC059WXxG0axCnSdh0G&#10;dFuBdh9Ay3IsVLdJauzs60fJaRt0L8MwPwiUSB0dHpJeXYxKkh13Xhhd0+Ikp4RrZlqhtzX98XDz&#10;cUGJD6BbkEbzmu65pxfr9+9Wg13y0vRGttwRBNF+Odia9iHYZZZ51nMF/sRYrtHZGacg4NZts9bB&#10;gOhKZmWen2aDca11hnHv8fR6ctJ1wu86zsL3rvM8EFlT5BbS6tLaxDVbr2C5dWB7wQ404B9YKBAa&#10;H32BuoYA5MmJP6CUYM5404UTZlRmuk4wnnLAbIr8TTb3PVieckFxvH2Ryf8/WPZtd+eIaGu6qPLZ&#10;rDo7p0SDwko98DGQSzOSkpKWe4ai3RVFmT9czmbN5sO+iNoN1i8R4t4iSBgxGnsg6eDtrWGPnmhz&#10;1YPe8o1zZug5tMg93cyOrk44PoI0w1fT4uvwFEwCGjunorAoFUF0rOH+pW6RIcPD6nSxmM3QxdBX&#10;luViUUVyGSyfb1vnw2duFIlGTR32RUKH3a0PU+hzSHxMmxshZeoNqclQ0/OqrBAesEM7CQFNZVEz&#10;r7eUgNxi67PgpsSNFG28HXEi5pV0ZAfYfo0E9ji9Km0P02HqQCR6iEyk/VuIa/D9FJ5cU9MqEXBy&#10;pFBYujx+03HU+JNuSdhblFHj0NGYgOItJZIj0WilzAII+TeRyE5qJBYLFms0VSuMzZj6pphHuOhs&#10;TLvHEjozTRn+FdDojfuFDHDCUK6fT+CQj/yisQ3Oi/k8jmTazKuzEjfu2NMce0AzhKopaj+ZVyGN&#10;8VSuDbZLJ1IlX5kcOOPkJFkPUx5H83ifol7/RevfAAAA//8DAFBLAwQUAAYACAAAACEABRIiGN8A&#10;AAAKAQAADwAAAGRycy9kb3ducmV2LnhtbEyPy07DMBBF90j8gzVI7FqnLQkhZFIhJFghQUu7d+LJ&#10;A+JxFDtt+veYFSxH9+jeM/l2Nr040eg6ywirZQSCuLK64wbh8PmySEE4r1ir3jIhXMjBtri+ylWm&#10;7Zl3dNr7RoQSdplCaL0fMild1ZJRbmkH4pDVdjTKh3NspB7VOZSbXq6jKJFGdRwWWjXQc0vV934y&#10;CGwvXbl5+/qYjvT6vuvLmtdUI97ezE+PIDzN/g+GX/2gDkVwKu3E2okeYZFsAolwl0YJiACk6UMM&#10;okSIV/E9yCKX/18ofgAAAP//AwBQSwECLQAUAAYACAAAACEAtoM4kv4AAADhAQAAEwAAAAAAAAAA&#10;AAAAAAAAAAAAW0NvbnRlbnRfVHlwZXNdLnhtbFBLAQItABQABgAIAAAAIQA4/SH/1gAAAJQBAAAL&#10;AAAAAAAAAAAAAAAAAC8BAABfcmVscy8ucmVsc1BLAQItABQABgAIAAAAIQASaz4IeAIAANMEAAAO&#10;AAAAAAAAAAAAAAAAAC4CAABkcnMvZTJvRG9jLnhtbFBLAQItABQABgAIAAAAIQAFEiIY3wAAAAoB&#10;AAAPAAAAAAAAAAAAAAAAANIEAABkcnMvZG93bnJldi54bWxQSwUGAAAAAAQABADzAAAA3gUAAAAA&#10;" filled="f">
                <v:stroke opacity="0"/>
                <v:textbox>
                  <w:txbxContent>
                    <w:p w14:paraId="09089C72" w14:textId="77777777" w:rsidR="00C301DE" w:rsidRPr="0030580A" w:rsidRDefault="00C301DE" w:rsidP="00C301DE">
                      <w:pPr>
                        <w:rPr>
                          <w:color w:val="44546A" w:themeColor="text2"/>
                          <w:sz w:val="18"/>
                          <w:szCs w:val="18"/>
                        </w:rPr>
                      </w:pPr>
                      <w:r w:rsidRPr="0030580A">
                        <w:rPr>
                          <w:color w:val="44546A" w:themeColor="text2"/>
                          <w:sz w:val="18"/>
                          <w:szCs w:val="18"/>
                        </w:rPr>
                        <w:t xml:space="preserve">Source: Crime Statistics Agency Victoria, </w:t>
                      </w:r>
                      <w:hyperlink r:id="rId47" w:history="1">
                        <w:r w:rsidRPr="0030580A">
                          <w:rPr>
                            <w:color w:val="44546A" w:themeColor="text2"/>
                            <w:sz w:val="18"/>
                            <w:szCs w:val="18"/>
                          </w:rPr>
                          <w:t>https://www.crimestatistics.vic.gov.au/</w:t>
                        </w:r>
                      </w:hyperlink>
                      <w:r w:rsidRPr="0030580A">
                        <w:rPr>
                          <w:color w:val="44546A" w:themeColor="text2"/>
                          <w:sz w:val="18"/>
                          <w:szCs w:val="18"/>
                        </w:rPr>
                        <w:t xml:space="preserve"> accessed</w:t>
                      </w:r>
                      <w:r w:rsidRPr="0030580A">
                        <w:rPr>
                          <w:color w:val="44546A" w:themeColor="text2"/>
                        </w:rPr>
                        <w:t xml:space="preserve"> </w:t>
                      </w:r>
                      <w:r w:rsidRPr="0030580A">
                        <w:rPr>
                          <w:color w:val="44546A" w:themeColor="text2"/>
                          <w:sz w:val="18"/>
                          <w:szCs w:val="18"/>
                        </w:rPr>
                        <w:t>1 June 2021</w:t>
                      </w:r>
                    </w:p>
                    <w:p w14:paraId="2A667BC9" w14:textId="77777777" w:rsidR="00C301DE" w:rsidRDefault="00C301DE" w:rsidP="00C301DE"/>
                  </w:txbxContent>
                </v:textbox>
                <w10:wrap type="topAndBottom" anchorx="margin"/>
              </v:shape>
            </w:pict>
          </mc:Fallback>
        </mc:AlternateContent>
      </w:r>
      <w:r w:rsidR="00BE7660" w:rsidRPr="00114480">
        <w:rPr>
          <w:noProof/>
        </w:rPr>
        <w:drawing>
          <wp:anchor distT="0" distB="0" distL="114300" distR="114300" simplePos="0" relativeHeight="251705344" behindDoc="0" locked="0" layoutInCell="1" allowOverlap="1" wp14:anchorId="689C0F22" wp14:editId="4C9F9FA4">
            <wp:simplePos x="0" y="0"/>
            <wp:positionH relativeFrom="margin">
              <wp:align>left</wp:align>
            </wp:positionH>
            <wp:positionV relativeFrom="paragraph">
              <wp:posOffset>223106</wp:posOffset>
            </wp:positionV>
            <wp:extent cx="3708400" cy="2824480"/>
            <wp:effectExtent l="0" t="0" r="6350" b="13970"/>
            <wp:wrapTopAndBottom/>
            <wp:docPr id="85033575" name="Chart 85033575" descr="Graph showing criminal offences statistics in St Kila / St Kilda West over a 5 year period. ">
              <a:extLst xmlns:a="http://schemas.openxmlformats.org/drawingml/2006/main">
                <a:ext uri="{FF2B5EF4-FFF2-40B4-BE49-F238E27FC236}">
                  <a16:creationId xmlns:a16="http://schemas.microsoft.com/office/drawing/2014/main" id="{C0C83F04-0E1E-4FC3-832E-D999B0AD3A8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14:sizeRelH relativeFrom="page">
              <wp14:pctWidth>0</wp14:pctWidth>
            </wp14:sizeRelH>
            <wp14:sizeRelV relativeFrom="page">
              <wp14:pctHeight>0</wp14:pctHeight>
            </wp14:sizeRelV>
          </wp:anchor>
        </w:drawing>
      </w:r>
      <w:r w:rsidR="00362962" w:rsidRPr="00114480">
        <w:rPr>
          <w:color w:val="44546A" w:themeColor="text2"/>
          <w:sz w:val="18"/>
          <w:szCs w:val="18"/>
        </w:rPr>
        <w:t xml:space="preserve">Figure </w:t>
      </w:r>
      <w:r w:rsidR="0078036C" w:rsidRPr="00114480">
        <w:rPr>
          <w:color w:val="44546A" w:themeColor="text2"/>
          <w:sz w:val="18"/>
          <w:szCs w:val="18"/>
        </w:rPr>
        <w:t>2</w:t>
      </w:r>
      <w:r w:rsidR="00EF04D2" w:rsidRPr="00114480">
        <w:rPr>
          <w:color w:val="44546A" w:themeColor="text2"/>
          <w:sz w:val="18"/>
          <w:szCs w:val="18"/>
        </w:rPr>
        <w:t>3</w:t>
      </w:r>
      <w:r w:rsidR="0078036C" w:rsidRPr="00114480">
        <w:rPr>
          <w:color w:val="44546A" w:themeColor="text2"/>
          <w:sz w:val="18"/>
          <w:szCs w:val="18"/>
        </w:rPr>
        <w:t xml:space="preserve"> </w:t>
      </w:r>
    </w:p>
    <w:p w14:paraId="74C0D440" w14:textId="4AF593B3" w:rsidR="007D4746" w:rsidRPr="00114480" w:rsidRDefault="007D4746" w:rsidP="005012E4">
      <w:r w:rsidRPr="00114480">
        <w:t>I</w:t>
      </w:r>
      <w:r w:rsidR="00350BE3" w:rsidRPr="00114480">
        <w:t xml:space="preserve">n the same year in </w:t>
      </w:r>
      <w:r w:rsidRPr="00114480">
        <w:t>Balaclava / St Kilda East</w:t>
      </w:r>
      <w:r w:rsidR="00DE55E5" w:rsidRPr="00114480">
        <w:t xml:space="preserve">, the overall criminal offences </w:t>
      </w:r>
      <w:r w:rsidR="00350BE3" w:rsidRPr="00114480">
        <w:t>decreased</w:t>
      </w:r>
      <w:r w:rsidR="00DE55E5" w:rsidRPr="00114480">
        <w:t xml:space="preserve"> from 1,106 to </w:t>
      </w:r>
      <w:r w:rsidR="00350BE3" w:rsidRPr="00114480">
        <w:t>1,086</w:t>
      </w:r>
      <w:r w:rsidR="000C1A7F" w:rsidRPr="00114480">
        <w:t xml:space="preserve"> which is a decrease of 1.03 per cent</w:t>
      </w:r>
      <w:r w:rsidR="00542AB2">
        <w:rPr>
          <w:rFonts w:ascii="ZWAdobeF" w:hAnsi="ZWAdobeF" w:cs="ZWAdobeF"/>
          <w:color w:val="auto"/>
          <w:sz w:val="2"/>
          <w:szCs w:val="2"/>
        </w:rPr>
        <w:t>100F</w:t>
      </w:r>
      <w:r w:rsidR="007A1947" w:rsidRPr="00114480">
        <w:rPr>
          <w:rStyle w:val="FootnoteReference"/>
        </w:rPr>
        <w:footnoteReference w:id="102"/>
      </w:r>
      <w:r w:rsidR="007A1947" w:rsidRPr="00114480">
        <w:t xml:space="preserve"> (see </w:t>
      </w:r>
      <w:r w:rsidR="00E80F07" w:rsidRPr="00114480">
        <w:t>F</w:t>
      </w:r>
      <w:r w:rsidR="007A1947" w:rsidRPr="00114480">
        <w:t xml:space="preserve">igure </w:t>
      </w:r>
      <w:r w:rsidR="0078036C" w:rsidRPr="00114480">
        <w:t>2</w:t>
      </w:r>
      <w:r w:rsidR="00EF04D2" w:rsidRPr="00114480">
        <w:t>4</w:t>
      </w:r>
      <w:r w:rsidR="007A1947" w:rsidRPr="00114480">
        <w:t>)</w:t>
      </w:r>
      <w:r w:rsidR="000C1A7F" w:rsidRPr="00114480">
        <w:t xml:space="preserve">. </w:t>
      </w:r>
      <w:r w:rsidR="008130C1" w:rsidRPr="00114480">
        <w:t>Similarly to</w:t>
      </w:r>
      <w:r w:rsidR="000C1A7F" w:rsidRPr="00114480">
        <w:t xml:space="preserve"> </w:t>
      </w:r>
      <w:r w:rsidR="005E2231" w:rsidRPr="00114480">
        <w:t>St Kilda / St Kilda West, within a five</w:t>
      </w:r>
      <w:r w:rsidR="00B778BC" w:rsidRPr="00114480">
        <w:t>-</w:t>
      </w:r>
      <w:r w:rsidR="005E2231" w:rsidRPr="00114480">
        <w:t xml:space="preserve">year period (2016-2020) the overall criminal offences in this area </w:t>
      </w:r>
      <w:r w:rsidR="00A32236" w:rsidRPr="00114480">
        <w:t>h</w:t>
      </w:r>
      <w:r w:rsidR="005E2231" w:rsidRPr="00114480">
        <w:t xml:space="preserve">as decreased </w:t>
      </w:r>
      <w:r w:rsidR="000F5E60" w:rsidRPr="00114480">
        <w:t>by 8.9 per cent (</w:t>
      </w:r>
      <w:r w:rsidR="008130C1" w:rsidRPr="00114480">
        <w:t>from 1188 to 1086)</w:t>
      </w:r>
      <w:r w:rsidR="00542AB2">
        <w:rPr>
          <w:rFonts w:ascii="ZWAdobeF" w:hAnsi="ZWAdobeF" w:cs="ZWAdobeF"/>
          <w:color w:val="auto"/>
          <w:sz w:val="2"/>
          <w:szCs w:val="2"/>
        </w:rPr>
        <w:t>101F</w:t>
      </w:r>
      <w:r w:rsidR="007A1947" w:rsidRPr="00114480">
        <w:rPr>
          <w:rStyle w:val="FootnoteReference"/>
        </w:rPr>
        <w:footnoteReference w:id="103"/>
      </w:r>
      <w:r w:rsidR="008130C1" w:rsidRPr="00114480">
        <w:t xml:space="preserve">. </w:t>
      </w:r>
      <w:r w:rsidR="000C1A7F" w:rsidRPr="00114480">
        <w:t xml:space="preserve"> </w:t>
      </w:r>
    </w:p>
    <w:p w14:paraId="282FDED1" w14:textId="1D9912D3" w:rsidR="00126A54" w:rsidRPr="00114480" w:rsidRDefault="00BE7660" w:rsidP="005012E4">
      <w:pPr>
        <w:rPr>
          <w:color w:val="44546A" w:themeColor="text2"/>
          <w:sz w:val="18"/>
          <w:szCs w:val="18"/>
        </w:rPr>
      </w:pPr>
      <w:r w:rsidRPr="00114480">
        <w:rPr>
          <w:noProof/>
          <w:color w:val="44546A" w:themeColor="text2"/>
          <w:sz w:val="18"/>
          <w:szCs w:val="18"/>
        </w:rPr>
        <mc:AlternateContent>
          <mc:Choice Requires="wps">
            <w:drawing>
              <wp:anchor distT="45720" distB="45720" distL="114300" distR="114300" simplePos="0" relativeHeight="251711488" behindDoc="0" locked="0" layoutInCell="1" allowOverlap="1" wp14:anchorId="0ADCD0FA" wp14:editId="333E3FB8">
                <wp:simplePos x="0" y="0"/>
                <wp:positionH relativeFrom="margin">
                  <wp:posOffset>-42397</wp:posOffset>
                </wp:positionH>
                <wp:positionV relativeFrom="paragraph">
                  <wp:posOffset>2867601</wp:posOffset>
                </wp:positionV>
                <wp:extent cx="5688330" cy="222885"/>
                <wp:effectExtent l="0" t="0" r="0" b="0"/>
                <wp:wrapSquare wrapText="bothSides"/>
                <wp:docPr id="85033578" name="Text Box 2" descr="P1122TB32bA#y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88330" cy="222885"/>
                        </a:xfrm>
                        <a:prstGeom prst="rect">
                          <a:avLst/>
                        </a:prstGeom>
                        <a:noFill/>
                        <a:ln w="9525" cap="flat" cmpd="sng" algn="ctr">
                          <a:solidFill>
                            <a:prstClr val="black">
                              <a:alpha val="0"/>
                            </a:prstClr>
                          </a:solidFill>
                          <a:prstDash val="solid"/>
                          <a:miter lim="800000"/>
                          <a:headEnd type="none" w="med" len="med"/>
                          <a:tailEnd type="none" w="med" len="med"/>
                        </a:ln>
                      </wps:spPr>
                      <wps:txbx>
                        <w:txbxContent>
                          <w:p w14:paraId="48CD6482" w14:textId="644F0034" w:rsidR="00BE7660" w:rsidRPr="0030580A" w:rsidRDefault="00BE7660" w:rsidP="00BE7660">
                            <w:pPr>
                              <w:rPr>
                                <w:color w:val="44546A" w:themeColor="text2"/>
                                <w:sz w:val="18"/>
                                <w:szCs w:val="18"/>
                              </w:rPr>
                            </w:pPr>
                            <w:r w:rsidRPr="0030580A">
                              <w:rPr>
                                <w:color w:val="44546A" w:themeColor="text2"/>
                                <w:sz w:val="18"/>
                                <w:szCs w:val="18"/>
                              </w:rPr>
                              <w:t xml:space="preserve">Source: Crime Statistics Agency Victoria, </w:t>
                            </w:r>
                            <w:hyperlink r:id="rId49" w:history="1">
                              <w:r w:rsidRPr="0030580A">
                                <w:rPr>
                                  <w:color w:val="44546A" w:themeColor="text2"/>
                                  <w:sz w:val="18"/>
                                  <w:szCs w:val="18"/>
                                </w:rPr>
                                <w:t>https://www.crimestatistics.vic.gov.au/</w:t>
                              </w:r>
                            </w:hyperlink>
                            <w:r w:rsidRPr="0030580A">
                              <w:rPr>
                                <w:color w:val="44546A" w:themeColor="text2"/>
                                <w:sz w:val="18"/>
                                <w:szCs w:val="18"/>
                              </w:rPr>
                              <w:t xml:space="preserve"> accessed</w:t>
                            </w:r>
                            <w:r w:rsidRPr="0030580A">
                              <w:rPr>
                                <w:color w:val="44546A" w:themeColor="text2"/>
                              </w:rPr>
                              <w:t xml:space="preserve"> </w:t>
                            </w:r>
                            <w:r w:rsidRPr="0030580A">
                              <w:rPr>
                                <w:color w:val="44546A" w:themeColor="text2"/>
                                <w:sz w:val="18"/>
                                <w:szCs w:val="18"/>
                              </w:rPr>
                              <w:t>1 June 2021</w:t>
                            </w:r>
                          </w:p>
                          <w:p w14:paraId="013C521B" w14:textId="2DEFD1C3" w:rsidR="00BE7660" w:rsidRDefault="00BE7660"/>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ADCD0FA" id="_x0000_s1041" type="#_x0000_t202" alt="P1122TB32bA#y1" style="position:absolute;margin-left:-3.35pt;margin-top:225.8pt;width:447.9pt;height:17.55pt;z-index:251711488;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L7mdwIAANMEAAAOAAAAZHJzL2Uyb0RvYy54bWysVNtu2zAMfR+wfxC059WxU7dpUKfoZR0G&#10;dFuBdh9AS3IsVLdJauzs60fJaRp0L8MwPwiUSB0dHpI+vxi1Ihvhg7SmoeXRjBJhmOXSrBv64/H2&#10;44KSEMFwUNaIhm5FoBer9+/OB7cUle2t4sITBDFhObiG9jG6ZVEE1gsN4cg6YdDZWa8h4tavC+5h&#10;QHStimo2OykG67nzlokQ8PRmctJVxu86weL3rgsiEtVQ5Bbz6vPaprVYncNy7cH1ku1owD+w0CAN&#10;PrqHuoEI5NnLP6C0ZN4G28UjZnVhu04ykXPAbMrZm2weenAi54LiBLeXKfw/WPZtc++J5A1d1LP5&#10;vD7FehnQWKlHMUZyZUdSUcJFYCjafVlW1ePVvGovP2zLpN3gwhIhHhyCxBGjsQeyDsHdWfYUiLHX&#10;PZi1uPTeDr0AjtzzzeLg6oQTEkg7fLUcX4fnaDPQ2HmdhEWpCKJjDbf7uiWGDA/rk8ViPkcXQ19V&#10;VYtFncgVsHy57XyIn4XVJBkN9dgXGR02dyFOoS8h6TFjb6VSuTeUIUNDz+qqRnjADu0URDS1Q82C&#10;WVMCao2tz6KfErdK8nQ74STMa+XJBrD9WgXsaXpVuR6mw9yBSHQXmUmHtxA3EPopPLumptUy4uQo&#10;qbF0s/RNx0njT4aTuHUoo8GhoykBLTglSiDRZOXMIkj1N5HIThkklgqWajRVK47tmPumzFonZ2v5&#10;Fkvo7TRl+FdAo7f+FzLACUO5fj6DRz7qi8E2OCuPj9NI5s1xfVrhxh962kMPGIZQDUXtJ/M65jGe&#10;ynWJ7dLJXMlXJjvOODlZ1t2Up9E83Oeo13/R6jcAAAD//wMAUEsDBBQABgAIAAAAIQC7pIQD3QAA&#10;AAoBAAAPAAAAZHJzL2Rvd25yZXYueG1sTI9NT8MwDIbvSPyHyEjctrQDSilNJ4QEJyTYgHvauB+Q&#10;OFWTbt2/x5zgaL+PXj8ut4uz4oBTGDwpSNcJCKTGm4E6BR/vT6scRIiajLaeUMEJA2yr87NSF8Yf&#10;aYeHfewEl1AotII+xrGQMjQ9Oh3WfkTirPWT05HHqZNm0kcud1ZukiSTTg/EF3o94mOPzfd+dgrI&#10;n4b66uXrbf7E59edrVvaYKvU5cXycA8i4hL/YPjVZ3Wo2Kn2M5kgrIJVdsukguubNAPBQJ7fpSBq&#10;3uQcyaqU/1+ofgAAAP//AwBQSwECLQAUAAYACAAAACEAtoM4kv4AAADhAQAAEwAAAAAAAAAAAAAA&#10;AAAAAAAAW0NvbnRlbnRfVHlwZXNdLnhtbFBLAQItABQABgAIAAAAIQA4/SH/1gAAAJQBAAALAAAA&#10;AAAAAAAAAAAAAC8BAABfcmVscy8ucmVsc1BLAQItABQABgAIAAAAIQCaBL7mdwIAANMEAAAOAAAA&#10;AAAAAAAAAAAAAC4CAABkcnMvZTJvRG9jLnhtbFBLAQItABQABgAIAAAAIQC7pIQD3QAAAAoBAAAP&#10;AAAAAAAAAAAAAAAAANEEAABkcnMvZG93bnJldi54bWxQSwUGAAAAAAQABADzAAAA2wUAAAAA&#10;" filled="f">
                <v:stroke opacity="0"/>
                <v:textbox>
                  <w:txbxContent>
                    <w:p w14:paraId="48CD6482" w14:textId="644F0034" w:rsidR="00BE7660" w:rsidRPr="0030580A" w:rsidRDefault="00BE7660" w:rsidP="00BE7660">
                      <w:pPr>
                        <w:rPr>
                          <w:color w:val="44546A" w:themeColor="text2"/>
                          <w:sz w:val="18"/>
                          <w:szCs w:val="18"/>
                        </w:rPr>
                      </w:pPr>
                      <w:r w:rsidRPr="0030580A">
                        <w:rPr>
                          <w:color w:val="44546A" w:themeColor="text2"/>
                          <w:sz w:val="18"/>
                          <w:szCs w:val="18"/>
                        </w:rPr>
                        <w:t xml:space="preserve">Source: Crime Statistics Agency Victoria, </w:t>
                      </w:r>
                      <w:hyperlink r:id="rId50" w:history="1">
                        <w:r w:rsidRPr="0030580A">
                          <w:rPr>
                            <w:color w:val="44546A" w:themeColor="text2"/>
                            <w:sz w:val="18"/>
                            <w:szCs w:val="18"/>
                          </w:rPr>
                          <w:t>https://www.crimestatistics.vic.gov.au/</w:t>
                        </w:r>
                      </w:hyperlink>
                      <w:r w:rsidRPr="0030580A">
                        <w:rPr>
                          <w:color w:val="44546A" w:themeColor="text2"/>
                          <w:sz w:val="18"/>
                          <w:szCs w:val="18"/>
                        </w:rPr>
                        <w:t xml:space="preserve"> accessed</w:t>
                      </w:r>
                      <w:r w:rsidRPr="0030580A">
                        <w:rPr>
                          <w:color w:val="44546A" w:themeColor="text2"/>
                        </w:rPr>
                        <w:t xml:space="preserve"> </w:t>
                      </w:r>
                      <w:r w:rsidRPr="0030580A">
                        <w:rPr>
                          <w:color w:val="44546A" w:themeColor="text2"/>
                          <w:sz w:val="18"/>
                          <w:szCs w:val="18"/>
                        </w:rPr>
                        <w:t>1 June 2021</w:t>
                      </w:r>
                    </w:p>
                    <w:p w14:paraId="013C521B" w14:textId="2DEFD1C3" w:rsidR="00BE7660" w:rsidRDefault="00BE7660"/>
                  </w:txbxContent>
                </v:textbox>
                <w10:wrap type="square" anchorx="margin"/>
              </v:shape>
            </w:pict>
          </mc:Fallback>
        </mc:AlternateContent>
      </w:r>
      <w:r w:rsidRPr="00114480">
        <w:rPr>
          <w:noProof/>
        </w:rPr>
        <w:drawing>
          <wp:anchor distT="0" distB="0" distL="114300" distR="114300" simplePos="0" relativeHeight="251708416" behindDoc="0" locked="0" layoutInCell="1" allowOverlap="1" wp14:anchorId="0AFCCCF4" wp14:editId="08B88FFA">
            <wp:simplePos x="0" y="0"/>
            <wp:positionH relativeFrom="margin">
              <wp:align>left</wp:align>
            </wp:positionH>
            <wp:positionV relativeFrom="paragraph">
              <wp:posOffset>216092</wp:posOffset>
            </wp:positionV>
            <wp:extent cx="3810000" cy="2593975"/>
            <wp:effectExtent l="0" t="0" r="0" b="15875"/>
            <wp:wrapTopAndBottom/>
            <wp:docPr id="5" name="Chart 5" descr="Graph showing criminal offences statistics in Balaclava / East St Kilda over a 5 year period. ">
              <a:extLst xmlns:a="http://schemas.openxmlformats.org/drawingml/2006/main">
                <a:ext uri="{FF2B5EF4-FFF2-40B4-BE49-F238E27FC236}">
                  <a16:creationId xmlns:a16="http://schemas.microsoft.com/office/drawing/2014/main" id="{E495BEB0-EFBB-4320-8D70-10E0E809D07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14:sizeRelH relativeFrom="page">
              <wp14:pctWidth>0</wp14:pctWidth>
            </wp14:sizeRelH>
            <wp14:sizeRelV relativeFrom="page">
              <wp14:pctHeight>0</wp14:pctHeight>
            </wp14:sizeRelV>
          </wp:anchor>
        </w:drawing>
      </w:r>
      <w:r w:rsidRPr="00114480">
        <w:rPr>
          <w:color w:val="44546A" w:themeColor="text2"/>
          <w:sz w:val="18"/>
          <w:szCs w:val="18"/>
        </w:rPr>
        <w:t>Figure 2</w:t>
      </w:r>
      <w:r w:rsidR="00EF04D2" w:rsidRPr="00114480">
        <w:rPr>
          <w:color w:val="44546A" w:themeColor="text2"/>
          <w:sz w:val="18"/>
          <w:szCs w:val="18"/>
        </w:rPr>
        <w:t>4</w:t>
      </w:r>
    </w:p>
    <w:p w14:paraId="562C8E85" w14:textId="4A301D88" w:rsidR="003C00DE" w:rsidRPr="00114480" w:rsidRDefault="003C00DE" w:rsidP="003C00DE">
      <w:r w:rsidRPr="00114480">
        <w:lastRenderedPageBreak/>
        <w:t xml:space="preserve">In theory, the installation of CCTV cameras can improve people’s perceptions of safety, which contributes to a greater number of people accessing the public places and thereby, increasing the level of natural surveillance.  In summary, if an area is being monitored by CCTV, the fear of crime is reduced, and the area is perceived to be safer.  </w:t>
      </w:r>
      <w:r w:rsidR="00E84048" w:rsidRPr="00114480">
        <w:rPr>
          <w:rFonts w:eastAsia="Arial"/>
          <w:color w:val="auto"/>
        </w:rPr>
        <w:t>For example, a</w:t>
      </w:r>
      <w:r w:rsidRPr="00114480">
        <w:rPr>
          <w:rFonts w:eastAsia="Arial"/>
          <w:color w:val="auto"/>
        </w:rPr>
        <w:t>s part of the Fitzroy and Little Grey Street CCTV Final Evaluation Report,</w:t>
      </w:r>
      <w:r w:rsidRPr="00114480">
        <w:rPr>
          <w:color w:val="auto"/>
        </w:rPr>
        <w:t xml:space="preserve"> </w:t>
      </w:r>
      <w:r w:rsidRPr="00114480">
        <w:t>key stakeholder interviews completed assessing perceptions of safety. It was found there was a strong agreement that the installation of the CCTV system had improved safety perception in the study area</w:t>
      </w:r>
      <w:r w:rsidR="00542AB2">
        <w:rPr>
          <w:rFonts w:ascii="ZWAdobeF" w:hAnsi="ZWAdobeF" w:cs="ZWAdobeF"/>
          <w:color w:val="auto"/>
          <w:sz w:val="2"/>
          <w:szCs w:val="2"/>
        </w:rPr>
        <w:t>102F</w:t>
      </w:r>
      <w:r w:rsidRPr="00114480">
        <w:rPr>
          <w:rStyle w:val="FootnoteReference"/>
        </w:rPr>
        <w:footnoteReference w:id="104"/>
      </w:r>
      <w:r w:rsidRPr="00114480">
        <w:t>.</w:t>
      </w:r>
    </w:p>
    <w:p w14:paraId="77E049D4" w14:textId="2FB25875" w:rsidR="00740773" w:rsidRPr="00114480" w:rsidRDefault="00740773" w:rsidP="00322203">
      <w:pPr>
        <w:pStyle w:val="Heading3"/>
      </w:pPr>
      <w:bookmarkStart w:id="122" w:name="_Toc87946305"/>
      <w:r w:rsidRPr="00114480">
        <w:t>Opportunities</w:t>
      </w:r>
      <w:bookmarkEnd w:id="122"/>
    </w:p>
    <w:p w14:paraId="20FDE31B" w14:textId="64E6B1A5" w:rsidR="00AF41D0" w:rsidRPr="00114480" w:rsidRDefault="00AF41D0" w:rsidP="00AF41D0">
      <w:pPr>
        <w:rPr>
          <w:rFonts w:eastAsia="Arial"/>
        </w:rPr>
      </w:pPr>
      <w:r w:rsidRPr="00114480">
        <w:rPr>
          <w:rFonts w:eastAsia="Arial"/>
        </w:rPr>
        <w:t>Include public safety such as  Crime Prevention Through Environmental Design (CPTED) principles into</w:t>
      </w:r>
      <w:r w:rsidR="00BB0DA1" w:rsidRPr="00114480">
        <w:rPr>
          <w:rFonts w:eastAsia="Arial"/>
        </w:rPr>
        <w:t xml:space="preserve"> </w:t>
      </w:r>
      <w:r w:rsidRPr="00114480">
        <w:rPr>
          <w:rFonts w:eastAsia="Arial"/>
        </w:rPr>
        <w:t xml:space="preserve">strategic planning from the </w:t>
      </w:r>
      <w:r w:rsidR="00AC2F75" w:rsidRPr="00114480">
        <w:rPr>
          <w:rFonts w:eastAsia="Arial"/>
        </w:rPr>
        <w:t xml:space="preserve">beginning </w:t>
      </w:r>
      <w:r w:rsidRPr="00114480">
        <w:rPr>
          <w:rFonts w:eastAsia="Arial"/>
        </w:rPr>
        <w:t xml:space="preserve">of a project. </w:t>
      </w:r>
    </w:p>
    <w:p w14:paraId="6961C70D" w14:textId="15E18BE2" w:rsidR="00B450AD" w:rsidRPr="00114480" w:rsidRDefault="00E4378E" w:rsidP="00906B86">
      <w:pPr>
        <w:rPr>
          <w:rFonts w:eastAsia="Arial"/>
        </w:rPr>
      </w:pPr>
      <w:r w:rsidRPr="00114480">
        <w:rPr>
          <w:rFonts w:eastAsia="Arial"/>
        </w:rPr>
        <w:t xml:space="preserve">Ensure </w:t>
      </w:r>
      <w:r w:rsidR="007412CC" w:rsidRPr="00114480">
        <w:rPr>
          <w:rFonts w:eastAsia="Arial"/>
        </w:rPr>
        <w:t xml:space="preserve">all public spaces </w:t>
      </w:r>
      <w:r w:rsidR="0067569D" w:rsidRPr="00114480">
        <w:rPr>
          <w:rFonts w:eastAsia="Arial"/>
        </w:rPr>
        <w:t xml:space="preserve">feel </w:t>
      </w:r>
      <w:r w:rsidR="00750791" w:rsidRPr="00114480">
        <w:rPr>
          <w:rFonts w:eastAsia="Arial"/>
        </w:rPr>
        <w:t>safe</w:t>
      </w:r>
      <w:r w:rsidR="00157CEB" w:rsidRPr="00114480">
        <w:rPr>
          <w:rFonts w:eastAsia="Arial"/>
        </w:rPr>
        <w:t xml:space="preserve"> and inclusive</w:t>
      </w:r>
      <w:r w:rsidR="00750791" w:rsidRPr="00114480">
        <w:rPr>
          <w:rFonts w:eastAsia="Arial"/>
        </w:rPr>
        <w:t xml:space="preserve"> to those who are vulnerable. </w:t>
      </w:r>
      <w:r w:rsidR="00B450AD" w:rsidRPr="00114480">
        <w:rPr>
          <w:rFonts w:eastAsia="Arial"/>
        </w:rPr>
        <w:t xml:space="preserve"> </w:t>
      </w:r>
    </w:p>
    <w:p w14:paraId="50A2A4A6" w14:textId="1382169D" w:rsidR="00C80F60" w:rsidRPr="00114480" w:rsidRDefault="00C80F60" w:rsidP="00906B86">
      <w:pPr>
        <w:rPr>
          <w:rFonts w:eastAsia="Arial"/>
        </w:rPr>
      </w:pPr>
      <w:r w:rsidRPr="00114480">
        <w:rPr>
          <w:rFonts w:eastAsia="Arial"/>
        </w:rPr>
        <w:t>Continue to support and facilitate affordable and social housing developments.</w:t>
      </w:r>
    </w:p>
    <w:p w14:paraId="143EED6A" w14:textId="28A11B25" w:rsidR="00540504" w:rsidRPr="00114480" w:rsidRDefault="00540504" w:rsidP="00906B86">
      <w:pPr>
        <w:rPr>
          <w:rFonts w:eastAsia="Arial"/>
        </w:rPr>
      </w:pPr>
      <w:r w:rsidRPr="00114480">
        <w:rPr>
          <w:rFonts w:eastAsia="Arial"/>
        </w:rPr>
        <w:t xml:space="preserve">Continue to lead partnered response to reduce incidents of rough sleeping through Port Phillip Zero initiative. </w:t>
      </w:r>
    </w:p>
    <w:p w14:paraId="46ADD163" w14:textId="32E9CCA3" w:rsidR="006E6265" w:rsidRPr="00114480" w:rsidRDefault="00B450AD" w:rsidP="00906B86">
      <w:pPr>
        <w:spacing w:line="276" w:lineRule="auto"/>
        <w:rPr>
          <w:rFonts w:eastAsia="Calibri"/>
        </w:rPr>
        <w:sectPr w:rsidR="006E6265" w:rsidRPr="00114480" w:rsidSect="00F15121">
          <w:headerReference w:type="even" r:id="rId52"/>
          <w:headerReference w:type="default" r:id="rId53"/>
          <w:footerReference w:type="even" r:id="rId54"/>
          <w:headerReference w:type="first" r:id="rId55"/>
          <w:footerReference w:type="first" r:id="rId56"/>
          <w:type w:val="continuous"/>
          <w:pgSz w:w="11906" w:h="16838"/>
          <w:pgMar w:top="2552" w:right="1134" w:bottom="1134" w:left="1134" w:header="1474" w:footer="454" w:gutter="0"/>
          <w:cols w:space="708"/>
          <w:titlePg/>
          <w:docGrid w:linePitch="360"/>
        </w:sectPr>
      </w:pPr>
      <w:r w:rsidRPr="00114480">
        <w:rPr>
          <w:rFonts w:eastAsia="Arial"/>
        </w:rPr>
        <w:t xml:space="preserve">Develop a </w:t>
      </w:r>
      <w:r w:rsidRPr="00114480">
        <w:rPr>
          <w:rFonts w:eastAsia="Calibri"/>
        </w:rPr>
        <w:t>licenced premises policy to guide the appropriate location and design of licensed premises to ensure they make a positive contribution commensurate to the role of each activity centre and to effectively manage amenity impacts</w:t>
      </w:r>
      <w:r w:rsidR="00740773" w:rsidRPr="00114480">
        <w:rPr>
          <w:rFonts w:eastAsia="Calibri"/>
        </w:rPr>
        <w:t>.</w:t>
      </w:r>
      <w:r w:rsidR="00542AB2">
        <w:rPr>
          <w:rFonts w:ascii="ZWAdobeF" w:eastAsia="Calibri" w:hAnsi="ZWAdobeF" w:cs="ZWAdobeF"/>
          <w:color w:val="auto"/>
          <w:sz w:val="2"/>
          <w:szCs w:val="2"/>
        </w:rPr>
        <w:t>103F</w:t>
      </w:r>
      <w:r w:rsidRPr="00114480">
        <w:rPr>
          <w:rStyle w:val="FootnoteReference"/>
          <w:rFonts w:eastAsia="Calibri"/>
        </w:rPr>
        <w:footnoteReference w:id="105"/>
      </w:r>
    </w:p>
    <w:p w14:paraId="59A20B96" w14:textId="633C4C71" w:rsidR="00081016" w:rsidRPr="00114480" w:rsidRDefault="00081016">
      <w:pPr>
        <w:tabs>
          <w:tab w:val="clear" w:pos="-3060"/>
          <w:tab w:val="clear" w:pos="-2340"/>
          <w:tab w:val="clear" w:pos="6300"/>
        </w:tabs>
        <w:suppressAutoHyphens w:val="0"/>
        <w:spacing w:after="160" w:line="259" w:lineRule="auto"/>
        <w:rPr>
          <w:rStyle w:val="Heading1Char"/>
          <w:b w:val="0"/>
        </w:rPr>
      </w:pPr>
      <w:r w:rsidRPr="00114480">
        <w:rPr>
          <w:rStyle w:val="Heading1Char"/>
          <w:bCs w:val="0"/>
        </w:rPr>
        <w:br w:type="page"/>
      </w:r>
    </w:p>
    <w:p w14:paraId="18289DDD" w14:textId="67D8387C" w:rsidR="00B97EA9" w:rsidRPr="00114480" w:rsidRDefault="00885CB1" w:rsidP="007608D3">
      <w:pPr>
        <w:pStyle w:val="Heading1"/>
      </w:pPr>
      <w:bookmarkStart w:id="123" w:name="_Recommendations"/>
      <w:bookmarkStart w:id="124" w:name="_Toc87946306"/>
      <w:bookmarkEnd w:id="123"/>
      <w:r w:rsidRPr="00114480">
        <w:lastRenderedPageBreak/>
        <w:t>Recommendations</w:t>
      </w:r>
      <w:bookmarkEnd w:id="124"/>
      <w:r w:rsidRPr="00114480">
        <w:t xml:space="preserve"> </w:t>
      </w:r>
    </w:p>
    <w:p w14:paraId="6CFBC8C2" w14:textId="3FCADD0D" w:rsidR="0052487C" w:rsidRPr="00114480" w:rsidRDefault="0052487C" w:rsidP="00C36789">
      <w:pPr>
        <w:pStyle w:val="Heading2"/>
      </w:pPr>
      <w:bookmarkStart w:id="125" w:name="_Toc87946307"/>
      <w:r w:rsidRPr="00114480">
        <w:t>Primary Recommendations</w:t>
      </w:r>
      <w:bookmarkEnd w:id="125"/>
    </w:p>
    <w:tbl>
      <w:tblPr>
        <w:tblStyle w:val="ListTable3-Accent6"/>
        <w:tblW w:w="10060" w:type="dxa"/>
        <w:tblLook w:val="04A0" w:firstRow="1" w:lastRow="0" w:firstColumn="1" w:lastColumn="0" w:noHBand="0" w:noVBand="1"/>
        <w:tblCaption w:val="Primary recommendations "/>
        <w:tblDescription w:val="Table showing 3 primary recommendations to Council. Includes recommendation, indicative cost, area of council responsible for actioning each action and whether the project is committed/underway. "/>
      </w:tblPr>
      <w:tblGrid>
        <w:gridCol w:w="3799"/>
        <w:gridCol w:w="2463"/>
        <w:gridCol w:w="1974"/>
        <w:gridCol w:w="1824"/>
      </w:tblGrid>
      <w:tr w:rsidR="00916076" w:rsidRPr="00114480" w14:paraId="503D3D08" w14:textId="77777777" w:rsidTr="007768F1">
        <w:trPr>
          <w:cnfStyle w:val="100000000000" w:firstRow="1" w:lastRow="0" w:firstColumn="0" w:lastColumn="0" w:oddVBand="0" w:evenVBand="0" w:oddHBand="0" w:evenHBand="0" w:firstRowFirstColumn="0" w:firstRowLastColumn="0" w:lastRowFirstColumn="0" w:lastRowLastColumn="0"/>
          <w:trHeight w:val="432"/>
        </w:trPr>
        <w:tc>
          <w:tcPr>
            <w:cnfStyle w:val="001000000100" w:firstRow="0" w:lastRow="0" w:firstColumn="1" w:lastColumn="0" w:oddVBand="0" w:evenVBand="0" w:oddHBand="0" w:evenHBand="0" w:firstRowFirstColumn="1" w:firstRowLastColumn="0" w:lastRowFirstColumn="0" w:lastRowLastColumn="0"/>
            <w:tcW w:w="3964" w:type="dxa"/>
            <w:tcBorders>
              <w:top w:val="single" w:sz="4" w:space="0" w:color="70AD47" w:themeColor="accent6"/>
              <w:left w:val="single" w:sz="4" w:space="0" w:color="70AD47" w:themeColor="accent6"/>
            </w:tcBorders>
            <w:hideMark/>
          </w:tcPr>
          <w:p w14:paraId="6404984F" w14:textId="77777777" w:rsidR="00916076" w:rsidRPr="00114480" w:rsidRDefault="00916076">
            <w:pPr>
              <w:spacing w:after="0" w:line="240" w:lineRule="auto"/>
              <w:rPr>
                <w:color w:val="FFFFFF" w:themeColor="background1"/>
              </w:rPr>
            </w:pPr>
            <w:r w:rsidRPr="00114480">
              <w:rPr>
                <w:color w:val="FFFFFF" w:themeColor="background1"/>
              </w:rPr>
              <w:t>Recommendation</w:t>
            </w:r>
          </w:p>
        </w:tc>
        <w:tc>
          <w:tcPr>
            <w:tcW w:w="2552" w:type="dxa"/>
            <w:tcBorders>
              <w:top w:val="single" w:sz="4" w:space="0" w:color="70AD47" w:themeColor="accent6"/>
              <w:left w:val="nil"/>
              <w:bottom w:val="nil"/>
              <w:right w:val="nil"/>
            </w:tcBorders>
            <w:hideMark/>
          </w:tcPr>
          <w:p w14:paraId="1F53FB93" w14:textId="4E5C6813" w:rsidR="00916076" w:rsidRPr="00114480" w:rsidRDefault="00916076">
            <w:pPr>
              <w:spacing w:after="0" w:line="240" w:lineRule="auto"/>
              <w:cnfStyle w:val="100000000000" w:firstRow="1" w:lastRow="0" w:firstColumn="0" w:lastColumn="0" w:oddVBand="0" w:evenVBand="0" w:oddHBand="0" w:evenHBand="0" w:firstRowFirstColumn="0" w:firstRowLastColumn="0" w:lastRowFirstColumn="0" w:lastRowLastColumn="0"/>
              <w:rPr>
                <w:color w:val="FFFFFF" w:themeColor="background1"/>
              </w:rPr>
            </w:pPr>
            <w:r w:rsidRPr="00114480">
              <w:rPr>
                <w:color w:val="FFFFFF" w:themeColor="background1"/>
              </w:rPr>
              <w:t>Indicative cost</w:t>
            </w:r>
            <w:r w:rsidR="00542AB2">
              <w:rPr>
                <w:rFonts w:ascii="ZWAdobeF" w:hAnsi="ZWAdobeF" w:cs="ZWAdobeF"/>
                <w:b w:val="0"/>
                <w:color w:val="auto"/>
                <w:sz w:val="2"/>
                <w:szCs w:val="2"/>
              </w:rPr>
              <w:t>104F</w:t>
            </w:r>
            <w:r w:rsidRPr="00114480">
              <w:rPr>
                <w:rStyle w:val="FootnoteReference"/>
                <w:color w:val="FFFFFF" w:themeColor="background1"/>
              </w:rPr>
              <w:footnoteReference w:id="106"/>
            </w:r>
            <w:r w:rsidRPr="00114480">
              <w:rPr>
                <w:color w:val="FFFFFF" w:themeColor="background1"/>
              </w:rPr>
              <w:t xml:space="preserve"> </w:t>
            </w:r>
          </w:p>
        </w:tc>
        <w:tc>
          <w:tcPr>
            <w:tcW w:w="1984" w:type="dxa"/>
            <w:tcBorders>
              <w:top w:val="single" w:sz="4" w:space="0" w:color="70AD47" w:themeColor="accent6"/>
              <w:left w:val="nil"/>
              <w:bottom w:val="nil"/>
              <w:right w:val="nil"/>
            </w:tcBorders>
            <w:hideMark/>
          </w:tcPr>
          <w:p w14:paraId="73E6E6F4" w14:textId="77777777" w:rsidR="00916076" w:rsidRPr="00114480" w:rsidRDefault="00916076">
            <w:pPr>
              <w:spacing w:after="0" w:line="240" w:lineRule="auto"/>
              <w:cnfStyle w:val="100000000000" w:firstRow="1" w:lastRow="0" w:firstColumn="0" w:lastColumn="0" w:oddVBand="0" w:evenVBand="0" w:oddHBand="0" w:evenHBand="0" w:firstRowFirstColumn="0" w:firstRowLastColumn="0" w:lastRowFirstColumn="0" w:lastRowLastColumn="0"/>
              <w:rPr>
                <w:color w:val="FFFFFF" w:themeColor="background1"/>
              </w:rPr>
            </w:pPr>
            <w:r w:rsidRPr="00114480">
              <w:rPr>
                <w:color w:val="FFFFFF" w:themeColor="background1"/>
              </w:rPr>
              <w:t>Responsibilities</w:t>
            </w:r>
          </w:p>
        </w:tc>
        <w:tc>
          <w:tcPr>
            <w:tcW w:w="1560" w:type="dxa"/>
            <w:tcBorders>
              <w:top w:val="single" w:sz="4" w:space="0" w:color="70AD47" w:themeColor="accent6"/>
              <w:left w:val="nil"/>
              <w:bottom w:val="nil"/>
              <w:right w:val="single" w:sz="4" w:space="0" w:color="70AD47" w:themeColor="accent6"/>
            </w:tcBorders>
            <w:hideMark/>
          </w:tcPr>
          <w:p w14:paraId="7C371373" w14:textId="77777777" w:rsidR="00916076" w:rsidRPr="00114480" w:rsidRDefault="00916076">
            <w:pPr>
              <w:spacing w:after="0" w:line="240" w:lineRule="auto"/>
              <w:cnfStyle w:val="100000000000" w:firstRow="1" w:lastRow="0" w:firstColumn="0" w:lastColumn="0" w:oddVBand="0" w:evenVBand="0" w:oddHBand="0" w:evenHBand="0" w:firstRowFirstColumn="0" w:firstRowLastColumn="0" w:lastRowFirstColumn="0" w:lastRowLastColumn="0"/>
              <w:rPr>
                <w:color w:val="FFFFFF" w:themeColor="background1"/>
              </w:rPr>
            </w:pPr>
            <w:r w:rsidRPr="00114480">
              <w:rPr>
                <w:color w:val="FFFFFF" w:themeColor="background1"/>
              </w:rPr>
              <w:t>Committed/</w:t>
            </w:r>
          </w:p>
          <w:p w14:paraId="67F229DF" w14:textId="77777777" w:rsidR="00916076" w:rsidRPr="00114480" w:rsidRDefault="00916076">
            <w:pPr>
              <w:spacing w:after="0" w:line="240" w:lineRule="auto"/>
              <w:cnfStyle w:val="100000000000" w:firstRow="1" w:lastRow="0" w:firstColumn="0" w:lastColumn="0" w:oddVBand="0" w:evenVBand="0" w:oddHBand="0" w:evenHBand="0" w:firstRowFirstColumn="0" w:firstRowLastColumn="0" w:lastRowFirstColumn="0" w:lastRowLastColumn="0"/>
              <w:rPr>
                <w:color w:val="FFFFFF" w:themeColor="background1"/>
              </w:rPr>
            </w:pPr>
            <w:r w:rsidRPr="00114480">
              <w:rPr>
                <w:color w:val="FFFFFF" w:themeColor="background1"/>
              </w:rPr>
              <w:t>Underway</w:t>
            </w:r>
          </w:p>
        </w:tc>
      </w:tr>
      <w:tr w:rsidR="00916076" w:rsidRPr="00114480" w14:paraId="4326B3E0" w14:textId="77777777" w:rsidTr="007768F1">
        <w:trPr>
          <w:cnfStyle w:val="000000100000" w:firstRow="0" w:lastRow="0" w:firstColumn="0" w:lastColumn="0" w:oddVBand="0" w:evenVBand="0" w:oddHBand="1" w:evenHBand="0" w:firstRowFirstColumn="0" w:firstRowLastColumn="0" w:lastRowFirstColumn="0" w:lastRowLastColumn="0"/>
          <w:trHeight w:val="450"/>
        </w:trPr>
        <w:tc>
          <w:tcPr>
            <w:cnfStyle w:val="001000000000" w:firstRow="0" w:lastRow="0" w:firstColumn="1" w:lastColumn="0" w:oddVBand="0" w:evenVBand="0" w:oddHBand="0" w:evenHBand="0" w:firstRowFirstColumn="0" w:firstRowLastColumn="0" w:lastRowFirstColumn="0" w:lastRowLastColumn="0"/>
            <w:tcW w:w="3964" w:type="dxa"/>
            <w:tcBorders>
              <w:left w:val="single" w:sz="4" w:space="0" w:color="70AD47" w:themeColor="accent6"/>
            </w:tcBorders>
            <w:shd w:val="clear" w:color="auto" w:fill="E2EFD9" w:themeFill="accent6" w:themeFillTint="33"/>
            <w:hideMark/>
          </w:tcPr>
          <w:p w14:paraId="585B40C2" w14:textId="77777777" w:rsidR="00916076" w:rsidRPr="00114480" w:rsidRDefault="00916076">
            <w:pPr>
              <w:spacing w:after="0" w:line="240" w:lineRule="auto"/>
            </w:pPr>
            <w:r w:rsidRPr="00114480">
              <w:t>0 – 5 years</w:t>
            </w:r>
          </w:p>
        </w:tc>
        <w:tc>
          <w:tcPr>
            <w:tcW w:w="2552" w:type="dxa"/>
            <w:tcBorders>
              <w:left w:val="nil"/>
              <w:right w:val="nil"/>
            </w:tcBorders>
            <w:shd w:val="clear" w:color="auto" w:fill="E2EFD9" w:themeFill="accent6" w:themeFillTint="33"/>
          </w:tcPr>
          <w:p w14:paraId="3FD03F0C" w14:textId="77777777" w:rsidR="00916076" w:rsidRPr="00114480" w:rsidRDefault="00916076">
            <w:pPr>
              <w:spacing w:after="0" w:line="240" w:lineRule="auto"/>
              <w:cnfStyle w:val="000000100000" w:firstRow="0" w:lastRow="0" w:firstColumn="0" w:lastColumn="0" w:oddVBand="0" w:evenVBand="0" w:oddHBand="1" w:evenHBand="0" w:firstRowFirstColumn="0" w:firstRowLastColumn="0" w:lastRowFirstColumn="0" w:lastRowLastColumn="0"/>
            </w:pPr>
          </w:p>
        </w:tc>
        <w:tc>
          <w:tcPr>
            <w:tcW w:w="1984" w:type="dxa"/>
            <w:tcBorders>
              <w:left w:val="nil"/>
              <w:right w:val="nil"/>
            </w:tcBorders>
            <w:shd w:val="clear" w:color="auto" w:fill="E2EFD9" w:themeFill="accent6" w:themeFillTint="33"/>
          </w:tcPr>
          <w:p w14:paraId="330F90C4" w14:textId="77777777" w:rsidR="00916076" w:rsidRPr="00114480" w:rsidRDefault="00916076">
            <w:pPr>
              <w:spacing w:after="0" w:line="240" w:lineRule="auto"/>
              <w:cnfStyle w:val="000000100000" w:firstRow="0" w:lastRow="0" w:firstColumn="0" w:lastColumn="0" w:oddVBand="0" w:evenVBand="0" w:oddHBand="1" w:evenHBand="0" w:firstRowFirstColumn="0" w:firstRowLastColumn="0" w:lastRowFirstColumn="0" w:lastRowLastColumn="0"/>
            </w:pPr>
          </w:p>
        </w:tc>
        <w:tc>
          <w:tcPr>
            <w:tcW w:w="1560" w:type="dxa"/>
            <w:tcBorders>
              <w:left w:val="nil"/>
              <w:right w:val="single" w:sz="4" w:space="0" w:color="70AD47" w:themeColor="accent6"/>
            </w:tcBorders>
            <w:shd w:val="clear" w:color="auto" w:fill="E2EFD9" w:themeFill="accent6" w:themeFillTint="33"/>
          </w:tcPr>
          <w:p w14:paraId="77318E22" w14:textId="77777777" w:rsidR="00916076" w:rsidRPr="00114480" w:rsidRDefault="00916076">
            <w:pPr>
              <w:spacing w:after="0" w:line="240" w:lineRule="auto"/>
              <w:cnfStyle w:val="000000100000" w:firstRow="0" w:lastRow="0" w:firstColumn="0" w:lastColumn="0" w:oddVBand="0" w:evenVBand="0" w:oddHBand="1" w:evenHBand="0" w:firstRowFirstColumn="0" w:firstRowLastColumn="0" w:lastRowFirstColumn="0" w:lastRowLastColumn="0"/>
            </w:pPr>
          </w:p>
        </w:tc>
      </w:tr>
      <w:tr w:rsidR="00916076" w:rsidRPr="00114480" w14:paraId="3AA903D5" w14:textId="77777777" w:rsidTr="007768F1">
        <w:tc>
          <w:tcPr>
            <w:cnfStyle w:val="001000000000" w:firstRow="0" w:lastRow="0" w:firstColumn="1" w:lastColumn="0" w:oddVBand="0" w:evenVBand="0" w:oddHBand="0" w:evenHBand="0" w:firstRowFirstColumn="0" w:firstRowLastColumn="0" w:lastRowFirstColumn="0" w:lastRowLastColumn="0"/>
            <w:tcW w:w="3964" w:type="dxa"/>
            <w:tcBorders>
              <w:top w:val="nil"/>
              <w:left w:val="single" w:sz="4" w:space="0" w:color="70AD47" w:themeColor="accent6"/>
              <w:bottom w:val="nil"/>
            </w:tcBorders>
          </w:tcPr>
          <w:p w14:paraId="3ECF663A" w14:textId="77777777" w:rsidR="00916076" w:rsidRPr="00114480" w:rsidRDefault="00916076" w:rsidP="00542AB2">
            <w:pPr>
              <w:pStyle w:val="ListParagraph"/>
              <w:numPr>
                <w:ilvl w:val="0"/>
                <w:numId w:val="44"/>
              </w:numPr>
              <w:tabs>
                <w:tab w:val="clear" w:pos="-3060"/>
                <w:tab w:val="clear" w:pos="-2340"/>
                <w:tab w:val="clear" w:pos="6300"/>
              </w:tabs>
              <w:suppressAutoHyphens w:val="0"/>
              <w:autoSpaceDE w:val="0"/>
              <w:autoSpaceDN w:val="0"/>
              <w:adjustRightInd w:val="0"/>
              <w:spacing w:after="0" w:line="276" w:lineRule="auto"/>
              <w:rPr>
                <w:rFonts w:eastAsia="Century Gothic"/>
                <w:b w:val="0"/>
                <w:bCs w:val="0"/>
              </w:rPr>
            </w:pPr>
            <w:bookmarkStart w:id="126" w:name="_Hlk85462204"/>
          </w:p>
          <w:p w14:paraId="35918E58" w14:textId="77777777" w:rsidR="00916076" w:rsidRPr="00114480" w:rsidRDefault="00916076" w:rsidP="00542AB2">
            <w:pPr>
              <w:pStyle w:val="ListParagraph"/>
              <w:numPr>
                <w:ilvl w:val="0"/>
                <w:numId w:val="45"/>
              </w:numPr>
              <w:tabs>
                <w:tab w:val="clear" w:pos="-3060"/>
                <w:tab w:val="clear" w:pos="-2340"/>
                <w:tab w:val="clear" w:pos="6300"/>
              </w:tabs>
              <w:suppressAutoHyphens w:val="0"/>
              <w:spacing w:after="0" w:line="240" w:lineRule="auto"/>
              <w:rPr>
                <w:rFonts w:eastAsia="Arial"/>
                <w:b w:val="0"/>
                <w:bCs w:val="0"/>
              </w:rPr>
            </w:pPr>
            <w:r w:rsidRPr="00114480">
              <w:rPr>
                <w:rFonts w:eastAsia="Arial"/>
                <w:b w:val="0"/>
                <w:bCs w:val="0"/>
              </w:rPr>
              <w:t>Undertake initial feasibility investigation of selected catalyst sites within the St Kilda MAC, including:</w:t>
            </w:r>
          </w:p>
          <w:p w14:paraId="2C0EA68E" w14:textId="77777777" w:rsidR="00916076" w:rsidRPr="00114480" w:rsidRDefault="00916076" w:rsidP="00542AB2">
            <w:pPr>
              <w:pStyle w:val="ListParagraph"/>
              <w:numPr>
                <w:ilvl w:val="0"/>
                <w:numId w:val="46"/>
              </w:numPr>
              <w:tabs>
                <w:tab w:val="clear" w:pos="-3060"/>
                <w:tab w:val="clear" w:pos="-2340"/>
                <w:tab w:val="clear" w:pos="6300"/>
              </w:tabs>
              <w:suppressAutoHyphens w:val="0"/>
              <w:spacing w:after="190" w:line="240" w:lineRule="atLeast"/>
              <w:rPr>
                <w:rFonts w:eastAsia="Century Gothic"/>
                <w:b w:val="0"/>
                <w:bCs w:val="0"/>
              </w:rPr>
            </w:pPr>
            <w:r w:rsidRPr="00114480">
              <w:rPr>
                <w:rFonts w:eastAsia="Arial"/>
                <w:b w:val="0"/>
                <w:bCs w:val="0"/>
              </w:rPr>
              <w:t xml:space="preserve">context analysis </w:t>
            </w:r>
          </w:p>
          <w:p w14:paraId="49184E3B" w14:textId="77777777" w:rsidR="00916076" w:rsidRPr="00114480" w:rsidRDefault="00916076" w:rsidP="00542AB2">
            <w:pPr>
              <w:pStyle w:val="ListParagraph"/>
              <w:numPr>
                <w:ilvl w:val="0"/>
                <w:numId w:val="46"/>
              </w:numPr>
              <w:tabs>
                <w:tab w:val="clear" w:pos="-3060"/>
                <w:tab w:val="clear" w:pos="-2340"/>
                <w:tab w:val="clear" w:pos="6300"/>
              </w:tabs>
              <w:suppressAutoHyphens w:val="0"/>
              <w:spacing w:after="190" w:line="240" w:lineRule="atLeast"/>
              <w:rPr>
                <w:rFonts w:eastAsia="Century Gothic"/>
                <w:b w:val="0"/>
                <w:bCs w:val="0"/>
              </w:rPr>
            </w:pPr>
            <w:r w:rsidRPr="00114480">
              <w:rPr>
                <w:rFonts w:eastAsia="Arial"/>
                <w:b w:val="0"/>
                <w:bCs w:val="0"/>
              </w:rPr>
              <w:t>constraints and opportunities analysis</w:t>
            </w:r>
          </w:p>
          <w:p w14:paraId="447E1390" w14:textId="77777777" w:rsidR="00916076" w:rsidRPr="00114480" w:rsidRDefault="00916076" w:rsidP="00542AB2">
            <w:pPr>
              <w:pStyle w:val="ListParagraph"/>
              <w:numPr>
                <w:ilvl w:val="0"/>
                <w:numId w:val="46"/>
              </w:numPr>
              <w:tabs>
                <w:tab w:val="clear" w:pos="-3060"/>
                <w:tab w:val="clear" w:pos="-2340"/>
                <w:tab w:val="clear" w:pos="6300"/>
              </w:tabs>
              <w:suppressAutoHyphens w:val="0"/>
              <w:spacing w:after="0" w:line="240" w:lineRule="auto"/>
              <w:rPr>
                <w:rFonts w:eastAsiaTheme="minorHAnsi"/>
                <w:b w:val="0"/>
                <w:bCs w:val="0"/>
              </w:rPr>
            </w:pPr>
            <w:r w:rsidRPr="00114480">
              <w:rPr>
                <w:rFonts w:eastAsia="Arial"/>
                <w:b w:val="0"/>
                <w:bCs w:val="0"/>
              </w:rPr>
              <w:t>extent to which each site can achieve an economic or social benefit</w:t>
            </w:r>
          </w:p>
          <w:p w14:paraId="33C144E5" w14:textId="77777777" w:rsidR="00916076" w:rsidRPr="00114480" w:rsidRDefault="00916076">
            <w:pPr>
              <w:spacing w:after="0" w:line="240" w:lineRule="auto"/>
            </w:pPr>
          </w:p>
          <w:p w14:paraId="79C31765" w14:textId="3541BD7F" w:rsidR="00916076" w:rsidRPr="00114480" w:rsidRDefault="00916076" w:rsidP="006909FB">
            <w:pPr>
              <w:pStyle w:val="ListParagraph"/>
              <w:numPr>
                <w:ilvl w:val="0"/>
                <w:numId w:val="45"/>
              </w:numPr>
              <w:tabs>
                <w:tab w:val="clear" w:pos="-3060"/>
                <w:tab w:val="clear" w:pos="-2340"/>
                <w:tab w:val="clear" w:pos="6300"/>
              </w:tabs>
              <w:suppressAutoHyphens w:val="0"/>
              <w:spacing w:after="0" w:line="240" w:lineRule="auto"/>
              <w:rPr>
                <w:rFonts w:asciiTheme="minorHAnsi" w:eastAsiaTheme="minorHAnsi" w:hAnsiTheme="minorHAnsi" w:cstheme="minorBidi"/>
              </w:rPr>
            </w:pPr>
            <w:r w:rsidRPr="00114480">
              <w:rPr>
                <w:rFonts w:eastAsia="Arial"/>
                <w:b w:val="0"/>
                <w:bCs w:val="0"/>
              </w:rPr>
              <w:t>Work with proponents to facilitate development of catalyst sites that have an economic or social benefit through site specific planning scheme amendments (if required) or planning permit applications</w:t>
            </w:r>
            <w:r w:rsidR="00542AB2">
              <w:rPr>
                <w:rFonts w:ascii="ZWAdobeF" w:eastAsia="Arial" w:hAnsi="ZWAdobeF" w:cs="ZWAdobeF"/>
                <w:b w:val="0"/>
                <w:bCs w:val="0"/>
                <w:color w:val="auto"/>
                <w:sz w:val="2"/>
                <w:szCs w:val="2"/>
              </w:rPr>
              <w:t>105F</w:t>
            </w:r>
            <w:r w:rsidRPr="00114480">
              <w:rPr>
                <w:rStyle w:val="FootnoteReference"/>
                <w:rFonts w:eastAsia="Arial"/>
                <w:b w:val="0"/>
                <w:bCs w:val="0"/>
              </w:rPr>
              <w:footnoteReference w:id="107"/>
            </w:r>
            <w:r w:rsidRPr="00114480">
              <w:rPr>
                <w:rFonts w:eastAsia="Arial"/>
                <w:b w:val="0"/>
                <w:bCs w:val="0"/>
              </w:rPr>
              <w:t xml:space="preserve">. </w:t>
            </w:r>
            <w:bookmarkEnd w:id="126"/>
          </w:p>
        </w:tc>
        <w:tc>
          <w:tcPr>
            <w:tcW w:w="2552" w:type="dxa"/>
            <w:tcBorders>
              <w:top w:val="nil"/>
              <w:left w:val="nil"/>
              <w:bottom w:val="nil"/>
              <w:right w:val="nil"/>
            </w:tcBorders>
          </w:tcPr>
          <w:p w14:paraId="4C656CCF" w14:textId="77777777" w:rsidR="00916076" w:rsidRPr="00114480" w:rsidRDefault="00916076" w:rsidP="00542AB2">
            <w:pPr>
              <w:pStyle w:val="ListParagraph"/>
              <w:numPr>
                <w:ilvl w:val="0"/>
                <w:numId w:val="49"/>
              </w:numPr>
              <w:tabs>
                <w:tab w:val="clear" w:pos="-3060"/>
                <w:tab w:val="clear" w:pos="-2340"/>
                <w:tab w:val="clear" w:pos="6300"/>
              </w:tabs>
              <w:suppressAutoHyphens w:val="0"/>
              <w:spacing w:after="0" w:line="240" w:lineRule="auto"/>
              <w:cnfStyle w:val="000000000000" w:firstRow="0" w:lastRow="0" w:firstColumn="0" w:lastColumn="0" w:oddVBand="0" w:evenVBand="0" w:oddHBand="0" w:evenHBand="0" w:firstRowFirstColumn="0" w:firstRowLastColumn="0" w:lastRowFirstColumn="0" w:lastRowLastColumn="0"/>
            </w:pPr>
            <w:r w:rsidRPr="00114480">
              <w:t>$80k – 100k for initial feasibility assessment of selected sites within St Kilda MAC.</w:t>
            </w:r>
          </w:p>
          <w:p w14:paraId="6A0C296C" w14:textId="77777777" w:rsidR="00916076" w:rsidRPr="00114480" w:rsidRDefault="00916076">
            <w:pPr>
              <w:spacing w:after="0" w:line="240" w:lineRule="auto"/>
              <w:cnfStyle w:val="000000000000" w:firstRow="0" w:lastRow="0" w:firstColumn="0" w:lastColumn="0" w:oddVBand="0" w:evenVBand="0" w:oddHBand="0" w:evenHBand="0" w:firstRowFirstColumn="0" w:firstRowLastColumn="0" w:lastRowFirstColumn="0" w:lastRowLastColumn="0"/>
            </w:pPr>
          </w:p>
          <w:p w14:paraId="6F9E0779" w14:textId="77777777" w:rsidR="00916076" w:rsidRPr="00114480" w:rsidRDefault="00916076" w:rsidP="00542AB2">
            <w:pPr>
              <w:pStyle w:val="ListParagraph"/>
              <w:numPr>
                <w:ilvl w:val="0"/>
                <w:numId w:val="49"/>
              </w:numPr>
              <w:tabs>
                <w:tab w:val="clear" w:pos="-3060"/>
                <w:tab w:val="clear" w:pos="-2340"/>
                <w:tab w:val="clear" w:pos="6300"/>
              </w:tabs>
              <w:suppressAutoHyphens w:val="0"/>
              <w:spacing w:after="0" w:line="240" w:lineRule="auto"/>
              <w:cnfStyle w:val="000000000000" w:firstRow="0" w:lastRow="0" w:firstColumn="0" w:lastColumn="0" w:oddVBand="0" w:evenVBand="0" w:oddHBand="0" w:evenHBand="0" w:firstRowFirstColumn="0" w:firstRowLastColumn="0" w:lastRowFirstColumn="0" w:lastRowLastColumn="0"/>
            </w:pPr>
            <w:r w:rsidRPr="00114480">
              <w:t>Assume $70k per site specific planning scheme amendment (potential for possible developer-led funding). Depending on number of site specific amendments and/or major permit applications, it may be necessary to employ additional strategic and/ or statutory planner/s at cost of up to $140k per year</w:t>
            </w:r>
          </w:p>
          <w:p w14:paraId="1C9194BC" w14:textId="77777777" w:rsidR="00916076" w:rsidRPr="00114480" w:rsidRDefault="00916076">
            <w:pPr>
              <w:spacing w:after="0" w:line="240" w:lineRule="auto"/>
              <w:cnfStyle w:val="000000000000" w:firstRow="0" w:lastRow="0" w:firstColumn="0" w:lastColumn="0" w:oddVBand="0" w:evenVBand="0" w:oddHBand="0" w:evenHBand="0" w:firstRowFirstColumn="0" w:firstRowLastColumn="0" w:lastRowFirstColumn="0" w:lastRowLastColumn="0"/>
            </w:pPr>
          </w:p>
        </w:tc>
        <w:tc>
          <w:tcPr>
            <w:tcW w:w="1984" w:type="dxa"/>
            <w:tcBorders>
              <w:top w:val="nil"/>
              <w:left w:val="nil"/>
              <w:bottom w:val="nil"/>
              <w:right w:val="nil"/>
            </w:tcBorders>
            <w:hideMark/>
          </w:tcPr>
          <w:p w14:paraId="1803B9CE" w14:textId="77777777" w:rsidR="00916076" w:rsidRPr="00114480" w:rsidRDefault="00916076">
            <w:pPr>
              <w:spacing w:after="0" w:line="240" w:lineRule="auto"/>
              <w:cnfStyle w:val="000000000000" w:firstRow="0" w:lastRow="0" w:firstColumn="0" w:lastColumn="0" w:oddVBand="0" w:evenVBand="0" w:oddHBand="0" w:evenHBand="0" w:firstRowFirstColumn="0" w:firstRowLastColumn="0" w:lastRowFirstColumn="0" w:lastRowLastColumn="0"/>
            </w:pPr>
            <w:r w:rsidRPr="00114480">
              <w:t>Council (lead: City Strategy &amp; Policy) at request of and in partnership with external proponents</w:t>
            </w:r>
          </w:p>
        </w:tc>
        <w:tc>
          <w:tcPr>
            <w:tcW w:w="1560" w:type="dxa"/>
            <w:tcBorders>
              <w:top w:val="nil"/>
              <w:left w:val="nil"/>
              <w:bottom w:val="nil"/>
              <w:right w:val="single" w:sz="4" w:space="0" w:color="70AD47" w:themeColor="accent6"/>
            </w:tcBorders>
          </w:tcPr>
          <w:p w14:paraId="34DFFFD7" w14:textId="77777777" w:rsidR="00770D2A" w:rsidRPr="00114480" w:rsidRDefault="00770D2A" w:rsidP="00542AB2">
            <w:pPr>
              <w:pStyle w:val="ListParagraph"/>
              <w:numPr>
                <w:ilvl w:val="0"/>
                <w:numId w:val="52"/>
              </w:numPr>
              <w:spacing w:after="0" w:line="240" w:lineRule="auto"/>
              <w:cnfStyle w:val="000000000000" w:firstRow="0" w:lastRow="0" w:firstColumn="0" w:lastColumn="0" w:oddVBand="0" w:evenVBand="0" w:oddHBand="0" w:evenHBand="0" w:firstRowFirstColumn="0" w:firstRowLastColumn="0" w:lastRowFirstColumn="0" w:lastRowLastColumn="0"/>
            </w:pPr>
            <w:r w:rsidRPr="00114480">
              <w:t>No (initial feasibility assessment)</w:t>
            </w:r>
          </w:p>
          <w:p w14:paraId="4F15FB23" w14:textId="77777777" w:rsidR="00770D2A" w:rsidRPr="00114480" w:rsidRDefault="00770D2A">
            <w:pPr>
              <w:spacing w:after="0" w:line="240" w:lineRule="auto"/>
              <w:cnfStyle w:val="000000000000" w:firstRow="0" w:lastRow="0" w:firstColumn="0" w:lastColumn="0" w:oddVBand="0" w:evenVBand="0" w:oddHBand="0" w:evenHBand="0" w:firstRowFirstColumn="0" w:firstRowLastColumn="0" w:lastRowFirstColumn="0" w:lastRowLastColumn="0"/>
            </w:pPr>
          </w:p>
          <w:p w14:paraId="61FBCE94" w14:textId="1066B40C" w:rsidR="00916076" w:rsidRPr="00114480" w:rsidRDefault="00916076" w:rsidP="00542AB2">
            <w:pPr>
              <w:pStyle w:val="ListParagraph"/>
              <w:numPr>
                <w:ilvl w:val="0"/>
                <w:numId w:val="52"/>
              </w:numPr>
              <w:spacing w:after="0" w:line="240" w:lineRule="auto"/>
              <w:cnfStyle w:val="000000000000" w:firstRow="0" w:lastRow="0" w:firstColumn="0" w:lastColumn="0" w:oddVBand="0" w:evenVBand="0" w:oddHBand="0" w:evenHBand="0" w:firstRowFirstColumn="0" w:firstRowLastColumn="0" w:lastRowFirstColumn="0" w:lastRowLastColumn="0"/>
            </w:pPr>
            <w:r w:rsidRPr="00114480">
              <w:t>Yes (working with proponents when approached)</w:t>
            </w:r>
          </w:p>
          <w:p w14:paraId="1430ED31" w14:textId="77777777" w:rsidR="00916076" w:rsidRPr="00114480" w:rsidRDefault="00916076">
            <w:pPr>
              <w:spacing w:after="0" w:line="240" w:lineRule="auto"/>
              <w:cnfStyle w:val="000000000000" w:firstRow="0" w:lastRow="0" w:firstColumn="0" w:lastColumn="0" w:oddVBand="0" w:evenVBand="0" w:oddHBand="0" w:evenHBand="0" w:firstRowFirstColumn="0" w:firstRowLastColumn="0" w:lastRowFirstColumn="0" w:lastRowLastColumn="0"/>
            </w:pPr>
          </w:p>
          <w:p w14:paraId="34083A15" w14:textId="2C0CEAD3" w:rsidR="00916076" w:rsidRPr="00114480" w:rsidRDefault="00916076">
            <w:pPr>
              <w:spacing w:after="0" w:line="240" w:lineRule="auto"/>
              <w:cnfStyle w:val="000000000000" w:firstRow="0" w:lastRow="0" w:firstColumn="0" w:lastColumn="0" w:oddVBand="0" w:evenVBand="0" w:oddHBand="0" w:evenHBand="0" w:firstRowFirstColumn="0" w:firstRowLastColumn="0" w:lastRowFirstColumn="0" w:lastRowLastColumn="0"/>
            </w:pPr>
          </w:p>
        </w:tc>
      </w:tr>
      <w:tr w:rsidR="00916076" w:rsidRPr="00114480" w14:paraId="16588F02" w14:textId="77777777" w:rsidTr="007768F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64" w:type="dxa"/>
            <w:tcBorders>
              <w:left w:val="single" w:sz="4" w:space="0" w:color="70AD47" w:themeColor="accent6"/>
            </w:tcBorders>
          </w:tcPr>
          <w:p w14:paraId="0104D1CF" w14:textId="77777777" w:rsidR="00916076" w:rsidRPr="00114480" w:rsidRDefault="00916076" w:rsidP="00542AB2">
            <w:pPr>
              <w:pStyle w:val="ListParagraph"/>
              <w:numPr>
                <w:ilvl w:val="0"/>
                <w:numId w:val="44"/>
              </w:numPr>
              <w:tabs>
                <w:tab w:val="clear" w:pos="-3060"/>
                <w:tab w:val="clear" w:pos="-2340"/>
                <w:tab w:val="clear" w:pos="6300"/>
              </w:tabs>
              <w:suppressAutoHyphens w:val="0"/>
              <w:spacing w:after="0" w:line="240" w:lineRule="auto"/>
              <w:rPr>
                <w:b w:val="0"/>
                <w:bCs w:val="0"/>
              </w:rPr>
            </w:pPr>
            <w:r w:rsidRPr="00114480">
              <w:rPr>
                <w:b w:val="0"/>
                <w:bCs w:val="0"/>
              </w:rPr>
              <w:t xml:space="preserve">Remove barriers to new and temporary businesses opening, and existing business expanding, in existing activity centres through an advocacy strategy and business improvement initiatives within </w:t>
            </w:r>
            <w:r w:rsidRPr="00114480">
              <w:rPr>
                <w:b w:val="0"/>
                <w:bCs w:val="0"/>
              </w:rPr>
              <w:lastRenderedPageBreak/>
              <w:t>the organisation. (See Appendix 3)</w:t>
            </w:r>
          </w:p>
          <w:p w14:paraId="30F193FE" w14:textId="77777777" w:rsidR="00916076" w:rsidRPr="00114480" w:rsidRDefault="00916076">
            <w:pPr>
              <w:pStyle w:val="ListParagraph"/>
              <w:spacing w:after="0" w:line="240" w:lineRule="auto"/>
              <w:ind w:left="360"/>
              <w:rPr>
                <w:b w:val="0"/>
                <w:bCs w:val="0"/>
              </w:rPr>
            </w:pPr>
          </w:p>
        </w:tc>
        <w:tc>
          <w:tcPr>
            <w:tcW w:w="2552" w:type="dxa"/>
            <w:tcBorders>
              <w:left w:val="nil"/>
              <w:right w:val="nil"/>
            </w:tcBorders>
            <w:hideMark/>
          </w:tcPr>
          <w:p w14:paraId="3EC74E0B" w14:textId="77777777" w:rsidR="00916076" w:rsidRPr="00114480" w:rsidRDefault="00916076">
            <w:pPr>
              <w:spacing w:after="0" w:line="240" w:lineRule="auto"/>
              <w:cnfStyle w:val="000000100000" w:firstRow="0" w:lastRow="0" w:firstColumn="0" w:lastColumn="0" w:oddVBand="0" w:evenVBand="0" w:oddHBand="1" w:evenHBand="0" w:firstRowFirstColumn="0" w:firstRowLastColumn="0" w:lastRowFirstColumn="0" w:lastRowLastColumn="0"/>
            </w:pPr>
            <w:r w:rsidRPr="00114480">
              <w:lastRenderedPageBreak/>
              <w:t>BAU &amp; additional costs (refer Appendix 3)</w:t>
            </w:r>
          </w:p>
        </w:tc>
        <w:tc>
          <w:tcPr>
            <w:tcW w:w="1984" w:type="dxa"/>
            <w:tcBorders>
              <w:left w:val="nil"/>
              <w:right w:val="nil"/>
            </w:tcBorders>
            <w:hideMark/>
          </w:tcPr>
          <w:p w14:paraId="7F09C802" w14:textId="77777777" w:rsidR="00916076" w:rsidRPr="00114480" w:rsidRDefault="00916076">
            <w:pPr>
              <w:spacing w:after="0" w:line="240" w:lineRule="auto"/>
              <w:cnfStyle w:val="000000100000" w:firstRow="0" w:lastRow="0" w:firstColumn="0" w:lastColumn="0" w:oddVBand="0" w:evenVBand="0" w:oddHBand="1" w:evenHBand="0" w:firstRowFirstColumn="0" w:firstRowLastColumn="0" w:lastRowFirstColumn="0" w:lastRowLastColumn="0"/>
            </w:pPr>
            <w:r w:rsidRPr="00114480">
              <w:t>Council (lead: various)</w:t>
            </w:r>
          </w:p>
        </w:tc>
        <w:tc>
          <w:tcPr>
            <w:tcW w:w="1560" w:type="dxa"/>
            <w:tcBorders>
              <w:left w:val="nil"/>
              <w:right w:val="single" w:sz="4" w:space="0" w:color="70AD47" w:themeColor="accent6"/>
            </w:tcBorders>
            <w:hideMark/>
          </w:tcPr>
          <w:p w14:paraId="354AEC50" w14:textId="77777777" w:rsidR="00916076" w:rsidRPr="00114480" w:rsidRDefault="00916076">
            <w:pPr>
              <w:spacing w:after="0" w:line="240" w:lineRule="auto"/>
              <w:cnfStyle w:val="000000100000" w:firstRow="0" w:lastRow="0" w:firstColumn="0" w:lastColumn="0" w:oddVBand="0" w:evenVBand="0" w:oddHBand="1" w:evenHBand="0" w:firstRowFirstColumn="0" w:firstRowLastColumn="0" w:lastRowFirstColumn="0" w:lastRowLastColumn="0"/>
            </w:pPr>
            <w:r w:rsidRPr="00114480">
              <w:t>Some aspects</w:t>
            </w:r>
          </w:p>
        </w:tc>
      </w:tr>
      <w:tr w:rsidR="00916076" w:rsidRPr="00114480" w14:paraId="647A01B9" w14:textId="77777777" w:rsidTr="007768F1">
        <w:tc>
          <w:tcPr>
            <w:cnfStyle w:val="001000000000" w:firstRow="0" w:lastRow="0" w:firstColumn="1" w:lastColumn="0" w:oddVBand="0" w:evenVBand="0" w:oddHBand="0" w:evenHBand="0" w:firstRowFirstColumn="0" w:firstRowLastColumn="0" w:lastRowFirstColumn="0" w:lastRowLastColumn="0"/>
            <w:tcW w:w="3964" w:type="dxa"/>
            <w:tcBorders>
              <w:top w:val="nil"/>
              <w:left w:val="single" w:sz="4" w:space="0" w:color="70AD47" w:themeColor="accent6"/>
              <w:bottom w:val="nil"/>
            </w:tcBorders>
            <w:shd w:val="clear" w:color="auto" w:fill="E2EFD9" w:themeFill="accent6" w:themeFillTint="33"/>
            <w:hideMark/>
          </w:tcPr>
          <w:p w14:paraId="5E730050" w14:textId="77777777" w:rsidR="00916076" w:rsidRPr="00114480" w:rsidRDefault="00916076">
            <w:pPr>
              <w:pStyle w:val="ListParagraph"/>
              <w:ind w:left="0"/>
              <w:rPr>
                <w:rFonts w:eastAsia="Arial"/>
              </w:rPr>
            </w:pPr>
            <w:r w:rsidRPr="00114480">
              <w:rPr>
                <w:rFonts w:eastAsia="Arial"/>
              </w:rPr>
              <w:t>5 - 10 years</w:t>
            </w:r>
          </w:p>
        </w:tc>
        <w:tc>
          <w:tcPr>
            <w:tcW w:w="2552" w:type="dxa"/>
            <w:tcBorders>
              <w:top w:val="nil"/>
              <w:left w:val="nil"/>
              <w:bottom w:val="nil"/>
              <w:right w:val="nil"/>
            </w:tcBorders>
            <w:shd w:val="clear" w:color="auto" w:fill="E2EFD9" w:themeFill="accent6" w:themeFillTint="33"/>
          </w:tcPr>
          <w:p w14:paraId="7CDFECED" w14:textId="77777777" w:rsidR="00916076" w:rsidRPr="00114480" w:rsidRDefault="00916076">
            <w:pPr>
              <w:spacing w:after="0" w:line="240" w:lineRule="auto"/>
              <w:cnfStyle w:val="000000000000" w:firstRow="0" w:lastRow="0" w:firstColumn="0" w:lastColumn="0" w:oddVBand="0" w:evenVBand="0" w:oddHBand="0" w:evenHBand="0" w:firstRowFirstColumn="0" w:firstRowLastColumn="0" w:lastRowFirstColumn="0" w:lastRowLastColumn="0"/>
              <w:rPr>
                <w:rFonts w:eastAsiaTheme="minorHAnsi"/>
              </w:rPr>
            </w:pPr>
          </w:p>
        </w:tc>
        <w:tc>
          <w:tcPr>
            <w:tcW w:w="1984" w:type="dxa"/>
            <w:tcBorders>
              <w:top w:val="nil"/>
              <w:left w:val="nil"/>
              <w:bottom w:val="nil"/>
              <w:right w:val="nil"/>
            </w:tcBorders>
            <w:shd w:val="clear" w:color="auto" w:fill="E2EFD9" w:themeFill="accent6" w:themeFillTint="33"/>
          </w:tcPr>
          <w:p w14:paraId="35914792" w14:textId="77777777" w:rsidR="00916076" w:rsidRPr="00114480" w:rsidRDefault="00916076">
            <w:pPr>
              <w:spacing w:after="0" w:line="240" w:lineRule="auto"/>
              <w:cnfStyle w:val="000000000000" w:firstRow="0" w:lastRow="0" w:firstColumn="0" w:lastColumn="0" w:oddVBand="0" w:evenVBand="0" w:oddHBand="0" w:evenHBand="0" w:firstRowFirstColumn="0" w:firstRowLastColumn="0" w:lastRowFirstColumn="0" w:lastRowLastColumn="0"/>
            </w:pPr>
          </w:p>
        </w:tc>
        <w:tc>
          <w:tcPr>
            <w:tcW w:w="1560" w:type="dxa"/>
            <w:tcBorders>
              <w:top w:val="nil"/>
              <w:left w:val="nil"/>
              <w:bottom w:val="nil"/>
              <w:right w:val="single" w:sz="4" w:space="0" w:color="70AD47" w:themeColor="accent6"/>
            </w:tcBorders>
            <w:shd w:val="clear" w:color="auto" w:fill="E2EFD9" w:themeFill="accent6" w:themeFillTint="33"/>
          </w:tcPr>
          <w:p w14:paraId="21736F1A" w14:textId="77777777" w:rsidR="00916076" w:rsidRPr="00114480" w:rsidRDefault="00916076">
            <w:pPr>
              <w:spacing w:after="0" w:line="240" w:lineRule="auto"/>
              <w:cnfStyle w:val="000000000000" w:firstRow="0" w:lastRow="0" w:firstColumn="0" w:lastColumn="0" w:oddVBand="0" w:evenVBand="0" w:oddHBand="0" w:evenHBand="0" w:firstRowFirstColumn="0" w:firstRowLastColumn="0" w:lastRowFirstColumn="0" w:lastRowLastColumn="0"/>
            </w:pPr>
          </w:p>
        </w:tc>
      </w:tr>
      <w:tr w:rsidR="00916076" w:rsidRPr="00114480" w14:paraId="5577A093" w14:textId="77777777" w:rsidTr="007768F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64" w:type="dxa"/>
            <w:tcBorders>
              <w:left w:val="single" w:sz="4" w:space="0" w:color="70AD47" w:themeColor="accent6"/>
            </w:tcBorders>
            <w:hideMark/>
          </w:tcPr>
          <w:p w14:paraId="37A108C6" w14:textId="77777777" w:rsidR="00916076" w:rsidRPr="00114480" w:rsidRDefault="00916076" w:rsidP="00542AB2">
            <w:pPr>
              <w:pStyle w:val="ListParagraph"/>
              <w:numPr>
                <w:ilvl w:val="0"/>
                <w:numId w:val="44"/>
              </w:numPr>
              <w:spacing w:line="256" w:lineRule="auto"/>
              <w:rPr>
                <w:rFonts w:eastAsia="Arial"/>
                <w:b w:val="0"/>
                <w:bCs w:val="0"/>
              </w:rPr>
            </w:pPr>
            <w:r w:rsidRPr="00114480">
              <w:rPr>
                <w:rFonts w:eastAsia="Arial"/>
                <w:b w:val="0"/>
                <w:bCs w:val="0"/>
              </w:rPr>
              <w:t>Prepare a Structure Plan for St Kilda MAC sub-precinct which includes:</w:t>
            </w:r>
          </w:p>
          <w:p w14:paraId="37DA635B" w14:textId="77777777" w:rsidR="00916076" w:rsidRPr="00114480" w:rsidRDefault="00916076" w:rsidP="00542AB2">
            <w:pPr>
              <w:pStyle w:val="ListParagraph"/>
              <w:numPr>
                <w:ilvl w:val="0"/>
                <w:numId w:val="50"/>
              </w:numPr>
              <w:spacing w:line="256" w:lineRule="auto"/>
              <w:rPr>
                <w:rFonts w:eastAsia="Arial"/>
                <w:b w:val="0"/>
                <w:bCs w:val="0"/>
              </w:rPr>
            </w:pPr>
            <w:r w:rsidRPr="00114480">
              <w:rPr>
                <w:rFonts w:eastAsia="Arial"/>
                <w:b w:val="0"/>
                <w:bCs w:val="0"/>
              </w:rPr>
              <w:t>Review of the activity centre boundary, including of sub-precincts (such as the inclusion of Inkerman Street between Barkly Street/St Kilda Road and sections of Barkly Street north and south of Inkerman Street)</w:t>
            </w:r>
          </w:p>
          <w:p w14:paraId="50226237" w14:textId="77777777" w:rsidR="00916076" w:rsidRPr="00114480" w:rsidRDefault="00916076" w:rsidP="00542AB2">
            <w:pPr>
              <w:pStyle w:val="ListParagraph"/>
              <w:numPr>
                <w:ilvl w:val="0"/>
                <w:numId w:val="50"/>
              </w:numPr>
              <w:spacing w:line="256" w:lineRule="auto"/>
              <w:rPr>
                <w:rFonts w:eastAsia="Arial"/>
                <w:b w:val="0"/>
                <w:bCs w:val="0"/>
              </w:rPr>
            </w:pPr>
            <w:r w:rsidRPr="00114480">
              <w:rPr>
                <w:rFonts w:eastAsia="Arial"/>
                <w:b w:val="0"/>
                <w:bCs w:val="0"/>
              </w:rPr>
              <w:t>An Urban Design Framew</w:t>
            </w:r>
            <w:r w:rsidRPr="00114480">
              <w:rPr>
                <w:rFonts w:eastAsia="Arial"/>
                <w:b w:val="0"/>
                <w:bCs w:val="0"/>
              </w:rPr>
              <w:softHyphen/>
            </w:r>
            <w:r w:rsidRPr="00114480">
              <w:rPr>
                <w:rFonts w:eastAsia="Arial"/>
                <w:b w:val="0"/>
                <w:bCs w:val="0"/>
              </w:rPr>
              <w:softHyphen/>
              <w:t>ork, which includes a built form review to inform planning controls, such as DDOs</w:t>
            </w:r>
          </w:p>
          <w:p w14:paraId="521EAEBF" w14:textId="77777777" w:rsidR="00916076" w:rsidRPr="00114480" w:rsidRDefault="00916076" w:rsidP="00542AB2">
            <w:pPr>
              <w:pStyle w:val="ListParagraph"/>
              <w:numPr>
                <w:ilvl w:val="0"/>
                <w:numId w:val="50"/>
              </w:numPr>
              <w:spacing w:line="256" w:lineRule="auto"/>
              <w:rPr>
                <w:rFonts w:eastAsia="Arial"/>
                <w:b w:val="0"/>
                <w:bCs w:val="0"/>
              </w:rPr>
            </w:pPr>
            <w:r w:rsidRPr="00114480">
              <w:rPr>
                <w:rFonts w:eastAsia="Arial"/>
                <w:b w:val="0"/>
                <w:bCs w:val="0"/>
              </w:rPr>
              <w:t>A plan to guide the development of the St Kilda foreshore</w:t>
            </w:r>
          </w:p>
          <w:p w14:paraId="7E22BC43" w14:textId="77777777" w:rsidR="00916076" w:rsidRPr="00114480" w:rsidRDefault="00916076" w:rsidP="00542AB2">
            <w:pPr>
              <w:pStyle w:val="ListParagraph"/>
              <w:numPr>
                <w:ilvl w:val="0"/>
                <w:numId w:val="50"/>
              </w:numPr>
              <w:spacing w:line="256" w:lineRule="auto"/>
              <w:rPr>
                <w:rFonts w:eastAsia="Arial"/>
                <w:b w:val="0"/>
                <w:bCs w:val="0"/>
              </w:rPr>
            </w:pPr>
            <w:r w:rsidRPr="00114480">
              <w:rPr>
                <w:rFonts w:eastAsia="Arial"/>
                <w:b w:val="0"/>
                <w:bCs w:val="0"/>
              </w:rPr>
              <w:t>A full retail demand and competition analysis</w:t>
            </w:r>
          </w:p>
          <w:p w14:paraId="159D3F3E" w14:textId="77777777" w:rsidR="00916076" w:rsidRPr="00114480" w:rsidRDefault="00916076" w:rsidP="00542AB2">
            <w:pPr>
              <w:pStyle w:val="ListParagraph"/>
              <w:numPr>
                <w:ilvl w:val="0"/>
                <w:numId w:val="50"/>
              </w:numPr>
              <w:spacing w:line="256" w:lineRule="auto"/>
              <w:rPr>
                <w:rFonts w:eastAsia="Arial"/>
                <w:b w:val="0"/>
                <w:bCs w:val="0"/>
              </w:rPr>
            </w:pPr>
            <w:r w:rsidRPr="00114480">
              <w:rPr>
                <w:rFonts w:eastAsia="Arial"/>
                <w:b w:val="0"/>
                <w:bCs w:val="0"/>
              </w:rPr>
              <w:t>Review of land uses</w:t>
            </w:r>
          </w:p>
          <w:p w14:paraId="4C8FEC63" w14:textId="77777777" w:rsidR="00916076" w:rsidRPr="00114480" w:rsidRDefault="00916076" w:rsidP="00542AB2">
            <w:pPr>
              <w:pStyle w:val="ListParagraph"/>
              <w:numPr>
                <w:ilvl w:val="0"/>
                <w:numId w:val="50"/>
              </w:numPr>
              <w:spacing w:line="256" w:lineRule="auto"/>
              <w:rPr>
                <w:rFonts w:eastAsia="Arial"/>
                <w:b w:val="0"/>
                <w:bCs w:val="0"/>
              </w:rPr>
            </w:pPr>
            <w:r w:rsidRPr="00114480">
              <w:rPr>
                <w:rFonts w:eastAsia="Arial"/>
                <w:b w:val="0"/>
                <w:bCs w:val="0"/>
              </w:rPr>
              <w:t>Alignment with any foreshore management plan</w:t>
            </w:r>
          </w:p>
          <w:p w14:paraId="486C7B04" w14:textId="77777777" w:rsidR="00916076" w:rsidRPr="00114480" w:rsidRDefault="00916076" w:rsidP="00542AB2">
            <w:pPr>
              <w:pStyle w:val="ListParagraph"/>
              <w:numPr>
                <w:ilvl w:val="0"/>
                <w:numId w:val="50"/>
              </w:numPr>
              <w:spacing w:line="256" w:lineRule="auto"/>
              <w:rPr>
                <w:rFonts w:eastAsia="Arial"/>
                <w:b w:val="0"/>
                <w:bCs w:val="0"/>
              </w:rPr>
            </w:pPr>
            <w:r w:rsidRPr="00114480">
              <w:rPr>
                <w:rFonts w:eastAsia="Arial"/>
                <w:b w:val="0"/>
                <w:bCs w:val="0"/>
              </w:rPr>
              <w:t>Review car parking demand and issues and the need for any car parking controls</w:t>
            </w:r>
          </w:p>
          <w:p w14:paraId="04B81542" w14:textId="77777777" w:rsidR="00916076" w:rsidRPr="00114480" w:rsidRDefault="00916076" w:rsidP="00542AB2">
            <w:pPr>
              <w:pStyle w:val="ListParagraph"/>
              <w:numPr>
                <w:ilvl w:val="0"/>
                <w:numId w:val="50"/>
              </w:numPr>
              <w:spacing w:line="256" w:lineRule="auto"/>
              <w:rPr>
                <w:rFonts w:eastAsia="Arial"/>
                <w:b w:val="0"/>
                <w:bCs w:val="0"/>
              </w:rPr>
            </w:pPr>
            <w:r w:rsidRPr="00114480">
              <w:rPr>
                <w:rFonts w:eastAsia="Arial"/>
                <w:b w:val="0"/>
                <w:bCs w:val="0"/>
              </w:rPr>
              <w:t>Consideration of public safety and CPTED principals</w:t>
            </w:r>
          </w:p>
          <w:p w14:paraId="25143F6C" w14:textId="77777777" w:rsidR="00916076" w:rsidRPr="00114480" w:rsidRDefault="00916076" w:rsidP="00542AB2">
            <w:pPr>
              <w:pStyle w:val="ListParagraph"/>
              <w:numPr>
                <w:ilvl w:val="0"/>
                <w:numId w:val="50"/>
              </w:numPr>
              <w:spacing w:line="256" w:lineRule="auto"/>
              <w:rPr>
                <w:rFonts w:eastAsia="Arial"/>
                <w:b w:val="0"/>
                <w:bCs w:val="0"/>
              </w:rPr>
            </w:pPr>
            <w:r w:rsidRPr="00114480">
              <w:rPr>
                <w:rFonts w:eastAsia="Arial"/>
                <w:b w:val="0"/>
                <w:bCs w:val="0"/>
              </w:rPr>
              <w:t>Co-location and clustering of community facilities in accessible locations</w:t>
            </w:r>
          </w:p>
          <w:p w14:paraId="14D1DFCA" w14:textId="77777777" w:rsidR="00916076" w:rsidRPr="00114480" w:rsidRDefault="00916076" w:rsidP="00542AB2">
            <w:pPr>
              <w:pStyle w:val="ListParagraph"/>
              <w:numPr>
                <w:ilvl w:val="0"/>
                <w:numId w:val="50"/>
              </w:numPr>
              <w:spacing w:line="256" w:lineRule="auto"/>
              <w:rPr>
                <w:rFonts w:eastAsia="Arial"/>
                <w:b w:val="0"/>
                <w:bCs w:val="0"/>
              </w:rPr>
            </w:pPr>
            <w:r w:rsidRPr="00114480">
              <w:rPr>
                <w:rFonts w:eastAsia="Arial"/>
                <w:b w:val="0"/>
                <w:bCs w:val="0"/>
              </w:rPr>
              <w:t>Considers the future Vision for precincts, including Fitzroy Street</w:t>
            </w:r>
          </w:p>
          <w:p w14:paraId="5282FBC8" w14:textId="77777777" w:rsidR="00916076" w:rsidRPr="00114480" w:rsidRDefault="00916076" w:rsidP="00542AB2">
            <w:pPr>
              <w:pStyle w:val="ListParagraph"/>
              <w:numPr>
                <w:ilvl w:val="0"/>
                <w:numId w:val="50"/>
              </w:numPr>
              <w:spacing w:line="256" w:lineRule="auto"/>
              <w:rPr>
                <w:rFonts w:eastAsia="Arial"/>
                <w:b w:val="0"/>
                <w:bCs w:val="0"/>
              </w:rPr>
            </w:pPr>
            <w:r w:rsidRPr="00114480">
              <w:rPr>
                <w:rFonts w:eastAsia="Arial"/>
                <w:b w:val="0"/>
              </w:rPr>
              <w:t>Has a focus on resilient centres.</w:t>
            </w:r>
          </w:p>
        </w:tc>
        <w:tc>
          <w:tcPr>
            <w:tcW w:w="2552" w:type="dxa"/>
            <w:tcBorders>
              <w:left w:val="nil"/>
              <w:right w:val="nil"/>
            </w:tcBorders>
            <w:hideMark/>
          </w:tcPr>
          <w:p w14:paraId="060218BA" w14:textId="77777777" w:rsidR="00916076" w:rsidRPr="00114480" w:rsidRDefault="00916076">
            <w:pPr>
              <w:spacing w:after="0" w:line="240" w:lineRule="auto"/>
              <w:cnfStyle w:val="000000100000" w:firstRow="0" w:lastRow="0" w:firstColumn="0" w:lastColumn="0" w:oddVBand="0" w:evenVBand="0" w:oddHBand="1" w:evenHBand="0" w:firstRowFirstColumn="0" w:firstRowLastColumn="0" w:lastRowFirstColumn="0" w:lastRowLastColumn="0"/>
              <w:rPr>
                <w:rFonts w:eastAsiaTheme="minorHAnsi"/>
              </w:rPr>
            </w:pPr>
            <w:r w:rsidRPr="00114480">
              <w:t>$400k for preparation</w:t>
            </w:r>
          </w:p>
          <w:p w14:paraId="197B4EB8" w14:textId="77777777" w:rsidR="00916076" w:rsidRPr="00114480" w:rsidRDefault="00916076">
            <w:pPr>
              <w:spacing w:after="0" w:line="240" w:lineRule="auto"/>
              <w:cnfStyle w:val="000000100000" w:firstRow="0" w:lastRow="0" w:firstColumn="0" w:lastColumn="0" w:oddVBand="0" w:evenVBand="0" w:oddHBand="1" w:evenHBand="0" w:firstRowFirstColumn="0" w:firstRowLastColumn="0" w:lastRowFirstColumn="0" w:lastRowLastColumn="0"/>
            </w:pPr>
            <w:r w:rsidRPr="00114480">
              <w:t>$150k for car parking review</w:t>
            </w:r>
          </w:p>
          <w:p w14:paraId="2A87B6B2" w14:textId="77777777" w:rsidR="00916076" w:rsidRPr="00114480" w:rsidRDefault="00916076">
            <w:pPr>
              <w:spacing w:after="0" w:line="240" w:lineRule="auto"/>
              <w:cnfStyle w:val="000000100000" w:firstRow="0" w:lastRow="0" w:firstColumn="0" w:lastColumn="0" w:oddVBand="0" w:evenVBand="0" w:oddHBand="1" w:evenHBand="0" w:firstRowFirstColumn="0" w:firstRowLastColumn="0" w:lastRowFirstColumn="0" w:lastRowLastColumn="0"/>
            </w:pPr>
            <w:r w:rsidRPr="00114480">
              <w:t>$120k for planning scheme amendment implementation</w:t>
            </w:r>
          </w:p>
        </w:tc>
        <w:tc>
          <w:tcPr>
            <w:tcW w:w="1984" w:type="dxa"/>
            <w:tcBorders>
              <w:left w:val="nil"/>
              <w:right w:val="nil"/>
            </w:tcBorders>
            <w:hideMark/>
          </w:tcPr>
          <w:p w14:paraId="337899F0" w14:textId="77777777" w:rsidR="00916076" w:rsidRPr="00114480" w:rsidRDefault="00916076">
            <w:pPr>
              <w:spacing w:after="0" w:line="240" w:lineRule="auto"/>
              <w:cnfStyle w:val="000000100000" w:firstRow="0" w:lastRow="0" w:firstColumn="0" w:lastColumn="0" w:oddVBand="0" w:evenVBand="0" w:oddHBand="1" w:evenHBand="0" w:firstRowFirstColumn="0" w:firstRowLastColumn="0" w:lastRowFirstColumn="0" w:lastRowLastColumn="0"/>
            </w:pPr>
            <w:r w:rsidRPr="00114480">
              <w:t>Council (lead: City Strategy &amp; Policy)</w:t>
            </w:r>
          </w:p>
        </w:tc>
        <w:tc>
          <w:tcPr>
            <w:tcW w:w="1560" w:type="dxa"/>
            <w:tcBorders>
              <w:left w:val="nil"/>
              <w:right w:val="single" w:sz="4" w:space="0" w:color="70AD47" w:themeColor="accent6"/>
            </w:tcBorders>
            <w:hideMark/>
          </w:tcPr>
          <w:p w14:paraId="34B66CC5" w14:textId="77777777" w:rsidR="00916076" w:rsidRPr="00114480" w:rsidRDefault="00916076">
            <w:pPr>
              <w:spacing w:after="0" w:line="240" w:lineRule="auto"/>
              <w:cnfStyle w:val="000000100000" w:firstRow="0" w:lastRow="0" w:firstColumn="0" w:lastColumn="0" w:oddVBand="0" w:evenVBand="0" w:oddHBand="1" w:evenHBand="0" w:firstRowFirstColumn="0" w:firstRowLastColumn="0" w:lastRowFirstColumn="0" w:lastRowLastColumn="0"/>
            </w:pPr>
            <w:r w:rsidRPr="00114480">
              <w:t>No</w:t>
            </w:r>
          </w:p>
        </w:tc>
      </w:tr>
    </w:tbl>
    <w:p w14:paraId="72615659" w14:textId="77777777" w:rsidR="00CB67D9" w:rsidRPr="00114480" w:rsidRDefault="00CB67D9" w:rsidP="00CB67D9"/>
    <w:p w14:paraId="50B643FE" w14:textId="504CEA43" w:rsidR="001828FD" w:rsidRPr="00114480" w:rsidRDefault="00BD10F7" w:rsidP="006909FB">
      <w:pPr>
        <w:pStyle w:val="Heading2"/>
      </w:pPr>
      <w:r w:rsidRPr="00114480">
        <w:br w:type="page"/>
      </w:r>
      <w:bookmarkStart w:id="127" w:name="_Toc87946308"/>
      <w:r w:rsidR="001828FD" w:rsidRPr="00114480">
        <w:lastRenderedPageBreak/>
        <w:t>Secondary Recommendations</w:t>
      </w:r>
      <w:bookmarkEnd w:id="127"/>
    </w:p>
    <w:tbl>
      <w:tblPr>
        <w:tblStyle w:val="ListTable3-Accent6"/>
        <w:tblW w:w="10201" w:type="dxa"/>
        <w:tblLook w:val="04A0" w:firstRow="1" w:lastRow="0" w:firstColumn="1" w:lastColumn="0" w:noHBand="0" w:noVBand="1"/>
        <w:tblCaption w:val="Secondary recommendations "/>
        <w:tblDescription w:val="Table showing 9 secondary recommendations to Council. Includes recommendation, indicative cost, area of council responsible for actioning each action and whether the project is committed/underway. "/>
      </w:tblPr>
      <w:tblGrid>
        <w:gridCol w:w="4101"/>
        <w:gridCol w:w="2549"/>
        <w:gridCol w:w="2125"/>
        <w:gridCol w:w="1426"/>
      </w:tblGrid>
      <w:tr w:rsidR="00790F57" w:rsidRPr="00114480" w14:paraId="7D433E65" w14:textId="77777777" w:rsidTr="007768F1">
        <w:trPr>
          <w:cnfStyle w:val="100000000000" w:firstRow="1" w:lastRow="0" w:firstColumn="0" w:lastColumn="0" w:oddVBand="0" w:evenVBand="0" w:oddHBand="0" w:evenHBand="0" w:firstRowFirstColumn="0" w:firstRowLastColumn="0" w:lastRowFirstColumn="0" w:lastRowLastColumn="0"/>
          <w:trHeight w:val="432"/>
        </w:trPr>
        <w:tc>
          <w:tcPr>
            <w:cnfStyle w:val="001000000100" w:firstRow="0" w:lastRow="0" w:firstColumn="1" w:lastColumn="0" w:oddVBand="0" w:evenVBand="0" w:oddHBand="0" w:evenHBand="0" w:firstRowFirstColumn="1" w:firstRowLastColumn="0" w:lastRowFirstColumn="0" w:lastRowLastColumn="0"/>
            <w:tcW w:w="4106" w:type="dxa"/>
          </w:tcPr>
          <w:p w14:paraId="39CA89B6" w14:textId="77777777" w:rsidR="00790F57" w:rsidRPr="00114480" w:rsidRDefault="00790F57" w:rsidP="00A57805">
            <w:pPr>
              <w:rPr>
                <w:color w:val="FFFFFF" w:themeColor="background1"/>
              </w:rPr>
            </w:pPr>
            <w:r w:rsidRPr="00114480">
              <w:rPr>
                <w:color w:val="FFFFFF" w:themeColor="background1"/>
              </w:rPr>
              <w:t>Recommendation</w:t>
            </w:r>
          </w:p>
        </w:tc>
        <w:tc>
          <w:tcPr>
            <w:tcW w:w="2552" w:type="dxa"/>
          </w:tcPr>
          <w:p w14:paraId="2A11CFFA" w14:textId="1B5F5F8B" w:rsidR="00790F57" w:rsidRPr="00114480" w:rsidRDefault="00790F57" w:rsidP="00A57805">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114480">
              <w:rPr>
                <w:color w:val="FFFFFF" w:themeColor="background1"/>
              </w:rPr>
              <w:t>Indicative cost</w:t>
            </w:r>
            <w:r w:rsidR="00542AB2">
              <w:rPr>
                <w:rFonts w:ascii="ZWAdobeF" w:hAnsi="ZWAdobeF" w:cs="ZWAdobeF"/>
                <w:b w:val="0"/>
                <w:color w:val="auto"/>
                <w:sz w:val="2"/>
                <w:szCs w:val="2"/>
              </w:rPr>
              <w:t>106F</w:t>
            </w:r>
            <w:r w:rsidRPr="00114480">
              <w:rPr>
                <w:rStyle w:val="FootnoteReference"/>
                <w:rFonts w:eastAsiaTheme="majorEastAsia"/>
                <w:color w:val="FFFFFF" w:themeColor="background1"/>
              </w:rPr>
              <w:footnoteReference w:id="108"/>
            </w:r>
          </w:p>
        </w:tc>
        <w:tc>
          <w:tcPr>
            <w:tcW w:w="2126" w:type="dxa"/>
          </w:tcPr>
          <w:p w14:paraId="086480E4" w14:textId="77777777" w:rsidR="00790F57" w:rsidRPr="00114480" w:rsidRDefault="00790F57" w:rsidP="00A57805">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114480">
              <w:rPr>
                <w:color w:val="FFFFFF" w:themeColor="background1"/>
              </w:rPr>
              <w:t>Responsibilities</w:t>
            </w:r>
          </w:p>
        </w:tc>
        <w:tc>
          <w:tcPr>
            <w:tcW w:w="1417" w:type="dxa"/>
          </w:tcPr>
          <w:p w14:paraId="12B160DB" w14:textId="77777777" w:rsidR="00790F57" w:rsidRPr="00114480" w:rsidRDefault="00790F57" w:rsidP="00A57805">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114480">
              <w:rPr>
                <w:color w:val="FFFFFF" w:themeColor="background1"/>
              </w:rPr>
              <w:t>Committed/</w:t>
            </w:r>
          </w:p>
          <w:p w14:paraId="39DD639D" w14:textId="77777777" w:rsidR="00790F57" w:rsidRPr="00114480" w:rsidRDefault="00790F57" w:rsidP="00A57805">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114480">
              <w:rPr>
                <w:color w:val="FFFFFF" w:themeColor="background1"/>
              </w:rPr>
              <w:t>Underway</w:t>
            </w:r>
          </w:p>
        </w:tc>
      </w:tr>
      <w:tr w:rsidR="00790F57" w:rsidRPr="00114480" w14:paraId="424493AC" w14:textId="77777777" w:rsidTr="007768F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06" w:type="dxa"/>
            <w:shd w:val="clear" w:color="auto" w:fill="E2EFD9" w:themeFill="accent6" w:themeFillTint="33"/>
          </w:tcPr>
          <w:p w14:paraId="17BDAA05" w14:textId="77777777" w:rsidR="00790F57" w:rsidRPr="00114480" w:rsidRDefault="00790F57" w:rsidP="00A57805">
            <w:r w:rsidRPr="00114480">
              <w:t>0 – 5 years</w:t>
            </w:r>
          </w:p>
        </w:tc>
        <w:tc>
          <w:tcPr>
            <w:tcW w:w="2552" w:type="dxa"/>
            <w:shd w:val="clear" w:color="auto" w:fill="E2EFD9" w:themeFill="accent6" w:themeFillTint="33"/>
          </w:tcPr>
          <w:p w14:paraId="62304912" w14:textId="77777777" w:rsidR="00790F57" w:rsidRPr="00114480" w:rsidRDefault="00790F57" w:rsidP="00A57805">
            <w:pPr>
              <w:cnfStyle w:val="000000100000" w:firstRow="0" w:lastRow="0" w:firstColumn="0" w:lastColumn="0" w:oddVBand="0" w:evenVBand="0" w:oddHBand="1" w:evenHBand="0" w:firstRowFirstColumn="0" w:firstRowLastColumn="0" w:lastRowFirstColumn="0" w:lastRowLastColumn="0"/>
            </w:pPr>
          </w:p>
        </w:tc>
        <w:tc>
          <w:tcPr>
            <w:tcW w:w="2126" w:type="dxa"/>
            <w:shd w:val="clear" w:color="auto" w:fill="E2EFD9" w:themeFill="accent6" w:themeFillTint="33"/>
          </w:tcPr>
          <w:p w14:paraId="71702DC6" w14:textId="77777777" w:rsidR="00790F57" w:rsidRPr="00114480" w:rsidRDefault="00790F57" w:rsidP="00A57805">
            <w:pPr>
              <w:cnfStyle w:val="000000100000" w:firstRow="0" w:lastRow="0" w:firstColumn="0" w:lastColumn="0" w:oddVBand="0" w:evenVBand="0" w:oddHBand="1" w:evenHBand="0" w:firstRowFirstColumn="0" w:firstRowLastColumn="0" w:lastRowFirstColumn="0" w:lastRowLastColumn="0"/>
            </w:pPr>
          </w:p>
        </w:tc>
        <w:tc>
          <w:tcPr>
            <w:tcW w:w="1417" w:type="dxa"/>
            <w:shd w:val="clear" w:color="auto" w:fill="E2EFD9" w:themeFill="accent6" w:themeFillTint="33"/>
          </w:tcPr>
          <w:p w14:paraId="7798F6E4" w14:textId="77777777" w:rsidR="00790F57" w:rsidRPr="00114480" w:rsidRDefault="00790F57" w:rsidP="00A57805">
            <w:pPr>
              <w:cnfStyle w:val="000000100000" w:firstRow="0" w:lastRow="0" w:firstColumn="0" w:lastColumn="0" w:oddVBand="0" w:evenVBand="0" w:oddHBand="1" w:evenHBand="0" w:firstRowFirstColumn="0" w:firstRowLastColumn="0" w:lastRowFirstColumn="0" w:lastRowLastColumn="0"/>
            </w:pPr>
          </w:p>
        </w:tc>
      </w:tr>
      <w:tr w:rsidR="00790F57" w:rsidRPr="00114480" w14:paraId="72EBC2DD" w14:textId="77777777" w:rsidTr="007768F1">
        <w:trPr>
          <w:trHeight w:val="1137"/>
        </w:trPr>
        <w:tc>
          <w:tcPr>
            <w:cnfStyle w:val="001000000000" w:firstRow="0" w:lastRow="0" w:firstColumn="1" w:lastColumn="0" w:oddVBand="0" w:evenVBand="0" w:oddHBand="0" w:evenHBand="0" w:firstRowFirstColumn="0" w:firstRowLastColumn="0" w:lastRowFirstColumn="0" w:lastRowLastColumn="0"/>
            <w:tcW w:w="4106" w:type="dxa"/>
            <w:shd w:val="clear" w:color="auto" w:fill="auto"/>
          </w:tcPr>
          <w:p w14:paraId="5BE1F74A" w14:textId="794B6BA5" w:rsidR="00790F57" w:rsidRPr="00114480" w:rsidRDefault="00916076" w:rsidP="00542AB2">
            <w:pPr>
              <w:pStyle w:val="ListParagraph"/>
              <w:numPr>
                <w:ilvl w:val="0"/>
                <w:numId w:val="44"/>
              </w:numPr>
              <w:tabs>
                <w:tab w:val="clear" w:pos="-3060"/>
                <w:tab w:val="clear" w:pos="-2340"/>
                <w:tab w:val="clear" w:pos="6300"/>
              </w:tabs>
              <w:suppressAutoHyphens w:val="0"/>
              <w:spacing w:after="0" w:line="240" w:lineRule="auto"/>
              <w:rPr>
                <w:b w:val="0"/>
                <w:bCs w:val="0"/>
              </w:rPr>
            </w:pPr>
            <w:r w:rsidRPr="00114480">
              <w:rPr>
                <w:rFonts w:eastAsiaTheme="minorEastAsia"/>
                <w:b w:val="0"/>
                <w:bCs w:val="0"/>
              </w:rPr>
              <w:t>Create and curate</w:t>
            </w:r>
            <w:r w:rsidR="00790F57" w:rsidRPr="00114480">
              <w:rPr>
                <w:rFonts w:eastAsiaTheme="minorEastAsia"/>
                <w:b w:val="0"/>
                <w:bCs w:val="0"/>
              </w:rPr>
              <w:t xml:space="preserve"> St Kilda Arts precinct (</w:t>
            </w:r>
            <w:r w:rsidR="00476B99" w:rsidRPr="00114480">
              <w:rPr>
                <w:rFonts w:eastAsiaTheme="minorEastAsia"/>
                <w:b w:val="0"/>
                <w:bCs w:val="0"/>
              </w:rPr>
              <w:t>e.g.</w:t>
            </w:r>
            <w:r w:rsidR="00790F57" w:rsidRPr="00114480">
              <w:rPr>
                <w:rFonts w:eastAsiaTheme="minorEastAsia"/>
                <w:b w:val="0"/>
                <w:bCs w:val="0"/>
              </w:rPr>
              <w:t xml:space="preserve"> brand development, wayfaring, street signs, promotions, etc), to capitalise on existing arts organisations</w:t>
            </w:r>
          </w:p>
        </w:tc>
        <w:tc>
          <w:tcPr>
            <w:tcW w:w="2552" w:type="dxa"/>
          </w:tcPr>
          <w:p w14:paraId="06D8A881" w14:textId="77777777" w:rsidR="00790F57" w:rsidRPr="00114480" w:rsidRDefault="00790F57" w:rsidP="00B2572B">
            <w:pPr>
              <w:spacing w:line="240" w:lineRule="auto"/>
              <w:cnfStyle w:val="000000000000" w:firstRow="0" w:lastRow="0" w:firstColumn="0" w:lastColumn="0" w:oddVBand="0" w:evenVBand="0" w:oddHBand="0" w:evenHBand="0" w:firstRowFirstColumn="0" w:firstRowLastColumn="0" w:lastRowFirstColumn="0" w:lastRowLastColumn="0"/>
            </w:pPr>
            <w:r w:rsidRPr="00114480">
              <w:t>Requires scoping to determine Council contribution; potential for venue contribution</w:t>
            </w:r>
          </w:p>
        </w:tc>
        <w:tc>
          <w:tcPr>
            <w:tcW w:w="2126" w:type="dxa"/>
          </w:tcPr>
          <w:p w14:paraId="40C50F71" w14:textId="77777777" w:rsidR="00790F57" w:rsidRPr="00114480" w:rsidRDefault="00790F57" w:rsidP="00B2572B">
            <w:pPr>
              <w:spacing w:line="240" w:lineRule="auto"/>
              <w:cnfStyle w:val="000000000000" w:firstRow="0" w:lastRow="0" w:firstColumn="0" w:lastColumn="0" w:oddVBand="0" w:evenVBand="0" w:oddHBand="0" w:evenHBand="0" w:firstRowFirstColumn="0" w:firstRowLastColumn="0" w:lastRowFirstColumn="0" w:lastRowLastColumn="0"/>
            </w:pPr>
            <w:r w:rsidRPr="00114480">
              <w:t xml:space="preserve">Council (lead: City Growth and Culture) </w:t>
            </w:r>
          </w:p>
          <w:p w14:paraId="62EE2CD4" w14:textId="77777777" w:rsidR="00790F57" w:rsidRPr="00114480" w:rsidRDefault="00790F57" w:rsidP="00B2572B">
            <w:pPr>
              <w:spacing w:line="240" w:lineRule="auto"/>
              <w:cnfStyle w:val="000000000000" w:firstRow="0" w:lastRow="0" w:firstColumn="0" w:lastColumn="0" w:oddVBand="0" w:evenVBand="0" w:oddHBand="0" w:evenHBand="0" w:firstRowFirstColumn="0" w:firstRowLastColumn="0" w:lastRowFirstColumn="0" w:lastRowLastColumn="0"/>
            </w:pPr>
            <w:r w:rsidRPr="00114480">
              <w:t>Partnership with Arts organisations</w:t>
            </w:r>
          </w:p>
        </w:tc>
        <w:tc>
          <w:tcPr>
            <w:tcW w:w="1417" w:type="dxa"/>
          </w:tcPr>
          <w:p w14:paraId="663AA57E" w14:textId="77777777" w:rsidR="00790F57" w:rsidRPr="00114480" w:rsidRDefault="00790F57" w:rsidP="00B2572B">
            <w:pPr>
              <w:spacing w:line="240" w:lineRule="auto"/>
              <w:cnfStyle w:val="000000000000" w:firstRow="0" w:lastRow="0" w:firstColumn="0" w:lastColumn="0" w:oddVBand="0" w:evenVBand="0" w:oddHBand="0" w:evenHBand="0" w:firstRowFirstColumn="0" w:firstRowLastColumn="0" w:lastRowFirstColumn="0" w:lastRowLastColumn="0"/>
            </w:pPr>
            <w:r w:rsidRPr="00114480">
              <w:t xml:space="preserve">No </w:t>
            </w:r>
          </w:p>
        </w:tc>
      </w:tr>
      <w:tr w:rsidR="00790F57" w:rsidRPr="00114480" w14:paraId="74437B32" w14:textId="77777777" w:rsidTr="007768F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06" w:type="dxa"/>
            <w:shd w:val="clear" w:color="auto" w:fill="auto"/>
          </w:tcPr>
          <w:p w14:paraId="599F8E4C" w14:textId="77777777" w:rsidR="00790F57" w:rsidRPr="00114480" w:rsidRDefault="00790F57" w:rsidP="00542AB2">
            <w:pPr>
              <w:pStyle w:val="ListParagraph"/>
              <w:numPr>
                <w:ilvl w:val="0"/>
                <w:numId w:val="44"/>
              </w:numPr>
              <w:spacing w:line="240" w:lineRule="auto"/>
              <w:rPr>
                <w:rFonts w:eastAsia="Arial"/>
                <w:b w:val="0"/>
                <w:bCs w:val="0"/>
              </w:rPr>
            </w:pPr>
            <w:r w:rsidRPr="00114480">
              <w:rPr>
                <w:rFonts w:eastAsia="Arial"/>
                <w:b w:val="0"/>
                <w:bCs w:val="0"/>
              </w:rPr>
              <w:t>Complete and implement the HO7 precinct review (2021-2022) and the HO5 precinct review (2023-2024).</w:t>
            </w:r>
          </w:p>
          <w:p w14:paraId="5922D6BE" w14:textId="77777777" w:rsidR="00790F57" w:rsidRPr="00114480" w:rsidRDefault="00790F57" w:rsidP="00A57805">
            <w:pPr>
              <w:rPr>
                <w:b w:val="0"/>
                <w:bCs w:val="0"/>
              </w:rPr>
            </w:pPr>
          </w:p>
        </w:tc>
        <w:tc>
          <w:tcPr>
            <w:tcW w:w="2552" w:type="dxa"/>
          </w:tcPr>
          <w:p w14:paraId="28952EC3" w14:textId="77777777" w:rsidR="00790F57" w:rsidRPr="00114480" w:rsidRDefault="00790F57" w:rsidP="00B2572B">
            <w:pPr>
              <w:spacing w:line="240" w:lineRule="auto"/>
              <w:cnfStyle w:val="000000100000" w:firstRow="0" w:lastRow="0" w:firstColumn="0" w:lastColumn="0" w:oddVBand="0" w:evenVBand="0" w:oddHBand="1" w:evenHBand="0" w:firstRowFirstColumn="0" w:firstRowLastColumn="0" w:lastRowFirstColumn="0" w:lastRowLastColumn="0"/>
            </w:pPr>
            <w:r w:rsidRPr="00114480">
              <w:t>HO7: budget provided in 2021/22</w:t>
            </w:r>
          </w:p>
          <w:p w14:paraId="7E2FAC5A" w14:textId="77777777" w:rsidR="00790F57" w:rsidRPr="00114480" w:rsidRDefault="00790F57" w:rsidP="00B2572B">
            <w:pPr>
              <w:spacing w:line="240" w:lineRule="auto"/>
              <w:cnfStyle w:val="000000100000" w:firstRow="0" w:lastRow="0" w:firstColumn="0" w:lastColumn="0" w:oddVBand="0" w:evenVBand="0" w:oddHBand="1" w:evenHBand="0" w:firstRowFirstColumn="0" w:firstRowLastColumn="0" w:lastRowFirstColumn="0" w:lastRowLastColumn="0"/>
            </w:pPr>
            <w:r w:rsidRPr="00114480">
              <w:t xml:space="preserve">HO5: $120k for completion in 23/24; $70k for planning scheme amendment implementation in 23/24 </w:t>
            </w:r>
          </w:p>
        </w:tc>
        <w:tc>
          <w:tcPr>
            <w:tcW w:w="2126" w:type="dxa"/>
          </w:tcPr>
          <w:p w14:paraId="05F3FDC6" w14:textId="77777777" w:rsidR="00790F57" w:rsidRPr="00114480" w:rsidRDefault="00790F57" w:rsidP="00B2572B">
            <w:pPr>
              <w:spacing w:line="240" w:lineRule="auto"/>
              <w:cnfStyle w:val="000000100000" w:firstRow="0" w:lastRow="0" w:firstColumn="0" w:lastColumn="0" w:oddVBand="0" w:evenVBand="0" w:oddHBand="1" w:evenHBand="0" w:firstRowFirstColumn="0" w:firstRowLastColumn="0" w:lastRowFirstColumn="0" w:lastRowLastColumn="0"/>
            </w:pPr>
            <w:r w:rsidRPr="00114480">
              <w:t>Council (lead: City Strategy &amp; Policy)</w:t>
            </w:r>
          </w:p>
        </w:tc>
        <w:tc>
          <w:tcPr>
            <w:tcW w:w="1417" w:type="dxa"/>
          </w:tcPr>
          <w:p w14:paraId="7C5B38D1" w14:textId="77777777" w:rsidR="00790F57" w:rsidRPr="00114480" w:rsidRDefault="00790F57" w:rsidP="00B2572B">
            <w:pPr>
              <w:spacing w:line="240" w:lineRule="auto"/>
              <w:cnfStyle w:val="000000100000" w:firstRow="0" w:lastRow="0" w:firstColumn="0" w:lastColumn="0" w:oddVBand="0" w:evenVBand="0" w:oddHBand="1" w:evenHBand="0" w:firstRowFirstColumn="0" w:firstRowLastColumn="0" w:lastRowFirstColumn="0" w:lastRowLastColumn="0"/>
            </w:pPr>
            <w:r w:rsidRPr="00114480">
              <w:t>Yes – HO7 review</w:t>
            </w:r>
          </w:p>
          <w:p w14:paraId="529FAA5A" w14:textId="77777777" w:rsidR="00790F57" w:rsidRPr="00114480" w:rsidRDefault="00790F57" w:rsidP="00B2572B">
            <w:pPr>
              <w:spacing w:line="240" w:lineRule="auto"/>
              <w:cnfStyle w:val="000000100000" w:firstRow="0" w:lastRow="0" w:firstColumn="0" w:lastColumn="0" w:oddVBand="0" w:evenVBand="0" w:oddHBand="1" w:evenHBand="0" w:firstRowFirstColumn="0" w:firstRowLastColumn="0" w:lastRowFirstColumn="0" w:lastRowLastColumn="0"/>
            </w:pPr>
          </w:p>
          <w:p w14:paraId="5257256C" w14:textId="77777777" w:rsidR="00790F57" w:rsidRPr="00114480" w:rsidRDefault="00790F57" w:rsidP="00B2572B">
            <w:pPr>
              <w:spacing w:line="240" w:lineRule="auto"/>
              <w:cnfStyle w:val="000000100000" w:firstRow="0" w:lastRow="0" w:firstColumn="0" w:lastColumn="0" w:oddVBand="0" w:evenVBand="0" w:oddHBand="1" w:evenHBand="0" w:firstRowFirstColumn="0" w:firstRowLastColumn="0" w:lastRowFirstColumn="0" w:lastRowLastColumn="0"/>
            </w:pPr>
            <w:r w:rsidRPr="00114480">
              <w:t>No HO5 review</w:t>
            </w:r>
          </w:p>
        </w:tc>
      </w:tr>
      <w:tr w:rsidR="00790F57" w:rsidRPr="00114480" w14:paraId="26507DCA" w14:textId="77777777" w:rsidTr="007768F1">
        <w:tc>
          <w:tcPr>
            <w:cnfStyle w:val="001000000000" w:firstRow="0" w:lastRow="0" w:firstColumn="1" w:lastColumn="0" w:oddVBand="0" w:evenVBand="0" w:oddHBand="0" w:evenHBand="0" w:firstRowFirstColumn="0" w:firstRowLastColumn="0" w:lastRowFirstColumn="0" w:lastRowLastColumn="0"/>
            <w:tcW w:w="4106" w:type="dxa"/>
            <w:shd w:val="clear" w:color="auto" w:fill="auto"/>
          </w:tcPr>
          <w:p w14:paraId="5BDA1AA2" w14:textId="2A67B756" w:rsidR="00790F57" w:rsidRPr="00114480" w:rsidRDefault="001863E4" w:rsidP="00542AB2">
            <w:pPr>
              <w:pStyle w:val="ListParagraph"/>
              <w:numPr>
                <w:ilvl w:val="0"/>
                <w:numId w:val="44"/>
              </w:numPr>
              <w:tabs>
                <w:tab w:val="clear" w:pos="-3060"/>
                <w:tab w:val="clear" w:pos="-2340"/>
                <w:tab w:val="clear" w:pos="6300"/>
              </w:tabs>
              <w:suppressAutoHyphens w:val="0"/>
              <w:spacing w:after="0" w:line="240" w:lineRule="auto"/>
              <w:rPr>
                <w:b w:val="0"/>
                <w:bCs w:val="0"/>
              </w:rPr>
            </w:pPr>
            <w:r w:rsidRPr="00114480">
              <w:rPr>
                <w:rFonts w:eastAsia="Arial"/>
                <w:b w:val="0"/>
                <w:bCs w:val="0"/>
              </w:rPr>
              <w:t xml:space="preserve">Further investigate the need for a review of </w:t>
            </w:r>
            <w:r w:rsidR="00790F57" w:rsidRPr="00114480">
              <w:rPr>
                <w:rFonts w:eastAsia="Arial"/>
                <w:b w:val="0"/>
                <w:bCs w:val="0"/>
              </w:rPr>
              <w:t>the land use and built form controls of the William Street precinct.</w:t>
            </w:r>
          </w:p>
        </w:tc>
        <w:tc>
          <w:tcPr>
            <w:tcW w:w="2552" w:type="dxa"/>
          </w:tcPr>
          <w:p w14:paraId="593CA13A" w14:textId="77777777" w:rsidR="00790F57" w:rsidRPr="00114480" w:rsidRDefault="00790F57" w:rsidP="00B2572B">
            <w:pPr>
              <w:spacing w:line="240" w:lineRule="auto"/>
              <w:cnfStyle w:val="000000000000" w:firstRow="0" w:lastRow="0" w:firstColumn="0" w:lastColumn="0" w:oddVBand="0" w:evenVBand="0" w:oddHBand="0" w:evenHBand="0" w:firstRowFirstColumn="0" w:firstRowLastColumn="0" w:lastRowFirstColumn="0" w:lastRowLastColumn="0"/>
            </w:pPr>
            <w:r w:rsidRPr="00114480">
              <w:t xml:space="preserve">$80k for preparation  </w:t>
            </w:r>
          </w:p>
          <w:p w14:paraId="060208E3" w14:textId="77777777" w:rsidR="00790F57" w:rsidRPr="00114480" w:rsidRDefault="00790F57" w:rsidP="00B2572B">
            <w:pPr>
              <w:spacing w:line="240" w:lineRule="auto"/>
              <w:cnfStyle w:val="000000000000" w:firstRow="0" w:lastRow="0" w:firstColumn="0" w:lastColumn="0" w:oddVBand="0" w:evenVBand="0" w:oddHBand="0" w:evenHBand="0" w:firstRowFirstColumn="0" w:firstRowLastColumn="0" w:lastRowFirstColumn="0" w:lastRowLastColumn="0"/>
            </w:pPr>
            <w:r w:rsidRPr="00114480">
              <w:t>$70k for planning scheme amendment implementation</w:t>
            </w:r>
          </w:p>
        </w:tc>
        <w:tc>
          <w:tcPr>
            <w:tcW w:w="2126" w:type="dxa"/>
          </w:tcPr>
          <w:p w14:paraId="171BA5A3" w14:textId="77777777" w:rsidR="00790F57" w:rsidRPr="00114480" w:rsidRDefault="00790F57" w:rsidP="00B2572B">
            <w:pPr>
              <w:spacing w:line="240" w:lineRule="auto"/>
              <w:cnfStyle w:val="000000000000" w:firstRow="0" w:lastRow="0" w:firstColumn="0" w:lastColumn="0" w:oddVBand="0" w:evenVBand="0" w:oddHBand="0" w:evenHBand="0" w:firstRowFirstColumn="0" w:firstRowLastColumn="0" w:lastRowFirstColumn="0" w:lastRowLastColumn="0"/>
            </w:pPr>
            <w:r w:rsidRPr="00114480">
              <w:t>Council (lead: City Strategy &amp; Policy)</w:t>
            </w:r>
          </w:p>
        </w:tc>
        <w:tc>
          <w:tcPr>
            <w:tcW w:w="1417" w:type="dxa"/>
          </w:tcPr>
          <w:p w14:paraId="1AAE2865" w14:textId="77777777" w:rsidR="00790F57" w:rsidRPr="00114480" w:rsidRDefault="00790F57" w:rsidP="00B2572B">
            <w:pPr>
              <w:spacing w:line="240" w:lineRule="auto"/>
              <w:cnfStyle w:val="000000000000" w:firstRow="0" w:lastRow="0" w:firstColumn="0" w:lastColumn="0" w:oddVBand="0" w:evenVBand="0" w:oddHBand="0" w:evenHBand="0" w:firstRowFirstColumn="0" w:firstRowLastColumn="0" w:lastRowFirstColumn="0" w:lastRowLastColumn="0"/>
            </w:pPr>
            <w:r w:rsidRPr="00114480">
              <w:t>No</w:t>
            </w:r>
          </w:p>
        </w:tc>
      </w:tr>
      <w:tr w:rsidR="00790F57" w:rsidRPr="00114480" w14:paraId="401EF777" w14:textId="77777777" w:rsidTr="007768F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06" w:type="dxa"/>
            <w:shd w:val="clear" w:color="auto" w:fill="auto"/>
          </w:tcPr>
          <w:p w14:paraId="78F672B7" w14:textId="77777777" w:rsidR="00790F57" w:rsidRPr="00114480" w:rsidRDefault="00790F57" w:rsidP="00542AB2">
            <w:pPr>
              <w:pStyle w:val="ListParagraph"/>
              <w:numPr>
                <w:ilvl w:val="0"/>
                <w:numId w:val="44"/>
              </w:numPr>
              <w:spacing w:line="240" w:lineRule="auto"/>
              <w:rPr>
                <w:rFonts w:eastAsia="Arial"/>
                <w:b w:val="0"/>
                <w:bCs w:val="0"/>
              </w:rPr>
            </w:pPr>
            <w:r w:rsidRPr="00114480">
              <w:rPr>
                <w:rFonts w:eastAsia="Arial"/>
                <w:b w:val="0"/>
                <w:bCs w:val="0"/>
              </w:rPr>
              <w:t xml:space="preserve">Review and investigate the feasibility of completing the following key Balaclava Walk masterplan projects </w:t>
            </w:r>
          </w:p>
          <w:p w14:paraId="219BC97F" w14:textId="77777777" w:rsidR="00790F57" w:rsidRPr="00114480" w:rsidRDefault="00790F57" w:rsidP="00542AB2">
            <w:pPr>
              <w:pStyle w:val="ListParagraph"/>
              <w:numPr>
                <w:ilvl w:val="1"/>
                <w:numId w:val="24"/>
              </w:numPr>
              <w:spacing w:line="240" w:lineRule="auto"/>
              <w:rPr>
                <w:rFonts w:eastAsia="Arial"/>
                <w:b w:val="0"/>
                <w:bCs w:val="0"/>
              </w:rPr>
            </w:pPr>
            <w:r w:rsidRPr="00114480">
              <w:rPr>
                <w:rFonts w:eastAsia="Arial"/>
                <w:b w:val="0"/>
                <w:bCs w:val="0"/>
              </w:rPr>
              <w:t xml:space="preserve">Balaclava Walk West </w:t>
            </w:r>
          </w:p>
          <w:p w14:paraId="708DE014" w14:textId="77777777" w:rsidR="00790F57" w:rsidRPr="00114480" w:rsidRDefault="00790F57" w:rsidP="00542AB2">
            <w:pPr>
              <w:pStyle w:val="ListParagraph"/>
              <w:numPr>
                <w:ilvl w:val="1"/>
                <w:numId w:val="24"/>
              </w:numPr>
              <w:spacing w:line="240" w:lineRule="auto"/>
            </w:pPr>
            <w:r w:rsidRPr="00114480">
              <w:rPr>
                <w:rFonts w:eastAsia="Arial"/>
                <w:b w:val="0"/>
                <w:bCs w:val="0"/>
              </w:rPr>
              <w:t>Nightingale Street works.</w:t>
            </w:r>
          </w:p>
        </w:tc>
        <w:tc>
          <w:tcPr>
            <w:tcW w:w="2552" w:type="dxa"/>
          </w:tcPr>
          <w:p w14:paraId="0DDA6265" w14:textId="77777777" w:rsidR="00790F57" w:rsidRPr="00114480" w:rsidRDefault="00790F57" w:rsidP="00B2572B">
            <w:pPr>
              <w:spacing w:line="240" w:lineRule="auto"/>
              <w:cnfStyle w:val="000000100000" w:firstRow="0" w:lastRow="0" w:firstColumn="0" w:lastColumn="0" w:oddVBand="0" w:evenVBand="0" w:oddHBand="1" w:evenHBand="0" w:firstRowFirstColumn="0" w:firstRowLastColumn="0" w:lastRowFirstColumn="0" w:lastRowLastColumn="0"/>
            </w:pPr>
            <w:r w:rsidRPr="00114480">
              <w:t>$20k for feasibility assessment (includes calculation of budget required to undertake works)</w:t>
            </w:r>
          </w:p>
          <w:p w14:paraId="0DFD6B60" w14:textId="31CCC1EA" w:rsidR="00790F57" w:rsidRPr="00114480" w:rsidRDefault="00790F57" w:rsidP="00B2572B">
            <w:pPr>
              <w:spacing w:line="240" w:lineRule="auto"/>
              <w:cnfStyle w:val="000000100000" w:firstRow="0" w:lastRow="0" w:firstColumn="0" w:lastColumn="0" w:oddVBand="0" w:evenVBand="0" w:oddHBand="1" w:evenHBand="0" w:firstRowFirstColumn="0" w:firstRowLastColumn="0" w:lastRowFirstColumn="0" w:lastRowLastColumn="0"/>
            </w:pPr>
            <w:r w:rsidRPr="00114480">
              <w:t>Unknown cost for undertaking works</w:t>
            </w:r>
            <w:r w:rsidR="00050166" w:rsidRPr="00114480">
              <w:t xml:space="preserve">. </w:t>
            </w:r>
            <w:r w:rsidRPr="00114480">
              <w:t xml:space="preserve"> </w:t>
            </w:r>
          </w:p>
        </w:tc>
        <w:tc>
          <w:tcPr>
            <w:tcW w:w="2126" w:type="dxa"/>
          </w:tcPr>
          <w:p w14:paraId="4E0CFB92" w14:textId="77777777" w:rsidR="00790F57" w:rsidRPr="00114480" w:rsidRDefault="00790F57" w:rsidP="00B2572B">
            <w:pPr>
              <w:spacing w:line="240" w:lineRule="auto"/>
              <w:cnfStyle w:val="000000100000" w:firstRow="0" w:lastRow="0" w:firstColumn="0" w:lastColumn="0" w:oddVBand="0" w:evenVBand="0" w:oddHBand="1" w:evenHBand="0" w:firstRowFirstColumn="0" w:firstRowLastColumn="0" w:lastRowFirstColumn="0" w:lastRowLastColumn="0"/>
            </w:pPr>
            <w:r w:rsidRPr="00114480">
              <w:t>Council (lead: City Design)</w:t>
            </w:r>
          </w:p>
        </w:tc>
        <w:tc>
          <w:tcPr>
            <w:tcW w:w="1417" w:type="dxa"/>
          </w:tcPr>
          <w:p w14:paraId="631BE4A2" w14:textId="77777777" w:rsidR="00790F57" w:rsidRPr="00114480" w:rsidRDefault="00790F57" w:rsidP="00B2572B">
            <w:pPr>
              <w:spacing w:line="240" w:lineRule="auto"/>
              <w:cnfStyle w:val="000000100000" w:firstRow="0" w:lastRow="0" w:firstColumn="0" w:lastColumn="0" w:oddVBand="0" w:evenVBand="0" w:oddHBand="1" w:evenHBand="0" w:firstRowFirstColumn="0" w:firstRowLastColumn="0" w:lastRowFirstColumn="0" w:lastRowLastColumn="0"/>
            </w:pPr>
            <w:r w:rsidRPr="00114480">
              <w:t>No</w:t>
            </w:r>
          </w:p>
        </w:tc>
      </w:tr>
      <w:tr w:rsidR="00790F57" w:rsidRPr="00114480" w14:paraId="7E05A6CC" w14:textId="77777777" w:rsidTr="007768F1">
        <w:trPr>
          <w:trHeight w:val="407"/>
        </w:trPr>
        <w:tc>
          <w:tcPr>
            <w:cnfStyle w:val="001000000000" w:firstRow="0" w:lastRow="0" w:firstColumn="1" w:lastColumn="0" w:oddVBand="0" w:evenVBand="0" w:oddHBand="0" w:evenHBand="0" w:firstRowFirstColumn="0" w:firstRowLastColumn="0" w:lastRowFirstColumn="0" w:lastRowLastColumn="0"/>
            <w:tcW w:w="10201" w:type="dxa"/>
            <w:gridSpan w:val="4"/>
            <w:shd w:val="clear" w:color="auto" w:fill="auto"/>
          </w:tcPr>
          <w:p w14:paraId="7F08572F" w14:textId="77777777" w:rsidR="00790F57" w:rsidRPr="00114480" w:rsidRDefault="00790F57" w:rsidP="009B72DF">
            <w:pPr>
              <w:spacing w:line="240" w:lineRule="auto"/>
            </w:pPr>
            <w:r w:rsidRPr="00114480">
              <w:rPr>
                <w:rFonts w:eastAsia="Arial"/>
                <w:i/>
                <w:iCs/>
              </w:rPr>
              <w:t>Council-wide initiatives</w:t>
            </w:r>
          </w:p>
        </w:tc>
      </w:tr>
      <w:tr w:rsidR="00790F57" w:rsidRPr="00114480" w14:paraId="454EDC05" w14:textId="77777777" w:rsidTr="007768F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06" w:type="dxa"/>
            <w:shd w:val="clear" w:color="auto" w:fill="auto"/>
          </w:tcPr>
          <w:p w14:paraId="39DCE2B6" w14:textId="77777777" w:rsidR="00790F57" w:rsidRPr="00114480" w:rsidRDefault="00790F57" w:rsidP="00542AB2">
            <w:pPr>
              <w:pStyle w:val="ListParagraph"/>
              <w:numPr>
                <w:ilvl w:val="0"/>
                <w:numId w:val="44"/>
              </w:numPr>
              <w:spacing w:line="240" w:lineRule="auto"/>
              <w:rPr>
                <w:rFonts w:eastAsia="Arial"/>
                <w:b w:val="0"/>
                <w:bCs w:val="0"/>
              </w:rPr>
            </w:pPr>
            <w:r w:rsidRPr="00114480">
              <w:rPr>
                <w:rFonts w:eastAsia="Arial"/>
                <w:b w:val="0"/>
                <w:bCs w:val="0"/>
              </w:rPr>
              <w:t>Following completion of the Spatial Economic and Employment Framework and the Housing Strategy, further investigate the need for a new Activity Centres Strategy.</w:t>
            </w:r>
          </w:p>
        </w:tc>
        <w:tc>
          <w:tcPr>
            <w:tcW w:w="2552" w:type="dxa"/>
          </w:tcPr>
          <w:p w14:paraId="69F22AAB" w14:textId="77777777" w:rsidR="00790F57" w:rsidRPr="00114480" w:rsidRDefault="00790F57" w:rsidP="00B2572B">
            <w:pPr>
              <w:spacing w:line="240" w:lineRule="auto"/>
              <w:cnfStyle w:val="000000100000" w:firstRow="0" w:lastRow="0" w:firstColumn="0" w:lastColumn="0" w:oddVBand="0" w:evenVBand="0" w:oddHBand="1" w:evenHBand="0" w:firstRowFirstColumn="0" w:firstRowLastColumn="0" w:lastRowFirstColumn="0" w:lastRowLastColumn="0"/>
            </w:pPr>
            <w:r w:rsidRPr="00114480">
              <w:t>BAU for the initial investigation</w:t>
            </w:r>
          </w:p>
        </w:tc>
        <w:tc>
          <w:tcPr>
            <w:tcW w:w="2126" w:type="dxa"/>
          </w:tcPr>
          <w:p w14:paraId="0A5BD810" w14:textId="77777777" w:rsidR="00790F57" w:rsidRPr="00114480" w:rsidRDefault="00790F57" w:rsidP="00B2572B">
            <w:pPr>
              <w:spacing w:line="240" w:lineRule="auto"/>
              <w:cnfStyle w:val="000000100000" w:firstRow="0" w:lastRow="0" w:firstColumn="0" w:lastColumn="0" w:oddVBand="0" w:evenVBand="0" w:oddHBand="1" w:evenHBand="0" w:firstRowFirstColumn="0" w:firstRowLastColumn="0" w:lastRowFirstColumn="0" w:lastRowLastColumn="0"/>
            </w:pPr>
            <w:r w:rsidRPr="00114480">
              <w:t>Council (lead: City Strategy &amp; Policy)</w:t>
            </w:r>
          </w:p>
        </w:tc>
        <w:tc>
          <w:tcPr>
            <w:tcW w:w="1417" w:type="dxa"/>
          </w:tcPr>
          <w:p w14:paraId="007C8D8C" w14:textId="77777777" w:rsidR="00790F57" w:rsidRPr="00114480" w:rsidRDefault="00790F57" w:rsidP="00A57805">
            <w:pPr>
              <w:cnfStyle w:val="000000100000" w:firstRow="0" w:lastRow="0" w:firstColumn="0" w:lastColumn="0" w:oddVBand="0" w:evenVBand="0" w:oddHBand="1" w:evenHBand="0" w:firstRowFirstColumn="0" w:firstRowLastColumn="0" w:lastRowFirstColumn="0" w:lastRowLastColumn="0"/>
            </w:pPr>
            <w:r w:rsidRPr="00114480">
              <w:t>No</w:t>
            </w:r>
          </w:p>
        </w:tc>
      </w:tr>
      <w:tr w:rsidR="00790F57" w:rsidRPr="00114480" w14:paraId="3E5029AA" w14:textId="77777777" w:rsidTr="007768F1">
        <w:tc>
          <w:tcPr>
            <w:cnfStyle w:val="001000000000" w:firstRow="0" w:lastRow="0" w:firstColumn="1" w:lastColumn="0" w:oddVBand="0" w:evenVBand="0" w:oddHBand="0" w:evenHBand="0" w:firstRowFirstColumn="0" w:firstRowLastColumn="0" w:lastRowFirstColumn="0" w:lastRowLastColumn="0"/>
            <w:tcW w:w="4106" w:type="dxa"/>
            <w:shd w:val="clear" w:color="auto" w:fill="auto"/>
          </w:tcPr>
          <w:p w14:paraId="7D5B9371" w14:textId="77777777" w:rsidR="00790F57" w:rsidRPr="00114480" w:rsidRDefault="00790F57" w:rsidP="00542AB2">
            <w:pPr>
              <w:pStyle w:val="ListParagraph"/>
              <w:numPr>
                <w:ilvl w:val="0"/>
                <w:numId w:val="44"/>
              </w:numPr>
              <w:spacing w:line="240" w:lineRule="auto"/>
              <w:rPr>
                <w:rFonts w:eastAsia="Arial"/>
                <w:b w:val="0"/>
                <w:bCs w:val="0"/>
              </w:rPr>
            </w:pPr>
            <w:r w:rsidRPr="00114480">
              <w:rPr>
                <w:rFonts w:eastAsia="Arial"/>
                <w:b w:val="0"/>
                <w:bCs w:val="0"/>
              </w:rPr>
              <w:t xml:space="preserve">Develop a Licenced Premises Policy to guide the appropriate location and design of licensed premises to ensure they make a </w:t>
            </w:r>
            <w:r w:rsidRPr="00114480">
              <w:rPr>
                <w:rFonts w:eastAsia="Arial"/>
                <w:b w:val="0"/>
                <w:bCs w:val="0"/>
              </w:rPr>
              <w:lastRenderedPageBreak/>
              <w:t>positive contribution commensurate to the role of each activity centre and to effectively manage amenity impacts.</w:t>
            </w:r>
          </w:p>
        </w:tc>
        <w:tc>
          <w:tcPr>
            <w:tcW w:w="2552" w:type="dxa"/>
          </w:tcPr>
          <w:p w14:paraId="3D34435F" w14:textId="77777777" w:rsidR="00790F57" w:rsidRPr="00114480" w:rsidRDefault="00790F57" w:rsidP="00B2572B">
            <w:pPr>
              <w:spacing w:line="240" w:lineRule="auto"/>
              <w:cnfStyle w:val="000000000000" w:firstRow="0" w:lastRow="0" w:firstColumn="0" w:lastColumn="0" w:oddVBand="0" w:evenVBand="0" w:oddHBand="0" w:evenHBand="0" w:firstRowFirstColumn="0" w:firstRowLastColumn="0" w:lastRowFirstColumn="0" w:lastRowLastColumn="0"/>
            </w:pPr>
            <w:r w:rsidRPr="00114480">
              <w:lastRenderedPageBreak/>
              <w:t xml:space="preserve">$40k for preparation (assumes no engagement) and $70k for planning scheme </w:t>
            </w:r>
            <w:r w:rsidRPr="00114480">
              <w:lastRenderedPageBreak/>
              <w:t>amendment implementation</w:t>
            </w:r>
          </w:p>
        </w:tc>
        <w:tc>
          <w:tcPr>
            <w:tcW w:w="2126" w:type="dxa"/>
          </w:tcPr>
          <w:p w14:paraId="19096DF4" w14:textId="77777777" w:rsidR="00790F57" w:rsidRPr="00114480" w:rsidRDefault="00790F57" w:rsidP="00B2572B">
            <w:pPr>
              <w:spacing w:line="240" w:lineRule="auto"/>
              <w:cnfStyle w:val="000000000000" w:firstRow="0" w:lastRow="0" w:firstColumn="0" w:lastColumn="0" w:oddVBand="0" w:evenVBand="0" w:oddHBand="0" w:evenHBand="0" w:firstRowFirstColumn="0" w:firstRowLastColumn="0" w:lastRowFirstColumn="0" w:lastRowLastColumn="0"/>
            </w:pPr>
            <w:r w:rsidRPr="00114480">
              <w:lastRenderedPageBreak/>
              <w:t>Council (lead: City Strategy &amp; Policy)</w:t>
            </w:r>
          </w:p>
        </w:tc>
        <w:tc>
          <w:tcPr>
            <w:tcW w:w="1417" w:type="dxa"/>
          </w:tcPr>
          <w:p w14:paraId="19CBE656" w14:textId="77777777" w:rsidR="00790F57" w:rsidRPr="00114480" w:rsidRDefault="00790F57" w:rsidP="00A57805">
            <w:pPr>
              <w:cnfStyle w:val="000000000000" w:firstRow="0" w:lastRow="0" w:firstColumn="0" w:lastColumn="0" w:oddVBand="0" w:evenVBand="0" w:oddHBand="0" w:evenHBand="0" w:firstRowFirstColumn="0" w:firstRowLastColumn="0" w:lastRowFirstColumn="0" w:lastRowLastColumn="0"/>
            </w:pPr>
            <w:r w:rsidRPr="00114480">
              <w:t>No</w:t>
            </w:r>
          </w:p>
        </w:tc>
      </w:tr>
      <w:tr w:rsidR="00790F57" w:rsidRPr="00114480" w14:paraId="4E6DA868" w14:textId="77777777" w:rsidTr="007768F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06" w:type="dxa"/>
            <w:shd w:val="clear" w:color="auto" w:fill="auto"/>
          </w:tcPr>
          <w:p w14:paraId="245B2FFB" w14:textId="67F128DE" w:rsidR="00790F57" w:rsidRPr="00114480" w:rsidRDefault="00790F57" w:rsidP="00542AB2">
            <w:pPr>
              <w:pStyle w:val="ListParagraph"/>
              <w:numPr>
                <w:ilvl w:val="0"/>
                <w:numId w:val="44"/>
              </w:numPr>
              <w:spacing w:line="240" w:lineRule="auto"/>
              <w:rPr>
                <w:rFonts w:eastAsia="Arial"/>
                <w:b w:val="0"/>
                <w:bCs w:val="0"/>
              </w:rPr>
            </w:pPr>
            <w:r w:rsidRPr="00114480">
              <w:rPr>
                <w:rFonts w:eastAsia="Arial"/>
                <w:b w:val="0"/>
                <w:bCs w:val="0"/>
              </w:rPr>
              <w:t>Undertake a Community Infrastructure Needs Assessment to determine the community facilities and services required in each centre.  To be completed before Structure Plan</w:t>
            </w:r>
            <w:r w:rsidR="00C309D3" w:rsidRPr="00114480">
              <w:rPr>
                <w:rFonts w:eastAsia="Arial"/>
                <w:b w:val="0"/>
                <w:bCs w:val="0"/>
              </w:rPr>
              <w:t>.</w:t>
            </w:r>
            <w:r w:rsidRPr="00114480">
              <w:rPr>
                <w:rFonts w:eastAsia="Arial"/>
                <w:b w:val="0"/>
                <w:bCs w:val="0"/>
              </w:rPr>
              <w:t>.</w:t>
            </w:r>
          </w:p>
        </w:tc>
        <w:tc>
          <w:tcPr>
            <w:tcW w:w="2552" w:type="dxa"/>
          </w:tcPr>
          <w:p w14:paraId="594C8620" w14:textId="77777777" w:rsidR="00790F57" w:rsidRPr="00114480" w:rsidRDefault="00790F57" w:rsidP="00B2572B">
            <w:pPr>
              <w:spacing w:line="240" w:lineRule="auto"/>
              <w:cnfStyle w:val="000000100000" w:firstRow="0" w:lastRow="0" w:firstColumn="0" w:lastColumn="0" w:oddVBand="0" w:evenVBand="0" w:oddHBand="1" w:evenHBand="0" w:firstRowFirstColumn="0" w:firstRowLastColumn="0" w:lastRowFirstColumn="0" w:lastRowLastColumn="0"/>
            </w:pPr>
            <w:r w:rsidRPr="00114480">
              <w:t xml:space="preserve">$40-60k for preparation  </w:t>
            </w:r>
          </w:p>
          <w:p w14:paraId="67C26093" w14:textId="77777777" w:rsidR="00790F57" w:rsidRPr="00114480" w:rsidRDefault="00790F57" w:rsidP="00B2572B">
            <w:pPr>
              <w:spacing w:line="240" w:lineRule="auto"/>
              <w:cnfStyle w:val="000000100000" w:firstRow="0" w:lastRow="0" w:firstColumn="0" w:lastColumn="0" w:oddVBand="0" w:evenVBand="0" w:oddHBand="1" w:evenHBand="0" w:firstRowFirstColumn="0" w:firstRowLastColumn="0" w:lastRowFirstColumn="0" w:lastRowLastColumn="0"/>
            </w:pPr>
          </w:p>
        </w:tc>
        <w:tc>
          <w:tcPr>
            <w:tcW w:w="2126" w:type="dxa"/>
          </w:tcPr>
          <w:p w14:paraId="26FFD746" w14:textId="77777777" w:rsidR="00790F57" w:rsidRPr="00114480" w:rsidRDefault="00790F57" w:rsidP="00B2572B">
            <w:pPr>
              <w:spacing w:line="240" w:lineRule="auto"/>
              <w:cnfStyle w:val="000000100000" w:firstRow="0" w:lastRow="0" w:firstColumn="0" w:lastColumn="0" w:oddVBand="0" w:evenVBand="0" w:oddHBand="1" w:evenHBand="0" w:firstRowFirstColumn="0" w:firstRowLastColumn="0" w:lastRowFirstColumn="0" w:lastRowLastColumn="0"/>
            </w:pPr>
            <w:r w:rsidRPr="00114480">
              <w:t>Council (lead: City Strategy &amp; Policy in partnership with Community Building and Inclusion)</w:t>
            </w:r>
          </w:p>
        </w:tc>
        <w:tc>
          <w:tcPr>
            <w:tcW w:w="1417" w:type="dxa"/>
          </w:tcPr>
          <w:p w14:paraId="3FF2532C" w14:textId="77777777" w:rsidR="00790F57" w:rsidRPr="00114480" w:rsidRDefault="00790F57" w:rsidP="00A57805">
            <w:pPr>
              <w:cnfStyle w:val="000000100000" w:firstRow="0" w:lastRow="0" w:firstColumn="0" w:lastColumn="0" w:oddVBand="0" w:evenVBand="0" w:oddHBand="1" w:evenHBand="0" w:firstRowFirstColumn="0" w:firstRowLastColumn="0" w:lastRowFirstColumn="0" w:lastRowLastColumn="0"/>
            </w:pPr>
            <w:r w:rsidRPr="00114480">
              <w:t>No</w:t>
            </w:r>
          </w:p>
        </w:tc>
      </w:tr>
      <w:tr w:rsidR="00790F57" w:rsidRPr="00114480" w14:paraId="3A8DC0E3" w14:textId="77777777" w:rsidTr="007768F1">
        <w:tc>
          <w:tcPr>
            <w:cnfStyle w:val="001000000000" w:firstRow="0" w:lastRow="0" w:firstColumn="1" w:lastColumn="0" w:oddVBand="0" w:evenVBand="0" w:oddHBand="0" w:evenHBand="0" w:firstRowFirstColumn="0" w:firstRowLastColumn="0" w:lastRowFirstColumn="0" w:lastRowLastColumn="0"/>
            <w:tcW w:w="4106" w:type="dxa"/>
            <w:shd w:val="clear" w:color="auto" w:fill="E2EFD9" w:themeFill="accent6" w:themeFillTint="33"/>
          </w:tcPr>
          <w:p w14:paraId="5FE28D6C" w14:textId="77777777" w:rsidR="00790F57" w:rsidRPr="00114480" w:rsidRDefault="00790F57" w:rsidP="00A57805">
            <w:pPr>
              <w:pStyle w:val="ListParagraph"/>
              <w:ind w:left="0"/>
              <w:rPr>
                <w:rFonts w:eastAsia="Arial"/>
              </w:rPr>
            </w:pPr>
            <w:r w:rsidRPr="00114480">
              <w:rPr>
                <w:rFonts w:eastAsia="Arial"/>
              </w:rPr>
              <w:t>5 - 10 years</w:t>
            </w:r>
          </w:p>
        </w:tc>
        <w:tc>
          <w:tcPr>
            <w:tcW w:w="2552" w:type="dxa"/>
            <w:shd w:val="clear" w:color="auto" w:fill="E2EFD9" w:themeFill="accent6" w:themeFillTint="33"/>
          </w:tcPr>
          <w:p w14:paraId="11585ACE" w14:textId="77777777" w:rsidR="00790F57" w:rsidRPr="00114480" w:rsidRDefault="00790F57" w:rsidP="00B2572B">
            <w:pPr>
              <w:spacing w:line="240" w:lineRule="auto"/>
              <w:cnfStyle w:val="000000000000" w:firstRow="0" w:lastRow="0" w:firstColumn="0" w:lastColumn="0" w:oddVBand="0" w:evenVBand="0" w:oddHBand="0" w:evenHBand="0" w:firstRowFirstColumn="0" w:firstRowLastColumn="0" w:lastRowFirstColumn="0" w:lastRowLastColumn="0"/>
            </w:pPr>
          </w:p>
        </w:tc>
        <w:tc>
          <w:tcPr>
            <w:tcW w:w="2126" w:type="dxa"/>
            <w:shd w:val="clear" w:color="auto" w:fill="E2EFD9" w:themeFill="accent6" w:themeFillTint="33"/>
          </w:tcPr>
          <w:p w14:paraId="05A039E7" w14:textId="77777777" w:rsidR="00790F57" w:rsidRPr="00114480" w:rsidRDefault="00790F57" w:rsidP="00B2572B">
            <w:pPr>
              <w:spacing w:line="240" w:lineRule="auto"/>
              <w:cnfStyle w:val="000000000000" w:firstRow="0" w:lastRow="0" w:firstColumn="0" w:lastColumn="0" w:oddVBand="0" w:evenVBand="0" w:oddHBand="0" w:evenHBand="0" w:firstRowFirstColumn="0" w:firstRowLastColumn="0" w:lastRowFirstColumn="0" w:lastRowLastColumn="0"/>
            </w:pPr>
          </w:p>
        </w:tc>
        <w:tc>
          <w:tcPr>
            <w:tcW w:w="1417" w:type="dxa"/>
            <w:shd w:val="clear" w:color="auto" w:fill="E2EFD9" w:themeFill="accent6" w:themeFillTint="33"/>
          </w:tcPr>
          <w:p w14:paraId="6ED9F4B5" w14:textId="77777777" w:rsidR="00790F57" w:rsidRPr="00114480" w:rsidRDefault="00790F57" w:rsidP="00A57805">
            <w:pPr>
              <w:cnfStyle w:val="000000000000" w:firstRow="0" w:lastRow="0" w:firstColumn="0" w:lastColumn="0" w:oddVBand="0" w:evenVBand="0" w:oddHBand="0" w:evenHBand="0" w:firstRowFirstColumn="0" w:firstRowLastColumn="0" w:lastRowFirstColumn="0" w:lastRowLastColumn="0"/>
            </w:pPr>
          </w:p>
        </w:tc>
      </w:tr>
      <w:tr w:rsidR="00790F57" w:rsidRPr="00114480" w14:paraId="69C1CB87" w14:textId="77777777" w:rsidTr="007768F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06" w:type="dxa"/>
            <w:shd w:val="clear" w:color="auto" w:fill="auto"/>
          </w:tcPr>
          <w:p w14:paraId="6B2D8520" w14:textId="77777777" w:rsidR="00790F57" w:rsidRPr="00114480" w:rsidRDefault="00790F57" w:rsidP="00542AB2">
            <w:pPr>
              <w:pStyle w:val="ListParagraph"/>
              <w:numPr>
                <w:ilvl w:val="0"/>
                <w:numId w:val="44"/>
              </w:numPr>
              <w:spacing w:line="240" w:lineRule="auto"/>
              <w:rPr>
                <w:rFonts w:eastAsia="Arial"/>
                <w:b w:val="0"/>
                <w:bCs w:val="0"/>
              </w:rPr>
            </w:pPr>
            <w:r w:rsidRPr="00114480">
              <w:rPr>
                <w:rFonts w:eastAsia="Arial"/>
                <w:b w:val="0"/>
                <w:bCs w:val="0"/>
              </w:rPr>
              <w:t>Undertake a built form review for Carlisle Street MAC (this may take the form of a review the existing 2009 Urban Design Framework) which includes, but is not limited to:</w:t>
            </w:r>
          </w:p>
          <w:p w14:paraId="4C591376" w14:textId="77777777" w:rsidR="00790F57" w:rsidRPr="00114480" w:rsidRDefault="00790F57" w:rsidP="00542AB2">
            <w:pPr>
              <w:pStyle w:val="ListParagraph"/>
              <w:numPr>
                <w:ilvl w:val="0"/>
                <w:numId w:val="32"/>
              </w:numPr>
              <w:spacing w:line="257" w:lineRule="auto"/>
              <w:rPr>
                <w:rFonts w:eastAsia="Arial"/>
                <w:b w:val="0"/>
                <w:bCs w:val="0"/>
              </w:rPr>
            </w:pPr>
            <w:r w:rsidRPr="00114480">
              <w:rPr>
                <w:rFonts w:eastAsia="Arial"/>
                <w:b w:val="0"/>
                <w:bCs w:val="0"/>
              </w:rPr>
              <w:t>Review of heritage sightline requirements</w:t>
            </w:r>
          </w:p>
          <w:p w14:paraId="104C7302" w14:textId="77777777" w:rsidR="00790F57" w:rsidRPr="00114480" w:rsidRDefault="00790F57" w:rsidP="00542AB2">
            <w:pPr>
              <w:pStyle w:val="ListParagraph"/>
              <w:numPr>
                <w:ilvl w:val="0"/>
                <w:numId w:val="32"/>
              </w:numPr>
              <w:spacing w:line="257" w:lineRule="auto"/>
              <w:rPr>
                <w:rFonts w:eastAsia="Arial"/>
                <w:b w:val="0"/>
                <w:bCs w:val="0"/>
              </w:rPr>
            </w:pPr>
            <w:r w:rsidRPr="00114480">
              <w:rPr>
                <w:rFonts w:eastAsia="Arial"/>
                <w:b w:val="0"/>
                <w:bCs w:val="0"/>
              </w:rPr>
              <w:t>Review ongoing relevance of mandatory and discretionary requirements of DDO21</w:t>
            </w:r>
          </w:p>
        </w:tc>
        <w:tc>
          <w:tcPr>
            <w:tcW w:w="2552" w:type="dxa"/>
          </w:tcPr>
          <w:p w14:paraId="5FE4BEBC" w14:textId="77777777" w:rsidR="00790F57" w:rsidRPr="00114480" w:rsidRDefault="00790F57" w:rsidP="00B2572B">
            <w:pPr>
              <w:spacing w:line="240" w:lineRule="auto"/>
              <w:cnfStyle w:val="000000100000" w:firstRow="0" w:lastRow="0" w:firstColumn="0" w:lastColumn="0" w:oddVBand="0" w:evenVBand="0" w:oddHBand="1" w:evenHBand="0" w:firstRowFirstColumn="0" w:firstRowLastColumn="0" w:lastRowFirstColumn="0" w:lastRowLastColumn="0"/>
            </w:pPr>
            <w:r w:rsidRPr="00114480">
              <w:t xml:space="preserve">$150k for preparation </w:t>
            </w:r>
          </w:p>
          <w:p w14:paraId="6576162D" w14:textId="77777777" w:rsidR="00790F57" w:rsidRPr="00114480" w:rsidRDefault="00790F57" w:rsidP="00B2572B">
            <w:pPr>
              <w:spacing w:line="240" w:lineRule="auto"/>
              <w:cnfStyle w:val="000000100000" w:firstRow="0" w:lastRow="0" w:firstColumn="0" w:lastColumn="0" w:oddVBand="0" w:evenVBand="0" w:oddHBand="1" w:evenHBand="0" w:firstRowFirstColumn="0" w:firstRowLastColumn="0" w:lastRowFirstColumn="0" w:lastRowLastColumn="0"/>
            </w:pPr>
            <w:r w:rsidRPr="00114480">
              <w:t>$70k for planning scheme amendment implementation</w:t>
            </w:r>
          </w:p>
        </w:tc>
        <w:tc>
          <w:tcPr>
            <w:tcW w:w="2126" w:type="dxa"/>
          </w:tcPr>
          <w:p w14:paraId="7E3D9B0E" w14:textId="77777777" w:rsidR="00790F57" w:rsidRPr="00114480" w:rsidRDefault="00790F57" w:rsidP="00B2572B">
            <w:pPr>
              <w:spacing w:line="240" w:lineRule="auto"/>
              <w:cnfStyle w:val="000000100000" w:firstRow="0" w:lastRow="0" w:firstColumn="0" w:lastColumn="0" w:oddVBand="0" w:evenVBand="0" w:oddHBand="1" w:evenHBand="0" w:firstRowFirstColumn="0" w:firstRowLastColumn="0" w:lastRowFirstColumn="0" w:lastRowLastColumn="0"/>
            </w:pPr>
            <w:r w:rsidRPr="00114480">
              <w:t>Council (lead: City Strategy &amp; Policy)</w:t>
            </w:r>
          </w:p>
        </w:tc>
        <w:tc>
          <w:tcPr>
            <w:tcW w:w="1417" w:type="dxa"/>
          </w:tcPr>
          <w:p w14:paraId="1C7258B5" w14:textId="77777777" w:rsidR="00790F57" w:rsidRPr="00114480" w:rsidRDefault="00790F57" w:rsidP="00A57805">
            <w:pPr>
              <w:cnfStyle w:val="000000100000" w:firstRow="0" w:lastRow="0" w:firstColumn="0" w:lastColumn="0" w:oddVBand="0" w:evenVBand="0" w:oddHBand="1" w:evenHBand="0" w:firstRowFirstColumn="0" w:firstRowLastColumn="0" w:lastRowFirstColumn="0" w:lastRowLastColumn="0"/>
            </w:pPr>
            <w:r w:rsidRPr="00114480">
              <w:t>No</w:t>
            </w:r>
          </w:p>
        </w:tc>
      </w:tr>
      <w:tr w:rsidR="00790F57" w:rsidRPr="00114480" w14:paraId="55B77A40" w14:textId="77777777" w:rsidTr="007768F1">
        <w:tc>
          <w:tcPr>
            <w:cnfStyle w:val="001000000000" w:firstRow="0" w:lastRow="0" w:firstColumn="1" w:lastColumn="0" w:oddVBand="0" w:evenVBand="0" w:oddHBand="0" w:evenHBand="0" w:firstRowFirstColumn="0" w:firstRowLastColumn="0" w:lastRowFirstColumn="0" w:lastRowLastColumn="0"/>
            <w:tcW w:w="4106" w:type="dxa"/>
            <w:shd w:val="clear" w:color="auto" w:fill="E2EFD9" w:themeFill="accent6" w:themeFillTint="33"/>
          </w:tcPr>
          <w:p w14:paraId="4AA9E796" w14:textId="77777777" w:rsidR="00790F57" w:rsidRPr="00114480" w:rsidRDefault="00790F57" w:rsidP="00A57805">
            <w:pPr>
              <w:rPr>
                <w:rFonts w:eastAsia="Arial"/>
              </w:rPr>
            </w:pPr>
            <w:r w:rsidRPr="00114480">
              <w:rPr>
                <w:rFonts w:eastAsia="Arial"/>
              </w:rPr>
              <w:t>10 – 20 years</w:t>
            </w:r>
          </w:p>
        </w:tc>
        <w:tc>
          <w:tcPr>
            <w:tcW w:w="2552" w:type="dxa"/>
            <w:shd w:val="clear" w:color="auto" w:fill="E2EFD9" w:themeFill="accent6" w:themeFillTint="33"/>
          </w:tcPr>
          <w:p w14:paraId="732654C2" w14:textId="77777777" w:rsidR="00790F57" w:rsidRPr="00114480" w:rsidRDefault="00790F57" w:rsidP="00B2572B">
            <w:pPr>
              <w:spacing w:line="240" w:lineRule="auto"/>
              <w:cnfStyle w:val="000000000000" w:firstRow="0" w:lastRow="0" w:firstColumn="0" w:lastColumn="0" w:oddVBand="0" w:evenVBand="0" w:oddHBand="0" w:evenHBand="0" w:firstRowFirstColumn="0" w:firstRowLastColumn="0" w:lastRowFirstColumn="0" w:lastRowLastColumn="0"/>
            </w:pPr>
          </w:p>
        </w:tc>
        <w:tc>
          <w:tcPr>
            <w:tcW w:w="2126" w:type="dxa"/>
            <w:shd w:val="clear" w:color="auto" w:fill="E2EFD9" w:themeFill="accent6" w:themeFillTint="33"/>
          </w:tcPr>
          <w:p w14:paraId="208E8C91" w14:textId="77777777" w:rsidR="00790F57" w:rsidRPr="00114480" w:rsidRDefault="00790F57" w:rsidP="00B2572B">
            <w:pPr>
              <w:spacing w:line="240" w:lineRule="auto"/>
              <w:cnfStyle w:val="000000000000" w:firstRow="0" w:lastRow="0" w:firstColumn="0" w:lastColumn="0" w:oddVBand="0" w:evenVBand="0" w:oddHBand="0" w:evenHBand="0" w:firstRowFirstColumn="0" w:firstRowLastColumn="0" w:lastRowFirstColumn="0" w:lastRowLastColumn="0"/>
            </w:pPr>
          </w:p>
        </w:tc>
        <w:tc>
          <w:tcPr>
            <w:tcW w:w="1417" w:type="dxa"/>
            <w:shd w:val="clear" w:color="auto" w:fill="E2EFD9" w:themeFill="accent6" w:themeFillTint="33"/>
          </w:tcPr>
          <w:p w14:paraId="17B35458" w14:textId="77777777" w:rsidR="00790F57" w:rsidRPr="00114480" w:rsidRDefault="00790F57" w:rsidP="00A57805">
            <w:pPr>
              <w:cnfStyle w:val="000000000000" w:firstRow="0" w:lastRow="0" w:firstColumn="0" w:lastColumn="0" w:oddVBand="0" w:evenVBand="0" w:oddHBand="0" w:evenHBand="0" w:firstRowFirstColumn="0" w:firstRowLastColumn="0" w:lastRowFirstColumn="0" w:lastRowLastColumn="0"/>
            </w:pPr>
          </w:p>
        </w:tc>
      </w:tr>
      <w:tr w:rsidR="00790F57" w:rsidRPr="00114480" w14:paraId="75163322" w14:textId="77777777" w:rsidTr="007768F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06" w:type="dxa"/>
            <w:shd w:val="clear" w:color="auto" w:fill="auto"/>
          </w:tcPr>
          <w:p w14:paraId="7AD9D19F" w14:textId="77777777" w:rsidR="00790F57" w:rsidRPr="00114480" w:rsidRDefault="00790F57" w:rsidP="00542AB2">
            <w:pPr>
              <w:pStyle w:val="ListParagraph"/>
              <w:numPr>
                <w:ilvl w:val="0"/>
                <w:numId w:val="44"/>
              </w:numPr>
              <w:spacing w:line="240" w:lineRule="auto"/>
              <w:rPr>
                <w:rFonts w:eastAsia="Arial"/>
                <w:b w:val="0"/>
                <w:bCs w:val="0"/>
              </w:rPr>
            </w:pPr>
            <w:r w:rsidRPr="00114480">
              <w:rPr>
                <w:rFonts w:eastAsia="Arial"/>
                <w:b w:val="0"/>
                <w:bCs w:val="0"/>
              </w:rPr>
              <w:t xml:space="preserve">Prepare a revised Carlisle Street Structure Plan, with implementation plan, which includes:  </w:t>
            </w:r>
          </w:p>
          <w:p w14:paraId="114BC1F1" w14:textId="77777777" w:rsidR="00790F57" w:rsidRPr="00114480" w:rsidRDefault="00790F57" w:rsidP="00542AB2">
            <w:pPr>
              <w:pStyle w:val="ListParagraph"/>
              <w:numPr>
                <w:ilvl w:val="0"/>
                <w:numId w:val="34"/>
              </w:numPr>
              <w:rPr>
                <w:rFonts w:eastAsia="Arial"/>
                <w:b w:val="0"/>
                <w:bCs w:val="0"/>
              </w:rPr>
            </w:pPr>
            <w:r w:rsidRPr="00114480">
              <w:rPr>
                <w:rFonts w:eastAsia="Arial"/>
                <w:b w:val="0"/>
                <w:bCs w:val="0"/>
              </w:rPr>
              <w:t xml:space="preserve">Review of car parking and the need for any car parking controls within the Carlisle Street MAC </w:t>
            </w:r>
          </w:p>
          <w:p w14:paraId="225BF3B9" w14:textId="77777777" w:rsidR="00790F57" w:rsidRPr="00114480" w:rsidRDefault="00790F57" w:rsidP="00A57805">
            <w:pPr>
              <w:rPr>
                <w:rFonts w:eastAsia="Arial"/>
                <w:b w:val="0"/>
                <w:bCs w:val="0"/>
              </w:rPr>
            </w:pPr>
            <w:r w:rsidRPr="00114480">
              <w:rPr>
                <w:rFonts w:eastAsia="Arial"/>
                <w:b w:val="0"/>
                <w:bCs w:val="0"/>
              </w:rPr>
              <w:t>This assumes there is no requirement for a UDF (as completed above).</w:t>
            </w:r>
          </w:p>
        </w:tc>
        <w:tc>
          <w:tcPr>
            <w:tcW w:w="2552" w:type="dxa"/>
          </w:tcPr>
          <w:p w14:paraId="3CA1CA63" w14:textId="77777777" w:rsidR="00790F57" w:rsidRPr="00114480" w:rsidRDefault="00790F57" w:rsidP="00B2572B">
            <w:pPr>
              <w:spacing w:line="240" w:lineRule="auto"/>
              <w:cnfStyle w:val="000000100000" w:firstRow="0" w:lastRow="0" w:firstColumn="0" w:lastColumn="0" w:oddVBand="0" w:evenVBand="0" w:oddHBand="1" w:evenHBand="0" w:firstRowFirstColumn="0" w:firstRowLastColumn="0" w:lastRowFirstColumn="0" w:lastRowLastColumn="0"/>
            </w:pPr>
            <w:r w:rsidRPr="00114480">
              <w:t>$250k (assuming no UDF component)</w:t>
            </w:r>
          </w:p>
          <w:p w14:paraId="25DE0B10" w14:textId="77777777" w:rsidR="00790F57" w:rsidRPr="00114480" w:rsidRDefault="00790F57" w:rsidP="00B2572B">
            <w:pPr>
              <w:spacing w:line="240" w:lineRule="auto"/>
              <w:cnfStyle w:val="000000100000" w:firstRow="0" w:lastRow="0" w:firstColumn="0" w:lastColumn="0" w:oddVBand="0" w:evenVBand="0" w:oddHBand="1" w:evenHBand="0" w:firstRowFirstColumn="0" w:firstRowLastColumn="0" w:lastRowFirstColumn="0" w:lastRowLastColumn="0"/>
            </w:pPr>
            <w:r w:rsidRPr="00114480">
              <w:t>$150k for car parking review</w:t>
            </w:r>
          </w:p>
          <w:p w14:paraId="525B2925" w14:textId="77777777" w:rsidR="00790F57" w:rsidRPr="00114480" w:rsidRDefault="00790F57" w:rsidP="00B2572B">
            <w:pPr>
              <w:spacing w:line="240" w:lineRule="auto"/>
              <w:cnfStyle w:val="000000100000" w:firstRow="0" w:lastRow="0" w:firstColumn="0" w:lastColumn="0" w:oddVBand="0" w:evenVBand="0" w:oddHBand="1" w:evenHBand="0" w:firstRowFirstColumn="0" w:firstRowLastColumn="0" w:lastRowFirstColumn="0" w:lastRowLastColumn="0"/>
            </w:pPr>
            <w:r w:rsidRPr="00114480">
              <w:t>$120k planning scheme amendment implementation</w:t>
            </w:r>
          </w:p>
          <w:p w14:paraId="0E466376" w14:textId="77777777" w:rsidR="00790F57" w:rsidRPr="00114480" w:rsidRDefault="00790F57" w:rsidP="00B2572B">
            <w:pPr>
              <w:spacing w:line="240" w:lineRule="auto"/>
              <w:cnfStyle w:val="000000100000" w:firstRow="0" w:lastRow="0" w:firstColumn="0" w:lastColumn="0" w:oddVBand="0" w:evenVBand="0" w:oddHBand="1" w:evenHBand="0" w:firstRowFirstColumn="0" w:firstRowLastColumn="0" w:lastRowFirstColumn="0" w:lastRowLastColumn="0"/>
            </w:pPr>
          </w:p>
        </w:tc>
        <w:tc>
          <w:tcPr>
            <w:tcW w:w="2126" w:type="dxa"/>
          </w:tcPr>
          <w:p w14:paraId="3D625260" w14:textId="77777777" w:rsidR="00790F57" w:rsidRPr="00114480" w:rsidRDefault="00790F57" w:rsidP="00B2572B">
            <w:pPr>
              <w:spacing w:line="240" w:lineRule="auto"/>
              <w:cnfStyle w:val="000000100000" w:firstRow="0" w:lastRow="0" w:firstColumn="0" w:lastColumn="0" w:oddVBand="0" w:evenVBand="0" w:oddHBand="1" w:evenHBand="0" w:firstRowFirstColumn="0" w:firstRowLastColumn="0" w:lastRowFirstColumn="0" w:lastRowLastColumn="0"/>
            </w:pPr>
            <w:r w:rsidRPr="00114480">
              <w:t>Council (lead: City Strategy &amp; Policy)</w:t>
            </w:r>
          </w:p>
        </w:tc>
        <w:tc>
          <w:tcPr>
            <w:tcW w:w="1417" w:type="dxa"/>
          </w:tcPr>
          <w:p w14:paraId="7FFF02AA" w14:textId="77777777" w:rsidR="00790F57" w:rsidRPr="00114480" w:rsidRDefault="00790F57" w:rsidP="00A57805">
            <w:pPr>
              <w:cnfStyle w:val="000000100000" w:firstRow="0" w:lastRow="0" w:firstColumn="0" w:lastColumn="0" w:oddVBand="0" w:evenVBand="0" w:oddHBand="1" w:evenHBand="0" w:firstRowFirstColumn="0" w:firstRowLastColumn="0" w:lastRowFirstColumn="0" w:lastRowLastColumn="0"/>
            </w:pPr>
            <w:r w:rsidRPr="00114480">
              <w:t>No</w:t>
            </w:r>
          </w:p>
        </w:tc>
      </w:tr>
    </w:tbl>
    <w:p w14:paraId="4C4CEFAA" w14:textId="77777777" w:rsidR="00C36789" w:rsidRPr="00114480" w:rsidRDefault="001828FD" w:rsidP="001828FD">
      <w:pPr>
        <w:tabs>
          <w:tab w:val="clear" w:pos="-3060"/>
          <w:tab w:val="clear" w:pos="-2340"/>
          <w:tab w:val="clear" w:pos="6300"/>
        </w:tabs>
        <w:suppressAutoHyphens w:val="0"/>
        <w:spacing w:after="160" w:line="259" w:lineRule="auto"/>
      </w:pPr>
      <w:r w:rsidRPr="00114480">
        <w:br w:type="page"/>
      </w:r>
    </w:p>
    <w:p w14:paraId="5D3FD1A1" w14:textId="310C9F6D" w:rsidR="00D5393C" w:rsidRPr="00114480" w:rsidRDefault="00D5393C" w:rsidP="001828FD">
      <w:pPr>
        <w:tabs>
          <w:tab w:val="clear" w:pos="-3060"/>
          <w:tab w:val="clear" w:pos="-2340"/>
          <w:tab w:val="clear" w:pos="6300"/>
        </w:tabs>
        <w:suppressAutoHyphens w:val="0"/>
        <w:spacing w:after="160" w:line="259" w:lineRule="auto"/>
        <w:sectPr w:rsidR="00D5393C" w:rsidRPr="00114480" w:rsidSect="004B1757">
          <w:type w:val="continuous"/>
          <w:pgSz w:w="11906" w:h="16838" w:code="9"/>
          <w:pgMar w:top="2552" w:right="1134" w:bottom="1134" w:left="1134" w:header="907" w:footer="454" w:gutter="0"/>
          <w:cols w:space="708"/>
          <w:titlePg/>
          <w:docGrid w:linePitch="360"/>
        </w:sectPr>
      </w:pPr>
    </w:p>
    <w:p w14:paraId="26A1E7FA" w14:textId="28A35F87" w:rsidR="007B14CC" w:rsidRPr="00114480" w:rsidRDefault="007B14CC" w:rsidP="007608D3">
      <w:pPr>
        <w:pStyle w:val="Heading1"/>
      </w:pPr>
    </w:p>
    <w:p w14:paraId="44D3F8BD" w14:textId="1E948F7E" w:rsidR="00B97EA9" w:rsidRPr="00114480" w:rsidRDefault="007B14CC" w:rsidP="007608D3">
      <w:pPr>
        <w:pStyle w:val="Heading1"/>
      </w:pPr>
      <w:bookmarkStart w:id="128" w:name="_Toc87946309"/>
      <w:r w:rsidRPr="00114480">
        <w:rPr>
          <w:noProof/>
          <w:sz w:val="36"/>
          <w:szCs w:val="36"/>
        </w:rPr>
        <w:drawing>
          <wp:anchor distT="0" distB="0" distL="114300" distR="114300" simplePos="0" relativeHeight="251723776" behindDoc="1" locked="0" layoutInCell="1" allowOverlap="1" wp14:anchorId="7663848C" wp14:editId="31520F8E">
            <wp:simplePos x="0" y="0"/>
            <wp:positionH relativeFrom="page">
              <wp:align>center</wp:align>
            </wp:positionH>
            <wp:positionV relativeFrom="paragraph">
              <wp:posOffset>259649</wp:posOffset>
            </wp:positionV>
            <wp:extent cx="9552495" cy="5693108"/>
            <wp:effectExtent l="0" t="0" r="0" b="3175"/>
            <wp:wrapNone/>
            <wp:docPr id="226367272" name="Picture 226367272" descr="Diagram showing sequencing of projects over a 0 to 20 year period.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6367272" name="SKSP Sequencing diagram-01.jpg"/>
                    <pic:cNvPicPr/>
                  </pic:nvPicPr>
                  <pic:blipFill rotWithShape="1">
                    <a:blip r:embed="rId57" cstate="screen">
                      <a:extLst>
                        <a:ext uri="{28A0092B-C50C-407E-A947-70E740481C1C}">
                          <a14:useLocalDpi xmlns:a14="http://schemas.microsoft.com/office/drawing/2010/main"/>
                        </a:ext>
                      </a:extLst>
                    </a:blip>
                    <a:srcRect/>
                    <a:stretch/>
                  </pic:blipFill>
                  <pic:spPr bwMode="auto">
                    <a:xfrm>
                      <a:off x="0" y="0"/>
                      <a:ext cx="9552495" cy="5693108"/>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885CB1" w:rsidRPr="00114480">
        <w:t>Appendix 1</w:t>
      </w:r>
      <w:r w:rsidR="009109AD" w:rsidRPr="00114480">
        <w:t xml:space="preserve"> </w:t>
      </w:r>
      <w:r w:rsidR="00CC0D4B" w:rsidRPr="00114480">
        <w:t>–</w:t>
      </w:r>
      <w:r w:rsidR="009109AD" w:rsidRPr="00114480">
        <w:t xml:space="preserve"> </w:t>
      </w:r>
      <w:r w:rsidR="00CC0D4B" w:rsidRPr="00114480">
        <w:t>Project sequencing</w:t>
      </w:r>
      <w:bookmarkEnd w:id="128"/>
    </w:p>
    <w:p w14:paraId="727E8604" w14:textId="0920B455" w:rsidR="00885CB1" w:rsidRPr="00114480" w:rsidRDefault="00885CB1" w:rsidP="007608D3">
      <w:pPr>
        <w:pStyle w:val="Heading1"/>
      </w:pPr>
    </w:p>
    <w:p w14:paraId="37E19A18" w14:textId="77777777" w:rsidR="00885CB1" w:rsidRPr="00114480" w:rsidRDefault="00885CB1" w:rsidP="007608D3">
      <w:pPr>
        <w:pStyle w:val="Heading1"/>
      </w:pPr>
    </w:p>
    <w:p w14:paraId="384E47B8" w14:textId="44F0F66B" w:rsidR="004A5335" w:rsidRPr="00114480" w:rsidRDefault="004A5335" w:rsidP="007608D3">
      <w:pPr>
        <w:pStyle w:val="Heading1"/>
        <w:sectPr w:rsidR="004A5335" w:rsidRPr="00114480" w:rsidSect="00D5393C">
          <w:type w:val="continuous"/>
          <w:pgSz w:w="16838" w:h="11906" w:orient="landscape" w:code="9"/>
          <w:pgMar w:top="1134" w:right="2552" w:bottom="1134" w:left="1134" w:header="907" w:footer="454" w:gutter="0"/>
          <w:cols w:space="708"/>
          <w:titlePg/>
          <w:docGrid w:linePitch="360"/>
        </w:sectPr>
      </w:pPr>
    </w:p>
    <w:p w14:paraId="3288B9E7" w14:textId="0C09B6CE" w:rsidR="00885CB1" w:rsidRPr="00114480" w:rsidRDefault="00885CB1" w:rsidP="007608D3">
      <w:pPr>
        <w:pStyle w:val="Heading1"/>
      </w:pPr>
    </w:p>
    <w:p w14:paraId="03764913" w14:textId="18A912B3" w:rsidR="00D5393C" w:rsidRPr="00114480" w:rsidRDefault="00D5393C" w:rsidP="00D5393C">
      <w:pPr>
        <w:sectPr w:rsidR="00D5393C" w:rsidRPr="00114480" w:rsidSect="00D5393C">
          <w:type w:val="continuous"/>
          <w:pgSz w:w="16838" w:h="11906" w:orient="landscape" w:code="9"/>
          <w:pgMar w:top="1134" w:right="2552" w:bottom="1134" w:left="1134" w:header="907" w:footer="454" w:gutter="0"/>
          <w:cols w:space="708"/>
          <w:titlePg/>
          <w:docGrid w:linePitch="360"/>
        </w:sectPr>
      </w:pPr>
    </w:p>
    <w:p w14:paraId="5F6DFCE9" w14:textId="7BD8F8A0" w:rsidR="57011E24" w:rsidRPr="00114480" w:rsidRDefault="3125656C" w:rsidP="007608D3">
      <w:pPr>
        <w:pStyle w:val="Heading1"/>
      </w:pPr>
      <w:bookmarkStart w:id="129" w:name="_Toc87946310"/>
      <w:r w:rsidRPr="00114480">
        <w:lastRenderedPageBreak/>
        <w:t xml:space="preserve">Appendix </w:t>
      </w:r>
      <w:r w:rsidR="00B97EA9" w:rsidRPr="00114480">
        <w:t>2</w:t>
      </w:r>
      <w:r w:rsidR="00217FE2" w:rsidRPr="00114480">
        <w:t xml:space="preserve"> - Community facilities in the study area</w:t>
      </w:r>
      <w:bookmarkEnd w:id="129"/>
    </w:p>
    <w:p w14:paraId="6443D163" w14:textId="1B98C686" w:rsidR="3125656C" w:rsidRPr="00114480" w:rsidRDefault="3125656C" w:rsidP="7CDD7F14">
      <w:pPr>
        <w:spacing w:line="257" w:lineRule="auto"/>
        <w:rPr>
          <w:rFonts w:eastAsia="Arial"/>
        </w:rPr>
      </w:pPr>
      <w:r w:rsidRPr="00114480">
        <w:rPr>
          <w:rFonts w:eastAsia="Arial"/>
          <w:b/>
          <w:bCs/>
        </w:rPr>
        <w:t>List of current facilities available in the study area</w:t>
      </w:r>
    </w:p>
    <w:p w14:paraId="7B139302" w14:textId="5C4C6B9A" w:rsidR="3125656C" w:rsidRPr="00114480" w:rsidRDefault="3125656C" w:rsidP="7CDD7F14">
      <w:pPr>
        <w:spacing w:line="257" w:lineRule="auto"/>
        <w:rPr>
          <w:rFonts w:eastAsia="Arial"/>
        </w:rPr>
      </w:pPr>
      <w:r w:rsidRPr="00114480">
        <w:rPr>
          <w:rFonts w:eastAsia="Arial"/>
        </w:rPr>
        <w:t>The following details current community infrastructure under the category of services the facility primarily supports:</w:t>
      </w:r>
    </w:p>
    <w:p w14:paraId="36FD4977" w14:textId="2962F561" w:rsidR="3125656C" w:rsidRPr="00114480" w:rsidRDefault="3125656C" w:rsidP="00542AB2">
      <w:pPr>
        <w:pStyle w:val="ListParagraph"/>
        <w:numPr>
          <w:ilvl w:val="0"/>
          <w:numId w:val="14"/>
        </w:numPr>
        <w:spacing w:line="257" w:lineRule="auto"/>
        <w:rPr>
          <w:rFonts w:asciiTheme="minorHAnsi" w:eastAsiaTheme="minorEastAsia" w:hAnsiTheme="minorHAnsi" w:cstheme="minorBidi"/>
        </w:rPr>
      </w:pPr>
      <w:r w:rsidRPr="00114480">
        <w:rPr>
          <w:rFonts w:eastAsia="Arial"/>
        </w:rPr>
        <w:t>Families and children</w:t>
      </w:r>
    </w:p>
    <w:p w14:paraId="721A9B3E" w14:textId="3D4195DA" w:rsidR="3125656C" w:rsidRPr="00114480" w:rsidRDefault="3125656C" w:rsidP="00542AB2">
      <w:pPr>
        <w:pStyle w:val="ListParagraph"/>
        <w:numPr>
          <w:ilvl w:val="0"/>
          <w:numId w:val="14"/>
        </w:numPr>
        <w:spacing w:line="257" w:lineRule="auto"/>
        <w:rPr>
          <w:rFonts w:asciiTheme="minorHAnsi" w:eastAsiaTheme="minorEastAsia" w:hAnsiTheme="minorHAnsi" w:cstheme="minorBidi"/>
        </w:rPr>
      </w:pPr>
      <w:r w:rsidRPr="00114480">
        <w:rPr>
          <w:rFonts w:eastAsia="Arial"/>
        </w:rPr>
        <w:t>Middle years and young people</w:t>
      </w:r>
    </w:p>
    <w:p w14:paraId="5B22D625" w14:textId="75A98535" w:rsidR="3125656C" w:rsidRPr="00114480" w:rsidRDefault="3125656C" w:rsidP="00542AB2">
      <w:pPr>
        <w:pStyle w:val="ListParagraph"/>
        <w:numPr>
          <w:ilvl w:val="0"/>
          <w:numId w:val="14"/>
        </w:numPr>
        <w:spacing w:line="257" w:lineRule="auto"/>
        <w:rPr>
          <w:rFonts w:asciiTheme="minorHAnsi" w:eastAsiaTheme="minorEastAsia" w:hAnsiTheme="minorHAnsi" w:cstheme="minorBidi"/>
        </w:rPr>
      </w:pPr>
      <w:r w:rsidRPr="00114480">
        <w:rPr>
          <w:rFonts w:eastAsia="Arial"/>
        </w:rPr>
        <w:t>Older people</w:t>
      </w:r>
    </w:p>
    <w:p w14:paraId="231991FC" w14:textId="47FC23B8" w:rsidR="3125656C" w:rsidRPr="00114480" w:rsidRDefault="3125656C" w:rsidP="00542AB2">
      <w:pPr>
        <w:pStyle w:val="ListParagraph"/>
        <w:numPr>
          <w:ilvl w:val="0"/>
          <w:numId w:val="14"/>
        </w:numPr>
        <w:spacing w:line="257" w:lineRule="auto"/>
        <w:rPr>
          <w:rFonts w:asciiTheme="minorHAnsi" w:eastAsiaTheme="minorEastAsia" w:hAnsiTheme="minorHAnsi" w:cstheme="minorBidi"/>
        </w:rPr>
      </w:pPr>
      <w:r w:rsidRPr="00114480">
        <w:rPr>
          <w:rFonts w:eastAsia="Arial"/>
        </w:rPr>
        <w:t>Vulnerable groups</w:t>
      </w:r>
    </w:p>
    <w:p w14:paraId="73C566B8" w14:textId="7D5AA708" w:rsidR="3125656C" w:rsidRPr="00114480" w:rsidRDefault="3125656C" w:rsidP="00542AB2">
      <w:pPr>
        <w:pStyle w:val="ListParagraph"/>
        <w:numPr>
          <w:ilvl w:val="0"/>
          <w:numId w:val="14"/>
        </w:numPr>
        <w:spacing w:line="257" w:lineRule="auto"/>
        <w:rPr>
          <w:rFonts w:asciiTheme="minorHAnsi" w:eastAsiaTheme="minorEastAsia" w:hAnsiTheme="minorHAnsi" w:cstheme="minorBidi"/>
        </w:rPr>
      </w:pPr>
      <w:r w:rsidRPr="00114480">
        <w:rPr>
          <w:rFonts w:eastAsia="Arial"/>
        </w:rPr>
        <w:t>Sport and recreation</w:t>
      </w:r>
    </w:p>
    <w:p w14:paraId="36819AB3" w14:textId="00B8FD93" w:rsidR="3125656C" w:rsidRPr="00114480" w:rsidRDefault="3125656C" w:rsidP="00542AB2">
      <w:pPr>
        <w:pStyle w:val="ListParagraph"/>
        <w:numPr>
          <w:ilvl w:val="0"/>
          <w:numId w:val="14"/>
        </w:numPr>
        <w:spacing w:line="257" w:lineRule="auto"/>
        <w:rPr>
          <w:rFonts w:asciiTheme="minorHAnsi" w:eastAsiaTheme="minorEastAsia" w:hAnsiTheme="minorHAnsi" w:cstheme="minorBidi"/>
        </w:rPr>
      </w:pPr>
      <w:r w:rsidRPr="00114480">
        <w:rPr>
          <w:rFonts w:eastAsia="Arial"/>
        </w:rPr>
        <w:t>Arts, culture and organisation</w:t>
      </w:r>
    </w:p>
    <w:p w14:paraId="2CD93FBF" w14:textId="6E9E1E00" w:rsidR="3125656C" w:rsidRPr="00114480" w:rsidRDefault="3125656C" w:rsidP="00542AB2">
      <w:pPr>
        <w:pStyle w:val="ListParagraph"/>
        <w:numPr>
          <w:ilvl w:val="0"/>
          <w:numId w:val="14"/>
        </w:numPr>
        <w:spacing w:line="257" w:lineRule="auto"/>
        <w:rPr>
          <w:rFonts w:asciiTheme="minorHAnsi" w:eastAsiaTheme="minorEastAsia" w:hAnsiTheme="minorHAnsi" w:cstheme="minorBidi"/>
        </w:rPr>
      </w:pPr>
      <w:r w:rsidRPr="00114480">
        <w:rPr>
          <w:rFonts w:eastAsia="Arial"/>
        </w:rPr>
        <w:t xml:space="preserve">Sustainability groups </w:t>
      </w:r>
    </w:p>
    <w:p w14:paraId="44ABC54F" w14:textId="2AE0F13A" w:rsidR="3125656C" w:rsidRPr="00114480" w:rsidRDefault="3125656C" w:rsidP="00542AB2">
      <w:pPr>
        <w:pStyle w:val="ListParagraph"/>
        <w:numPr>
          <w:ilvl w:val="0"/>
          <w:numId w:val="14"/>
        </w:numPr>
        <w:spacing w:line="257" w:lineRule="auto"/>
        <w:rPr>
          <w:rFonts w:asciiTheme="minorHAnsi" w:eastAsiaTheme="minorEastAsia" w:hAnsiTheme="minorHAnsi" w:cstheme="minorBidi"/>
        </w:rPr>
      </w:pPr>
      <w:r w:rsidRPr="00114480">
        <w:rPr>
          <w:rFonts w:eastAsia="Arial"/>
        </w:rPr>
        <w:t>Civic infrastructure</w:t>
      </w:r>
    </w:p>
    <w:p w14:paraId="574E6388" w14:textId="1DCA759E" w:rsidR="3125656C" w:rsidRPr="00114480" w:rsidRDefault="3125656C" w:rsidP="00906B86">
      <w:pPr>
        <w:spacing w:line="257" w:lineRule="auto"/>
      </w:pPr>
      <w:r w:rsidRPr="00114480">
        <w:rPr>
          <w:rFonts w:eastAsia="Arial"/>
        </w:rPr>
        <w:t>Many facilities support the delivery of more than one service.  These facilities have been group by the most prominent service.  For example, community rooms that can be booked by different organisations.</w:t>
      </w:r>
    </w:p>
    <w:p w14:paraId="64759304" w14:textId="6F4BDD6F" w:rsidR="3125656C" w:rsidRPr="00114480" w:rsidRDefault="3125656C" w:rsidP="7CDD7F14">
      <w:pPr>
        <w:spacing w:line="257" w:lineRule="auto"/>
        <w:rPr>
          <w:rFonts w:eastAsia="Arial"/>
        </w:rPr>
      </w:pPr>
      <w:r w:rsidRPr="00114480">
        <w:rPr>
          <w:rFonts w:eastAsia="Arial"/>
          <w:b/>
          <w:bCs/>
        </w:rPr>
        <w:t>Families and children</w:t>
      </w:r>
    </w:p>
    <w:tbl>
      <w:tblPr>
        <w:tblStyle w:val="TableGrid"/>
        <w:tblW w:w="9918" w:type="dxa"/>
        <w:tblLayout w:type="fixed"/>
        <w:tblLook w:val="04A0" w:firstRow="1" w:lastRow="0" w:firstColumn="1" w:lastColumn="0" w:noHBand="0" w:noVBand="1"/>
        <w:tblCaption w:val="Community facilities - families and children"/>
        <w:tblDescription w:val="Table showing list of community facilities that are for families and children. "/>
      </w:tblPr>
      <w:tblGrid>
        <w:gridCol w:w="1860"/>
        <w:gridCol w:w="1710"/>
        <w:gridCol w:w="1670"/>
        <w:gridCol w:w="2245"/>
        <w:gridCol w:w="2433"/>
      </w:tblGrid>
      <w:tr w:rsidR="7CDD7F14" w:rsidRPr="00114480" w14:paraId="3A2EE8B9" w14:textId="77777777" w:rsidTr="004C3DFE">
        <w:tc>
          <w:tcPr>
            <w:tcW w:w="1860" w:type="dxa"/>
            <w:shd w:val="clear" w:color="auto" w:fill="1F4E79" w:themeFill="accent1" w:themeFillShade="80"/>
          </w:tcPr>
          <w:p w14:paraId="2C264CBA" w14:textId="414E5390"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Facility</w:t>
            </w:r>
          </w:p>
        </w:tc>
        <w:tc>
          <w:tcPr>
            <w:tcW w:w="1710" w:type="dxa"/>
            <w:shd w:val="clear" w:color="auto" w:fill="1F4E79" w:themeFill="accent1" w:themeFillShade="80"/>
          </w:tcPr>
          <w:p w14:paraId="4B801F1E" w14:textId="7F68C352"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Ownership</w:t>
            </w:r>
          </w:p>
        </w:tc>
        <w:tc>
          <w:tcPr>
            <w:tcW w:w="1670" w:type="dxa"/>
            <w:shd w:val="clear" w:color="auto" w:fill="1F4E79" w:themeFill="accent1" w:themeFillShade="80"/>
          </w:tcPr>
          <w:p w14:paraId="3BBDE23B" w14:textId="404BA4F4"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Operator</w:t>
            </w:r>
          </w:p>
        </w:tc>
        <w:tc>
          <w:tcPr>
            <w:tcW w:w="2245" w:type="dxa"/>
            <w:shd w:val="clear" w:color="auto" w:fill="1F4E79" w:themeFill="accent1" w:themeFillShade="80"/>
          </w:tcPr>
          <w:p w14:paraId="21DBDCF1" w14:textId="7C8D68CF"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Services</w:t>
            </w:r>
          </w:p>
        </w:tc>
        <w:tc>
          <w:tcPr>
            <w:tcW w:w="2433" w:type="dxa"/>
            <w:shd w:val="clear" w:color="auto" w:fill="1F4E79" w:themeFill="accent1" w:themeFillShade="80"/>
          </w:tcPr>
          <w:p w14:paraId="73FAD6C1" w14:textId="45D85528"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Precinct</w:t>
            </w:r>
          </w:p>
        </w:tc>
      </w:tr>
      <w:tr w:rsidR="7CDD7F14" w:rsidRPr="00114480" w14:paraId="138F158E" w14:textId="77777777" w:rsidTr="00B349DD">
        <w:tc>
          <w:tcPr>
            <w:tcW w:w="1860" w:type="dxa"/>
          </w:tcPr>
          <w:p w14:paraId="0421E389" w14:textId="0A5DFE9A" w:rsidR="7CDD7F14" w:rsidRPr="00114480" w:rsidRDefault="7CDD7F14" w:rsidP="7CDD7F14">
            <w:pPr>
              <w:spacing w:line="257" w:lineRule="auto"/>
              <w:rPr>
                <w:rFonts w:eastAsia="Arial"/>
              </w:rPr>
            </w:pPr>
            <w:proofErr w:type="spellStart"/>
            <w:r w:rsidRPr="00114480">
              <w:rPr>
                <w:rFonts w:eastAsia="Arial"/>
              </w:rPr>
              <w:t>Bubup</w:t>
            </w:r>
            <w:proofErr w:type="spellEnd"/>
            <w:r w:rsidRPr="00114480">
              <w:rPr>
                <w:rFonts w:eastAsia="Arial"/>
              </w:rPr>
              <w:t xml:space="preserve"> </w:t>
            </w:r>
            <w:proofErr w:type="spellStart"/>
            <w:r w:rsidRPr="00114480">
              <w:rPr>
                <w:rFonts w:eastAsia="Arial"/>
              </w:rPr>
              <w:t>Naim</w:t>
            </w:r>
            <w:proofErr w:type="spellEnd"/>
            <w:r w:rsidRPr="00114480">
              <w:rPr>
                <w:rFonts w:eastAsia="Arial"/>
              </w:rPr>
              <w:t xml:space="preserve"> Family and </w:t>
            </w:r>
            <w:proofErr w:type="spellStart"/>
            <w:r w:rsidRPr="00114480">
              <w:rPr>
                <w:rFonts w:eastAsia="Arial"/>
              </w:rPr>
              <w:t>Childrens</w:t>
            </w:r>
            <w:proofErr w:type="spellEnd"/>
            <w:r w:rsidRPr="00114480">
              <w:rPr>
                <w:rFonts w:eastAsia="Arial"/>
              </w:rPr>
              <w:t xml:space="preserve"> Centre</w:t>
            </w:r>
          </w:p>
        </w:tc>
        <w:tc>
          <w:tcPr>
            <w:tcW w:w="1710" w:type="dxa"/>
          </w:tcPr>
          <w:p w14:paraId="7BD94BCD" w14:textId="14F88C87" w:rsidR="7CDD7F14" w:rsidRPr="00114480" w:rsidRDefault="7CDD7F14" w:rsidP="7CDD7F14">
            <w:pPr>
              <w:spacing w:line="257" w:lineRule="auto"/>
              <w:rPr>
                <w:rFonts w:eastAsia="Arial"/>
              </w:rPr>
            </w:pPr>
            <w:r w:rsidRPr="00114480">
              <w:rPr>
                <w:rFonts w:eastAsia="Arial"/>
              </w:rPr>
              <w:t>Council</w:t>
            </w:r>
          </w:p>
        </w:tc>
        <w:tc>
          <w:tcPr>
            <w:tcW w:w="1670" w:type="dxa"/>
          </w:tcPr>
          <w:p w14:paraId="52F0564A" w14:textId="76CADEEB" w:rsidR="7CDD7F14" w:rsidRPr="00114480" w:rsidRDefault="7CDD7F14" w:rsidP="7CDD7F14">
            <w:pPr>
              <w:spacing w:line="257" w:lineRule="auto"/>
              <w:rPr>
                <w:rFonts w:eastAsia="Arial"/>
              </w:rPr>
            </w:pPr>
            <w:r w:rsidRPr="00114480">
              <w:rPr>
                <w:rFonts w:eastAsia="Arial"/>
              </w:rPr>
              <w:t>Council</w:t>
            </w:r>
          </w:p>
        </w:tc>
        <w:tc>
          <w:tcPr>
            <w:tcW w:w="2245" w:type="dxa"/>
          </w:tcPr>
          <w:p w14:paraId="7464F958" w14:textId="5AEFB7DD" w:rsidR="7CDD7F14" w:rsidRPr="00114480" w:rsidRDefault="7CDD7F14" w:rsidP="7CDD7F14">
            <w:pPr>
              <w:spacing w:line="257" w:lineRule="auto"/>
              <w:rPr>
                <w:rFonts w:eastAsia="Arial"/>
              </w:rPr>
            </w:pPr>
            <w:r w:rsidRPr="00114480">
              <w:rPr>
                <w:rFonts w:eastAsia="Arial"/>
              </w:rPr>
              <w:t>Maternal Child Health, Playgroup, Early Education and Care, Family Support</w:t>
            </w:r>
          </w:p>
        </w:tc>
        <w:tc>
          <w:tcPr>
            <w:tcW w:w="2433" w:type="dxa"/>
          </w:tcPr>
          <w:p w14:paraId="7ABF3C24" w14:textId="00ADB4F9" w:rsidR="7CDD7F14" w:rsidRPr="00114480" w:rsidRDefault="7CDD7F14" w:rsidP="7CDD7F14">
            <w:pPr>
              <w:spacing w:line="257" w:lineRule="auto"/>
              <w:rPr>
                <w:rFonts w:eastAsia="Arial"/>
              </w:rPr>
            </w:pPr>
            <w:r w:rsidRPr="00114480">
              <w:rPr>
                <w:rFonts w:eastAsia="Arial"/>
              </w:rPr>
              <w:t>Carlisle Street</w:t>
            </w:r>
            <w:r w:rsidR="00B349DD" w:rsidRPr="00114480">
              <w:rPr>
                <w:rFonts w:eastAsia="Arial"/>
              </w:rPr>
              <w:t xml:space="preserve"> MAC sub-precinct </w:t>
            </w:r>
          </w:p>
        </w:tc>
      </w:tr>
      <w:tr w:rsidR="7CDD7F14" w:rsidRPr="00114480" w14:paraId="3038A533" w14:textId="77777777" w:rsidTr="00B349DD">
        <w:tc>
          <w:tcPr>
            <w:tcW w:w="1860" w:type="dxa"/>
          </w:tcPr>
          <w:p w14:paraId="4A6F676E" w14:textId="15847441" w:rsidR="7CDD7F14" w:rsidRPr="00114480" w:rsidRDefault="7CDD7F14" w:rsidP="7CDD7F14">
            <w:pPr>
              <w:spacing w:line="257" w:lineRule="auto"/>
              <w:rPr>
                <w:rFonts w:eastAsia="Arial"/>
              </w:rPr>
            </w:pPr>
            <w:r w:rsidRPr="00114480">
              <w:rPr>
                <w:rFonts w:eastAsia="Arial"/>
              </w:rPr>
              <w:t>Eildon Road Child Care Centre</w:t>
            </w:r>
          </w:p>
        </w:tc>
        <w:tc>
          <w:tcPr>
            <w:tcW w:w="1710" w:type="dxa"/>
          </w:tcPr>
          <w:p w14:paraId="29EE8B59" w14:textId="72D8EAB9" w:rsidR="7CDD7F14" w:rsidRPr="00114480" w:rsidRDefault="7CDD7F14" w:rsidP="7CDD7F14">
            <w:pPr>
              <w:spacing w:line="257" w:lineRule="auto"/>
              <w:rPr>
                <w:rFonts w:eastAsia="Arial"/>
              </w:rPr>
            </w:pPr>
            <w:r w:rsidRPr="00114480">
              <w:rPr>
                <w:rFonts w:eastAsia="Arial"/>
              </w:rPr>
              <w:t>Council</w:t>
            </w:r>
          </w:p>
        </w:tc>
        <w:tc>
          <w:tcPr>
            <w:tcW w:w="1670" w:type="dxa"/>
          </w:tcPr>
          <w:p w14:paraId="70326D82" w14:textId="251DE815" w:rsidR="7CDD7F14" w:rsidRPr="00114480" w:rsidRDefault="7CDD7F14" w:rsidP="7CDD7F14">
            <w:pPr>
              <w:spacing w:line="257" w:lineRule="auto"/>
              <w:rPr>
                <w:rFonts w:eastAsia="Arial"/>
              </w:rPr>
            </w:pPr>
            <w:r w:rsidRPr="00114480">
              <w:rPr>
                <w:rFonts w:eastAsia="Arial"/>
              </w:rPr>
              <w:t>Community</w:t>
            </w:r>
          </w:p>
        </w:tc>
        <w:tc>
          <w:tcPr>
            <w:tcW w:w="2245" w:type="dxa"/>
          </w:tcPr>
          <w:p w14:paraId="6861F1AF" w14:textId="679041C1" w:rsidR="7CDD7F14" w:rsidRPr="00114480" w:rsidRDefault="7CDD7F14" w:rsidP="7CDD7F14">
            <w:pPr>
              <w:spacing w:line="257" w:lineRule="auto"/>
              <w:rPr>
                <w:rFonts w:eastAsia="Arial"/>
              </w:rPr>
            </w:pPr>
            <w:r w:rsidRPr="00114480">
              <w:rPr>
                <w:rFonts w:eastAsia="Arial"/>
              </w:rPr>
              <w:t>Early Education and Care</w:t>
            </w:r>
          </w:p>
        </w:tc>
        <w:tc>
          <w:tcPr>
            <w:tcW w:w="2433" w:type="dxa"/>
          </w:tcPr>
          <w:p w14:paraId="24971BD9" w14:textId="43998319" w:rsidR="7CDD7F14" w:rsidRPr="00114480" w:rsidRDefault="7CDD7F14" w:rsidP="7CDD7F14">
            <w:pPr>
              <w:spacing w:line="257" w:lineRule="auto"/>
              <w:rPr>
                <w:rFonts w:eastAsia="Arial"/>
              </w:rPr>
            </w:pPr>
            <w:r w:rsidRPr="00114480">
              <w:rPr>
                <w:rFonts w:eastAsia="Arial"/>
              </w:rPr>
              <w:t xml:space="preserve">Near </w:t>
            </w:r>
            <w:r w:rsidR="00B349DD" w:rsidRPr="00114480">
              <w:rPr>
                <w:rFonts w:eastAsia="Arial"/>
              </w:rPr>
              <w:t xml:space="preserve">St Kilda MAC sub-precinct </w:t>
            </w:r>
          </w:p>
        </w:tc>
      </w:tr>
      <w:tr w:rsidR="7CDD7F14" w:rsidRPr="00114480" w14:paraId="790E49B5" w14:textId="77777777" w:rsidTr="00B349DD">
        <w:tc>
          <w:tcPr>
            <w:tcW w:w="1860" w:type="dxa"/>
          </w:tcPr>
          <w:p w14:paraId="0D568249" w14:textId="520C2C3C" w:rsidR="7CDD7F14" w:rsidRPr="00114480" w:rsidRDefault="7CDD7F14" w:rsidP="7CDD7F14">
            <w:pPr>
              <w:spacing w:line="257" w:lineRule="auto"/>
              <w:rPr>
                <w:rFonts w:eastAsia="Arial"/>
              </w:rPr>
            </w:pPr>
            <w:r w:rsidRPr="00114480">
              <w:rPr>
                <w:rFonts w:eastAsia="Arial"/>
              </w:rPr>
              <w:t>Guardian Childcare &amp; Education – St Kilda South</w:t>
            </w:r>
          </w:p>
        </w:tc>
        <w:tc>
          <w:tcPr>
            <w:tcW w:w="1710" w:type="dxa"/>
          </w:tcPr>
          <w:p w14:paraId="6885A638" w14:textId="5ABAE816" w:rsidR="7CDD7F14" w:rsidRPr="00114480" w:rsidRDefault="7CDD7F14" w:rsidP="7CDD7F14">
            <w:pPr>
              <w:spacing w:line="257" w:lineRule="auto"/>
              <w:rPr>
                <w:rFonts w:eastAsia="Arial"/>
              </w:rPr>
            </w:pPr>
            <w:r w:rsidRPr="00114480">
              <w:rPr>
                <w:rFonts w:eastAsia="Arial"/>
              </w:rPr>
              <w:t>Private</w:t>
            </w:r>
          </w:p>
        </w:tc>
        <w:tc>
          <w:tcPr>
            <w:tcW w:w="1670" w:type="dxa"/>
          </w:tcPr>
          <w:p w14:paraId="4B7A256A" w14:textId="61870D15" w:rsidR="7CDD7F14" w:rsidRPr="00114480" w:rsidRDefault="7CDD7F14" w:rsidP="7CDD7F14">
            <w:pPr>
              <w:spacing w:line="257" w:lineRule="auto"/>
              <w:rPr>
                <w:rFonts w:eastAsia="Arial"/>
              </w:rPr>
            </w:pPr>
            <w:r w:rsidRPr="00114480">
              <w:rPr>
                <w:rFonts w:eastAsia="Arial"/>
              </w:rPr>
              <w:t>Private</w:t>
            </w:r>
          </w:p>
        </w:tc>
        <w:tc>
          <w:tcPr>
            <w:tcW w:w="2245" w:type="dxa"/>
          </w:tcPr>
          <w:p w14:paraId="6779F838" w14:textId="1EA470F5" w:rsidR="7CDD7F14" w:rsidRPr="00114480" w:rsidRDefault="7CDD7F14" w:rsidP="7CDD7F14">
            <w:pPr>
              <w:spacing w:line="257" w:lineRule="auto"/>
              <w:rPr>
                <w:rFonts w:eastAsia="Arial"/>
              </w:rPr>
            </w:pPr>
            <w:r w:rsidRPr="00114480">
              <w:rPr>
                <w:rFonts w:eastAsia="Arial"/>
              </w:rPr>
              <w:t>Early Education and Care</w:t>
            </w:r>
          </w:p>
        </w:tc>
        <w:tc>
          <w:tcPr>
            <w:tcW w:w="2433" w:type="dxa"/>
          </w:tcPr>
          <w:p w14:paraId="5C4EF494" w14:textId="73472C66" w:rsidR="7CDD7F14" w:rsidRPr="00114480" w:rsidRDefault="7CDD7F14" w:rsidP="7CDD7F14">
            <w:pPr>
              <w:spacing w:line="257" w:lineRule="auto"/>
              <w:rPr>
                <w:rFonts w:eastAsia="Arial"/>
              </w:rPr>
            </w:pPr>
            <w:r w:rsidRPr="00114480">
              <w:rPr>
                <w:rFonts w:eastAsia="Arial"/>
              </w:rPr>
              <w:t>Adjacent to</w:t>
            </w:r>
            <w:r w:rsidR="00B349DD" w:rsidRPr="00114480">
              <w:rPr>
                <w:rFonts w:eastAsia="Arial"/>
              </w:rPr>
              <w:t xml:space="preserve"> Carlisle Street MAC sub-precinct</w:t>
            </w:r>
          </w:p>
        </w:tc>
      </w:tr>
      <w:tr w:rsidR="7CDD7F14" w:rsidRPr="00114480" w14:paraId="380065E2" w14:textId="77777777" w:rsidTr="00B349DD">
        <w:tc>
          <w:tcPr>
            <w:tcW w:w="1860" w:type="dxa"/>
          </w:tcPr>
          <w:p w14:paraId="3087BC9E" w14:textId="0495C414" w:rsidR="7CDD7F14" w:rsidRPr="00114480" w:rsidRDefault="7CDD7F14" w:rsidP="7CDD7F14">
            <w:pPr>
              <w:spacing w:line="257" w:lineRule="auto"/>
              <w:rPr>
                <w:rFonts w:eastAsia="Arial"/>
              </w:rPr>
            </w:pPr>
            <w:r w:rsidRPr="00114480">
              <w:rPr>
                <w:rFonts w:eastAsia="Arial"/>
              </w:rPr>
              <w:t>The Avenue Childcare</w:t>
            </w:r>
          </w:p>
        </w:tc>
        <w:tc>
          <w:tcPr>
            <w:tcW w:w="1710" w:type="dxa"/>
          </w:tcPr>
          <w:p w14:paraId="5CDB7B63" w14:textId="375B972E" w:rsidR="7CDD7F14" w:rsidRPr="00114480" w:rsidRDefault="7CDD7F14" w:rsidP="7CDD7F14">
            <w:pPr>
              <w:spacing w:line="257" w:lineRule="auto"/>
              <w:rPr>
                <w:rFonts w:eastAsia="Arial"/>
              </w:rPr>
            </w:pPr>
            <w:r w:rsidRPr="00114480">
              <w:rPr>
                <w:rFonts w:eastAsia="Arial"/>
              </w:rPr>
              <w:t>Council</w:t>
            </w:r>
          </w:p>
        </w:tc>
        <w:tc>
          <w:tcPr>
            <w:tcW w:w="1670" w:type="dxa"/>
          </w:tcPr>
          <w:p w14:paraId="1702AC2A" w14:textId="59339CD2" w:rsidR="7CDD7F14" w:rsidRPr="00114480" w:rsidRDefault="7CDD7F14" w:rsidP="7CDD7F14">
            <w:pPr>
              <w:spacing w:line="257" w:lineRule="auto"/>
              <w:rPr>
                <w:rFonts w:eastAsia="Arial"/>
              </w:rPr>
            </w:pPr>
            <w:r w:rsidRPr="00114480">
              <w:rPr>
                <w:rFonts w:eastAsia="Arial"/>
              </w:rPr>
              <w:t>Community</w:t>
            </w:r>
          </w:p>
        </w:tc>
        <w:tc>
          <w:tcPr>
            <w:tcW w:w="2245" w:type="dxa"/>
          </w:tcPr>
          <w:p w14:paraId="69F1E797" w14:textId="27E433ED" w:rsidR="7CDD7F14" w:rsidRPr="00114480" w:rsidRDefault="7CDD7F14" w:rsidP="7CDD7F14">
            <w:pPr>
              <w:spacing w:line="257" w:lineRule="auto"/>
              <w:rPr>
                <w:rFonts w:eastAsia="Arial"/>
              </w:rPr>
            </w:pPr>
            <w:r w:rsidRPr="00114480">
              <w:rPr>
                <w:rFonts w:eastAsia="Arial"/>
              </w:rPr>
              <w:t>Early Education and Care</w:t>
            </w:r>
          </w:p>
        </w:tc>
        <w:tc>
          <w:tcPr>
            <w:tcW w:w="2433" w:type="dxa"/>
          </w:tcPr>
          <w:p w14:paraId="55430529" w14:textId="6497BADD" w:rsidR="7CDD7F14" w:rsidRPr="00114480" w:rsidRDefault="7CDD7F14" w:rsidP="7CDD7F14">
            <w:pPr>
              <w:spacing w:line="257" w:lineRule="auto"/>
              <w:rPr>
                <w:rFonts w:eastAsia="Arial"/>
              </w:rPr>
            </w:pPr>
            <w:r w:rsidRPr="00114480">
              <w:rPr>
                <w:rFonts w:eastAsia="Arial"/>
              </w:rPr>
              <w:t>Near Carlisle Street</w:t>
            </w:r>
            <w:r w:rsidR="006E511A" w:rsidRPr="00114480">
              <w:rPr>
                <w:rFonts w:eastAsia="Arial"/>
              </w:rPr>
              <w:t xml:space="preserve"> MAC sub-precinct </w:t>
            </w:r>
          </w:p>
        </w:tc>
      </w:tr>
      <w:tr w:rsidR="7CDD7F14" w:rsidRPr="00114480" w14:paraId="2D9B12D9" w14:textId="77777777" w:rsidTr="00B349DD">
        <w:tc>
          <w:tcPr>
            <w:tcW w:w="1860" w:type="dxa"/>
          </w:tcPr>
          <w:p w14:paraId="17A06BEA" w14:textId="4A29EFC5" w:rsidR="7CDD7F14" w:rsidRPr="00114480" w:rsidRDefault="7CDD7F14" w:rsidP="7CDD7F14">
            <w:pPr>
              <w:spacing w:line="257" w:lineRule="auto"/>
              <w:rPr>
                <w:rFonts w:eastAsia="Arial"/>
              </w:rPr>
            </w:pPr>
            <w:r w:rsidRPr="00114480">
              <w:rPr>
                <w:rFonts w:eastAsia="Arial"/>
              </w:rPr>
              <w:t>St Kilda Balaclava Kindergarten</w:t>
            </w:r>
          </w:p>
        </w:tc>
        <w:tc>
          <w:tcPr>
            <w:tcW w:w="1710" w:type="dxa"/>
          </w:tcPr>
          <w:p w14:paraId="04285609" w14:textId="221452AF" w:rsidR="7CDD7F14" w:rsidRPr="00114480" w:rsidRDefault="7CDD7F14" w:rsidP="7CDD7F14">
            <w:pPr>
              <w:spacing w:line="257" w:lineRule="auto"/>
              <w:rPr>
                <w:rFonts w:eastAsia="Arial"/>
              </w:rPr>
            </w:pPr>
            <w:r w:rsidRPr="00114480">
              <w:rPr>
                <w:rFonts w:eastAsia="Arial"/>
              </w:rPr>
              <w:t>St Kilda Balaclava Kindergarten</w:t>
            </w:r>
          </w:p>
        </w:tc>
        <w:tc>
          <w:tcPr>
            <w:tcW w:w="1670" w:type="dxa"/>
          </w:tcPr>
          <w:p w14:paraId="75113798" w14:textId="5DF64E5F" w:rsidR="7CDD7F14" w:rsidRPr="00114480" w:rsidRDefault="7CDD7F14" w:rsidP="7CDD7F14">
            <w:pPr>
              <w:spacing w:line="257" w:lineRule="auto"/>
              <w:rPr>
                <w:rFonts w:eastAsia="Arial"/>
              </w:rPr>
            </w:pPr>
            <w:r w:rsidRPr="00114480">
              <w:rPr>
                <w:rFonts w:eastAsia="Arial"/>
              </w:rPr>
              <w:t>Community</w:t>
            </w:r>
          </w:p>
        </w:tc>
        <w:tc>
          <w:tcPr>
            <w:tcW w:w="2245" w:type="dxa"/>
          </w:tcPr>
          <w:p w14:paraId="314EA29E" w14:textId="2188A62D" w:rsidR="7CDD7F14" w:rsidRPr="00114480" w:rsidRDefault="7CDD7F14" w:rsidP="7CDD7F14">
            <w:pPr>
              <w:spacing w:line="257" w:lineRule="auto"/>
              <w:rPr>
                <w:rFonts w:eastAsia="Arial"/>
              </w:rPr>
            </w:pPr>
            <w:r w:rsidRPr="00114480">
              <w:rPr>
                <w:rFonts w:eastAsia="Arial"/>
              </w:rPr>
              <w:t>Early Education and Care</w:t>
            </w:r>
          </w:p>
        </w:tc>
        <w:tc>
          <w:tcPr>
            <w:tcW w:w="2433" w:type="dxa"/>
          </w:tcPr>
          <w:p w14:paraId="2910DF28" w14:textId="5B691F91" w:rsidR="7CDD7F14" w:rsidRPr="00114480" w:rsidRDefault="7CDD7F14" w:rsidP="7CDD7F14">
            <w:pPr>
              <w:spacing w:line="257" w:lineRule="auto"/>
              <w:rPr>
                <w:rFonts w:eastAsia="Arial"/>
              </w:rPr>
            </w:pPr>
            <w:r w:rsidRPr="00114480">
              <w:rPr>
                <w:rFonts w:eastAsia="Arial"/>
              </w:rPr>
              <w:t>Adjacent to Carlisle Street</w:t>
            </w:r>
            <w:r w:rsidR="006E511A" w:rsidRPr="00114480">
              <w:rPr>
                <w:rFonts w:eastAsia="Arial"/>
              </w:rPr>
              <w:t xml:space="preserve"> MAC sub-precinct</w:t>
            </w:r>
          </w:p>
        </w:tc>
      </w:tr>
      <w:tr w:rsidR="7CDD7F14" w:rsidRPr="00114480" w14:paraId="06317328" w14:textId="77777777" w:rsidTr="00B349DD">
        <w:tc>
          <w:tcPr>
            <w:tcW w:w="1860" w:type="dxa"/>
          </w:tcPr>
          <w:p w14:paraId="62CD9ACF" w14:textId="4A3D4292" w:rsidR="7CDD7F14" w:rsidRPr="00114480" w:rsidRDefault="7CDD7F14" w:rsidP="7CDD7F14">
            <w:pPr>
              <w:spacing w:line="257" w:lineRule="auto"/>
              <w:rPr>
                <w:rFonts w:eastAsia="Arial"/>
              </w:rPr>
            </w:pPr>
            <w:proofErr w:type="spellStart"/>
            <w:r w:rsidRPr="00114480">
              <w:rPr>
                <w:rFonts w:eastAsia="Arial"/>
              </w:rPr>
              <w:t>Kim</w:t>
            </w:r>
            <w:r w:rsidR="77557A5B" w:rsidRPr="00114480">
              <w:rPr>
                <w:rFonts w:eastAsia="Arial"/>
              </w:rPr>
              <w:t>mb</w:t>
            </w:r>
            <w:r w:rsidRPr="00114480">
              <w:rPr>
                <w:rFonts w:eastAsia="Arial"/>
              </w:rPr>
              <w:t>a</w:t>
            </w:r>
            <w:proofErr w:type="spellEnd"/>
            <w:r w:rsidRPr="00114480">
              <w:rPr>
                <w:rFonts w:eastAsia="Arial"/>
              </w:rPr>
              <w:t xml:space="preserve"> </w:t>
            </w:r>
            <w:proofErr w:type="spellStart"/>
            <w:r w:rsidRPr="00114480">
              <w:rPr>
                <w:rFonts w:eastAsia="Arial"/>
              </w:rPr>
              <w:t>Biligual</w:t>
            </w:r>
            <w:proofErr w:type="spellEnd"/>
          </w:p>
        </w:tc>
        <w:tc>
          <w:tcPr>
            <w:tcW w:w="1710" w:type="dxa"/>
          </w:tcPr>
          <w:p w14:paraId="497FB248" w14:textId="027E85A3" w:rsidR="7CDD7F14" w:rsidRPr="00114480" w:rsidRDefault="7CDD7F14" w:rsidP="7CDD7F14">
            <w:pPr>
              <w:spacing w:line="257" w:lineRule="auto"/>
              <w:rPr>
                <w:rFonts w:eastAsia="Arial"/>
              </w:rPr>
            </w:pPr>
            <w:r w:rsidRPr="00114480">
              <w:rPr>
                <w:rFonts w:eastAsia="Arial"/>
              </w:rPr>
              <w:t>Private</w:t>
            </w:r>
          </w:p>
        </w:tc>
        <w:tc>
          <w:tcPr>
            <w:tcW w:w="1670" w:type="dxa"/>
          </w:tcPr>
          <w:p w14:paraId="487AA7A6" w14:textId="58102BC7" w:rsidR="7CDD7F14" w:rsidRPr="00114480" w:rsidRDefault="7CDD7F14" w:rsidP="7CDD7F14">
            <w:pPr>
              <w:spacing w:line="257" w:lineRule="auto"/>
              <w:rPr>
                <w:rFonts w:eastAsia="Arial"/>
              </w:rPr>
            </w:pPr>
            <w:r w:rsidRPr="00114480">
              <w:rPr>
                <w:rFonts w:eastAsia="Arial"/>
              </w:rPr>
              <w:t>Private</w:t>
            </w:r>
          </w:p>
        </w:tc>
        <w:tc>
          <w:tcPr>
            <w:tcW w:w="2245" w:type="dxa"/>
          </w:tcPr>
          <w:p w14:paraId="004A237C" w14:textId="4E1606AF" w:rsidR="7CDD7F14" w:rsidRPr="00114480" w:rsidRDefault="7CDD7F14" w:rsidP="7CDD7F14">
            <w:pPr>
              <w:spacing w:line="257" w:lineRule="auto"/>
              <w:rPr>
                <w:rFonts w:eastAsia="Arial"/>
              </w:rPr>
            </w:pPr>
            <w:r w:rsidRPr="00114480">
              <w:rPr>
                <w:rFonts w:eastAsia="Arial"/>
              </w:rPr>
              <w:t>Early Education and Care</w:t>
            </w:r>
          </w:p>
        </w:tc>
        <w:tc>
          <w:tcPr>
            <w:tcW w:w="2433" w:type="dxa"/>
          </w:tcPr>
          <w:p w14:paraId="4733DF2A" w14:textId="2399DD4E" w:rsidR="7CDD7F14" w:rsidRPr="00114480" w:rsidRDefault="7CDD7F14" w:rsidP="7CDD7F14">
            <w:pPr>
              <w:spacing w:line="257" w:lineRule="auto"/>
              <w:rPr>
                <w:rFonts w:eastAsia="Arial"/>
              </w:rPr>
            </w:pPr>
            <w:r w:rsidRPr="00114480">
              <w:rPr>
                <w:rFonts w:eastAsia="Arial"/>
              </w:rPr>
              <w:t>Adjacent to Carlisle Street</w:t>
            </w:r>
            <w:r w:rsidR="006E511A" w:rsidRPr="00114480">
              <w:rPr>
                <w:rFonts w:eastAsia="Arial"/>
              </w:rPr>
              <w:t xml:space="preserve"> MAC sub-precinct</w:t>
            </w:r>
          </w:p>
        </w:tc>
      </w:tr>
      <w:tr w:rsidR="7CDD7F14" w:rsidRPr="00114480" w14:paraId="3B4AC022" w14:textId="77777777" w:rsidTr="00B349DD">
        <w:tc>
          <w:tcPr>
            <w:tcW w:w="1860" w:type="dxa"/>
          </w:tcPr>
          <w:p w14:paraId="69652E24" w14:textId="5577F443" w:rsidR="7CDD7F14" w:rsidRPr="00114480" w:rsidRDefault="7CDD7F14" w:rsidP="7CDD7F14">
            <w:pPr>
              <w:spacing w:line="257" w:lineRule="auto"/>
              <w:rPr>
                <w:rFonts w:eastAsia="Arial"/>
              </w:rPr>
            </w:pPr>
            <w:r w:rsidRPr="00114480">
              <w:rPr>
                <w:rFonts w:eastAsia="Arial"/>
              </w:rPr>
              <w:lastRenderedPageBreak/>
              <w:t>Jewish early learning centres</w:t>
            </w:r>
          </w:p>
        </w:tc>
        <w:tc>
          <w:tcPr>
            <w:tcW w:w="1710" w:type="dxa"/>
          </w:tcPr>
          <w:p w14:paraId="45BECE05" w14:textId="6690F232" w:rsidR="7CDD7F14" w:rsidRPr="00114480" w:rsidRDefault="7CDD7F14" w:rsidP="7CDD7F14">
            <w:pPr>
              <w:spacing w:line="257" w:lineRule="auto"/>
              <w:rPr>
                <w:rFonts w:eastAsia="Arial"/>
              </w:rPr>
            </w:pPr>
            <w:r w:rsidRPr="00114480">
              <w:rPr>
                <w:rFonts w:eastAsia="Arial"/>
              </w:rPr>
              <w:t>Private</w:t>
            </w:r>
          </w:p>
        </w:tc>
        <w:tc>
          <w:tcPr>
            <w:tcW w:w="1670" w:type="dxa"/>
          </w:tcPr>
          <w:p w14:paraId="790C7A9D" w14:textId="547857AB" w:rsidR="7CDD7F14" w:rsidRPr="00114480" w:rsidRDefault="7CDD7F14" w:rsidP="7CDD7F14">
            <w:pPr>
              <w:spacing w:line="257" w:lineRule="auto"/>
              <w:rPr>
                <w:rFonts w:eastAsia="Arial"/>
              </w:rPr>
            </w:pPr>
            <w:r w:rsidRPr="00114480">
              <w:rPr>
                <w:rFonts w:eastAsia="Arial"/>
              </w:rPr>
              <w:t>Private</w:t>
            </w:r>
          </w:p>
        </w:tc>
        <w:tc>
          <w:tcPr>
            <w:tcW w:w="2245" w:type="dxa"/>
          </w:tcPr>
          <w:p w14:paraId="3F5C96AF" w14:textId="2ECA1D0B" w:rsidR="7CDD7F14" w:rsidRPr="00114480" w:rsidRDefault="7CDD7F14" w:rsidP="7CDD7F14">
            <w:pPr>
              <w:spacing w:line="257" w:lineRule="auto"/>
              <w:rPr>
                <w:rFonts w:eastAsia="Arial"/>
              </w:rPr>
            </w:pPr>
            <w:r w:rsidRPr="00114480">
              <w:rPr>
                <w:rFonts w:eastAsia="Arial"/>
              </w:rPr>
              <w:t>Early Education and Care</w:t>
            </w:r>
          </w:p>
        </w:tc>
        <w:tc>
          <w:tcPr>
            <w:tcW w:w="2433" w:type="dxa"/>
          </w:tcPr>
          <w:p w14:paraId="348CB052" w14:textId="32428596" w:rsidR="7CDD7F14" w:rsidRPr="00114480" w:rsidRDefault="7CDD7F14" w:rsidP="7CDD7F14">
            <w:pPr>
              <w:spacing w:line="257" w:lineRule="auto"/>
              <w:rPr>
                <w:rFonts w:eastAsia="Arial"/>
              </w:rPr>
            </w:pPr>
            <w:r w:rsidRPr="00114480">
              <w:rPr>
                <w:rFonts w:eastAsia="Arial"/>
              </w:rPr>
              <w:t>Adjacent to Carlisle Street</w:t>
            </w:r>
            <w:r w:rsidR="006E511A" w:rsidRPr="00114480">
              <w:rPr>
                <w:rFonts w:eastAsia="Arial"/>
              </w:rPr>
              <w:t xml:space="preserve"> MAC sub-precinct</w:t>
            </w:r>
          </w:p>
        </w:tc>
      </w:tr>
    </w:tbl>
    <w:p w14:paraId="54D6C4E8" w14:textId="25C40E37" w:rsidR="7CDD7F14" w:rsidRPr="00114480" w:rsidRDefault="7CDD7F14" w:rsidP="7CDD7F14">
      <w:pPr>
        <w:spacing w:line="257" w:lineRule="auto"/>
        <w:rPr>
          <w:rFonts w:eastAsia="Arial"/>
        </w:rPr>
      </w:pPr>
    </w:p>
    <w:p w14:paraId="473AC7C9" w14:textId="5C8E2E27" w:rsidR="75ACAEDF" w:rsidRPr="00114480" w:rsidRDefault="75ACAEDF" w:rsidP="7CDD7F14">
      <w:pPr>
        <w:spacing w:line="257" w:lineRule="auto"/>
        <w:rPr>
          <w:rFonts w:eastAsia="Arial"/>
        </w:rPr>
      </w:pPr>
      <w:r w:rsidRPr="00114480">
        <w:rPr>
          <w:rFonts w:eastAsia="Arial"/>
          <w:b/>
          <w:bCs/>
        </w:rPr>
        <w:t>Middle years and young people</w:t>
      </w:r>
    </w:p>
    <w:tbl>
      <w:tblPr>
        <w:tblStyle w:val="TableGrid"/>
        <w:tblW w:w="9918" w:type="dxa"/>
        <w:tblLayout w:type="fixed"/>
        <w:tblLook w:val="04A0" w:firstRow="1" w:lastRow="0" w:firstColumn="1" w:lastColumn="0" w:noHBand="0" w:noVBand="1"/>
        <w:tblCaption w:val="Community facilities - middle years and young people"/>
        <w:tblDescription w:val="Table showing list of community facilities for middle years and young people. "/>
      </w:tblPr>
      <w:tblGrid>
        <w:gridCol w:w="1860"/>
        <w:gridCol w:w="1710"/>
        <w:gridCol w:w="1670"/>
        <w:gridCol w:w="2245"/>
        <w:gridCol w:w="2433"/>
      </w:tblGrid>
      <w:tr w:rsidR="7CDD7F14" w:rsidRPr="00114480" w14:paraId="7F9A1480" w14:textId="77777777" w:rsidTr="004C3DFE">
        <w:tc>
          <w:tcPr>
            <w:tcW w:w="1860" w:type="dxa"/>
            <w:shd w:val="clear" w:color="auto" w:fill="1F4E79" w:themeFill="accent1" w:themeFillShade="80"/>
          </w:tcPr>
          <w:p w14:paraId="7C0995FC" w14:textId="41B782DF"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Facility</w:t>
            </w:r>
          </w:p>
        </w:tc>
        <w:tc>
          <w:tcPr>
            <w:tcW w:w="1710" w:type="dxa"/>
            <w:shd w:val="clear" w:color="auto" w:fill="1F4E79" w:themeFill="accent1" w:themeFillShade="80"/>
          </w:tcPr>
          <w:p w14:paraId="62C54A5A" w14:textId="37DE2D1D"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Ownership</w:t>
            </w:r>
          </w:p>
        </w:tc>
        <w:tc>
          <w:tcPr>
            <w:tcW w:w="1670" w:type="dxa"/>
            <w:shd w:val="clear" w:color="auto" w:fill="1F4E79" w:themeFill="accent1" w:themeFillShade="80"/>
          </w:tcPr>
          <w:p w14:paraId="49A4E6A4" w14:textId="52244918"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Management</w:t>
            </w:r>
          </w:p>
        </w:tc>
        <w:tc>
          <w:tcPr>
            <w:tcW w:w="2245" w:type="dxa"/>
            <w:shd w:val="clear" w:color="auto" w:fill="1F4E79" w:themeFill="accent1" w:themeFillShade="80"/>
          </w:tcPr>
          <w:p w14:paraId="75CD0DD0" w14:textId="40D1BE93"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Services</w:t>
            </w:r>
          </w:p>
        </w:tc>
        <w:tc>
          <w:tcPr>
            <w:tcW w:w="2433" w:type="dxa"/>
            <w:shd w:val="clear" w:color="auto" w:fill="1F4E79" w:themeFill="accent1" w:themeFillShade="80"/>
          </w:tcPr>
          <w:p w14:paraId="5201B3FB" w14:textId="54E4925A"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Precinct</w:t>
            </w:r>
          </w:p>
        </w:tc>
      </w:tr>
      <w:tr w:rsidR="7CDD7F14" w:rsidRPr="00114480" w14:paraId="702701A6" w14:textId="77777777" w:rsidTr="004C3DFE">
        <w:tc>
          <w:tcPr>
            <w:tcW w:w="1860" w:type="dxa"/>
          </w:tcPr>
          <w:p w14:paraId="7EFC3BA1" w14:textId="1EDE0E7C" w:rsidR="7CDD7F14" w:rsidRPr="00114480" w:rsidRDefault="7CDD7F14" w:rsidP="7CDD7F14">
            <w:pPr>
              <w:spacing w:line="257" w:lineRule="auto"/>
              <w:rPr>
                <w:rFonts w:eastAsia="Arial"/>
              </w:rPr>
            </w:pPr>
            <w:r w:rsidRPr="00114480">
              <w:rPr>
                <w:rFonts w:eastAsia="Arial"/>
              </w:rPr>
              <w:t>St Kilda Adventure Playground</w:t>
            </w:r>
          </w:p>
        </w:tc>
        <w:tc>
          <w:tcPr>
            <w:tcW w:w="1710" w:type="dxa"/>
          </w:tcPr>
          <w:p w14:paraId="4EBB5AAB" w14:textId="5E2AF9B2" w:rsidR="7CDD7F14" w:rsidRPr="00114480" w:rsidRDefault="7CDD7F14" w:rsidP="7CDD7F14">
            <w:pPr>
              <w:spacing w:line="257" w:lineRule="auto"/>
              <w:rPr>
                <w:rFonts w:eastAsia="Arial"/>
              </w:rPr>
            </w:pPr>
            <w:r w:rsidRPr="00114480">
              <w:rPr>
                <w:rFonts w:eastAsia="Arial"/>
              </w:rPr>
              <w:t>Council</w:t>
            </w:r>
          </w:p>
        </w:tc>
        <w:tc>
          <w:tcPr>
            <w:tcW w:w="1670" w:type="dxa"/>
          </w:tcPr>
          <w:p w14:paraId="22135A58" w14:textId="09C90E16" w:rsidR="7CDD7F14" w:rsidRPr="00114480" w:rsidRDefault="7CDD7F14" w:rsidP="7CDD7F14">
            <w:pPr>
              <w:spacing w:line="257" w:lineRule="auto"/>
              <w:rPr>
                <w:rFonts w:eastAsia="Arial"/>
              </w:rPr>
            </w:pPr>
            <w:r w:rsidRPr="00114480">
              <w:rPr>
                <w:rFonts w:eastAsia="Arial"/>
              </w:rPr>
              <w:t>Council</w:t>
            </w:r>
          </w:p>
        </w:tc>
        <w:tc>
          <w:tcPr>
            <w:tcW w:w="2245" w:type="dxa"/>
          </w:tcPr>
          <w:p w14:paraId="5D91557F" w14:textId="01B081EE" w:rsidR="7CDD7F14" w:rsidRPr="00114480" w:rsidRDefault="7CDD7F14" w:rsidP="7CDD7F14">
            <w:pPr>
              <w:spacing w:line="257" w:lineRule="auto"/>
              <w:rPr>
                <w:rFonts w:eastAsia="Arial"/>
              </w:rPr>
            </w:pPr>
            <w:r w:rsidRPr="00114480">
              <w:rPr>
                <w:rFonts w:eastAsia="Arial"/>
              </w:rPr>
              <w:t>Supervised play for middle years children</w:t>
            </w:r>
          </w:p>
        </w:tc>
        <w:tc>
          <w:tcPr>
            <w:tcW w:w="2433" w:type="dxa"/>
          </w:tcPr>
          <w:p w14:paraId="0D506B7C" w14:textId="0C7F287D" w:rsidR="7CDD7F14" w:rsidRPr="00114480" w:rsidRDefault="7CDD7F14" w:rsidP="7CDD7F14">
            <w:pPr>
              <w:spacing w:line="257" w:lineRule="auto"/>
              <w:rPr>
                <w:rFonts w:eastAsia="Arial"/>
              </w:rPr>
            </w:pPr>
            <w:r w:rsidRPr="00114480">
              <w:rPr>
                <w:rFonts w:eastAsia="Arial"/>
              </w:rPr>
              <w:t xml:space="preserve">Near </w:t>
            </w:r>
            <w:r w:rsidR="006E511A" w:rsidRPr="00114480">
              <w:rPr>
                <w:rFonts w:eastAsia="Arial"/>
              </w:rPr>
              <w:t xml:space="preserve">St Kilda MAC sub-precinct </w:t>
            </w:r>
          </w:p>
        </w:tc>
      </w:tr>
      <w:tr w:rsidR="7CDD7F14" w:rsidRPr="00114480" w14:paraId="2279755C" w14:textId="77777777" w:rsidTr="004C3DFE">
        <w:tc>
          <w:tcPr>
            <w:tcW w:w="1860" w:type="dxa"/>
          </w:tcPr>
          <w:p w14:paraId="58964532" w14:textId="0DB0B6F4" w:rsidR="7CDD7F14" w:rsidRPr="00114480" w:rsidRDefault="7CDD7F14" w:rsidP="7CDD7F14">
            <w:pPr>
              <w:spacing w:line="257" w:lineRule="auto"/>
              <w:rPr>
                <w:rFonts w:eastAsia="Arial"/>
              </w:rPr>
            </w:pPr>
            <w:r w:rsidRPr="00114480">
              <w:rPr>
                <w:rFonts w:eastAsia="Arial"/>
              </w:rPr>
              <w:t>Melbourne City Mission</w:t>
            </w:r>
          </w:p>
        </w:tc>
        <w:tc>
          <w:tcPr>
            <w:tcW w:w="1710" w:type="dxa"/>
          </w:tcPr>
          <w:p w14:paraId="1E5B9985" w14:textId="35DBA513" w:rsidR="7CDD7F14" w:rsidRPr="00114480" w:rsidRDefault="7CDD7F14" w:rsidP="7CDD7F14">
            <w:pPr>
              <w:spacing w:line="257" w:lineRule="auto"/>
              <w:rPr>
                <w:rFonts w:eastAsia="Arial"/>
              </w:rPr>
            </w:pPr>
            <w:r w:rsidRPr="00114480">
              <w:rPr>
                <w:rFonts w:eastAsia="Arial"/>
              </w:rPr>
              <w:t>Unknown</w:t>
            </w:r>
          </w:p>
        </w:tc>
        <w:tc>
          <w:tcPr>
            <w:tcW w:w="1670" w:type="dxa"/>
          </w:tcPr>
          <w:p w14:paraId="053DCDB6" w14:textId="2DDA96ED" w:rsidR="7CDD7F14" w:rsidRPr="00114480" w:rsidRDefault="7CDD7F14" w:rsidP="7CDD7F14">
            <w:pPr>
              <w:spacing w:line="257" w:lineRule="auto"/>
              <w:rPr>
                <w:rFonts w:eastAsia="Arial"/>
              </w:rPr>
            </w:pPr>
            <w:r w:rsidRPr="00114480">
              <w:rPr>
                <w:rFonts w:eastAsia="Arial"/>
              </w:rPr>
              <w:t>Melbourne City Mission</w:t>
            </w:r>
          </w:p>
        </w:tc>
        <w:tc>
          <w:tcPr>
            <w:tcW w:w="2245" w:type="dxa"/>
          </w:tcPr>
          <w:p w14:paraId="452045D7" w14:textId="3DD0D794" w:rsidR="7CDD7F14" w:rsidRPr="00114480" w:rsidRDefault="7CDD7F14" w:rsidP="7CDD7F14">
            <w:pPr>
              <w:spacing w:line="257" w:lineRule="auto"/>
              <w:rPr>
                <w:rFonts w:eastAsia="Arial"/>
              </w:rPr>
            </w:pPr>
            <w:r w:rsidRPr="00114480">
              <w:rPr>
                <w:rFonts w:eastAsia="Arial"/>
              </w:rPr>
              <w:t>Youth services</w:t>
            </w:r>
          </w:p>
        </w:tc>
        <w:tc>
          <w:tcPr>
            <w:tcW w:w="2433" w:type="dxa"/>
          </w:tcPr>
          <w:p w14:paraId="6F9BFF26" w14:textId="7172ABB7" w:rsidR="7CDD7F14" w:rsidRPr="00114480" w:rsidRDefault="7CDD7F14" w:rsidP="7CDD7F14">
            <w:pPr>
              <w:spacing w:line="257" w:lineRule="auto"/>
              <w:rPr>
                <w:rFonts w:eastAsia="Arial"/>
              </w:rPr>
            </w:pPr>
            <w:r w:rsidRPr="00114480">
              <w:rPr>
                <w:rFonts w:eastAsia="Arial"/>
              </w:rPr>
              <w:t>Near Carlisle Street</w:t>
            </w:r>
            <w:r w:rsidR="006E511A" w:rsidRPr="00114480">
              <w:rPr>
                <w:rFonts w:eastAsia="Arial"/>
              </w:rPr>
              <w:t xml:space="preserve"> MAC sub-precinct </w:t>
            </w:r>
          </w:p>
        </w:tc>
      </w:tr>
      <w:tr w:rsidR="7CDD7F14" w:rsidRPr="00114480" w14:paraId="34C448CD" w14:textId="77777777" w:rsidTr="004C3DFE">
        <w:tc>
          <w:tcPr>
            <w:tcW w:w="1860" w:type="dxa"/>
          </w:tcPr>
          <w:p w14:paraId="56110039" w14:textId="4BC246F3" w:rsidR="7CDD7F14" w:rsidRPr="00114480" w:rsidRDefault="7CDD7F14" w:rsidP="7CDD7F14">
            <w:pPr>
              <w:spacing w:line="257" w:lineRule="auto"/>
              <w:rPr>
                <w:rFonts w:eastAsia="Arial"/>
              </w:rPr>
            </w:pPr>
            <w:r w:rsidRPr="00114480">
              <w:rPr>
                <w:rFonts w:eastAsia="Arial"/>
              </w:rPr>
              <w:t>PCYC</w:t>
            </w:r>
          </w:p>
        </w:tc>
        <w:tc>
          <w:tcPr>
            <w:tcW w:w="1710" w:type="dxa"/>
          </w:tcPr>
          <w:p w14:paraId="55CF984B" w14:textId="4F32E829" w:rsidR="7CDD7F14" w:rsidRPr="00114480" w:rsidRDefault="7CDD7F14" w:rsidP="7CDD7F14">
            <w:pPr>
              <w:spacing w:line="257" w:lineRule="auto"/>
              <w:rPr>
                <w:rFonts w:eastAsia="Arial"/>
              </w:rPr>
            </w:pPr>
            <w:r w:rsidRPr="00114480">
              <w:rPr>
                <w:rFonts w:eastAsia="Arial"/>
              </w:rPr>
              <w:t>Unknown</w:t>
            </w:r>
          </w:p>
        </w:tc>
        <w:tc>
          <w:tcPr>
            <w:tcW w:w="1670" w:type="dxa"/>
          </w:tcPr>
          <w:p w14:paraId="728E0FC4" w14:textId="6995E466" w:rsidR="7CDD7F14" w:rsidRPr="00114480" w:rsidRDefault="7CDD7F14" w:rsidP="7CDD7F14">
            <w:pPr>
              <w:spacing w:line="257" w:lineRule="auto"/>
              <w:rPr>
                <w:rFonts w:eastAsia="Arial"/>
              </w:rPr>
            </w:pPr>
            <w:r w:rsidRPr="00114480">
              <w:rPr>
                <w:rFonts w:eastAsia="Arial"/>
              </w:rPr>
              <w:t>PCYC</w:t>
            </w:r>
          </w:p>
        </w:tc>
        <w:tc>
          <w:tcPr>
            <w:tcW w:w="2245" w:type="dxa"/>
          </w:tcPr>
          <w:p w14:paraId="0BBB75AA" w14:textId="79512E4F" w:rsidR="7CDD7F14" w:rsidRPr="00114480" w:rsidRDefault="7CDD7F14" w:rsidP="7CDD7F14">
            <w:pPr>
              <w:spacing w:line="257" w:lineRule="auto"/>
              <w:rPr>
                <w:rFonts w:eastAsia="Arial"/>
              </w:rPr>
            </w:pPr>
            <w:r w:rsidRPr="00114480">
              <w:rPr>
                <w:rFonts w:eastAsia="Arial"/>
              </w:rPr>
              <w:t>Youth Services</w:t>
            </w:r>
          </w:p>
        </w:tc>
        <w:tc>
          <w:tcPr>
            <w:tcW w:w="2433" w:type="dxa"/>
          </w:tcPr>
          <w:p w14:paraId="30288B13" w14:textId="55FA5E20" w:rsidR="7CDD7F14" w:rsidRPr="00114480" w:rsidRDefault="7CDD7F14" w:rsidP="7CDD7F14">
            <w:pPr>
              <w:spacing w:line="257" w:lineRule="auto"/>
              <w:rPr>
                <w:rFonts w:eastAsia="Arial"/>
              </w:rPr>
            </w:pPr>
            <w:r w:rsidRPr="00114480">
              <w:rPr>
                <w:rFonts w:eastAsia="Arial"/>
              </w:rPr>
              <w:t>Near Carlisle Street</w:t>
            </w:r>
            <w:r w:rsidR="006E511A" w:rsidRPr="00114480">
              <w:rPr>
                <w:rFonts w:eastAsia="Arial"/>
              </w:rPr>
              <w:t xml:space="preserve"> MAC sub-precinct </w:t>
            </w:r>
          </w:p>
        </w:tc>
      </w:tr>
      <w:tr w:rsidR="7CDD7F14" w:rsidRPr="00114480" w14:paraId="0E6C5C32" w14:textId="77777777" w:rsidTr="004C3DFE">
        <w:tc>
          <w:tcPr>
            <w:tcW w:w="1860" w:type="dxa"/>
          </w:tcPr>
          <w:p w14:paraId="498721CE" w14:textId="02C27196" w:rsidR="7CDD7F14" w:rsidRPr="00114480" w:rsidRDefault="7CDD7F14" w:rsidP="7CDD7F14">
            <w:pPr>
              <w:spacing w:line="257" w:lineRule="auto"/>
              <w:rPr>
                <w:rFonts w:eastAsia="Arial"/>
              </w:rPr>
            </w:pPr>
            <w:proofErr w:type="spellStart"/>
            <w:r w:rsidRPr="00114480">
              <w:rPr>
                <w:rFonts w:eastAsia="Arial"/>
              </w:rPr>
              <w:t>Alylia</w:t>
            </w:r>
            <w:proofErr w:type="spellEnd"/>
            <w:r w:rsidRPr="00114480">
              <w:rPr>
                <w:rFonts w:eastAsia="Arial"/>
              </w:rPr>
              <w:t xml:space="preserve"> Youth Services</w:t>
            </w:r>
          </w:p>
        </w:tc>
        <w:tc>
          <w:tcPr>
            <w:tcW w:w="1710" w:type="dxa"/>
          </w:tcPr>
          <w:p w14:paraId="4D07FCB0" w14:textId="5F7A36EE" w:rsidR="7CDD7F14" w:rsidRPr="00114480" w:rsidRDefault="7CDD7F14" w:rsidP="7CDD7F14">
            <w:pPr>
              <w:spacing w:line="257" w:lineRule="auto"/>
              <w:rPr>
                <w:rFonts w:eastAsia="Arial"/>
              </w:rPr>
            </w:pPr>
            <w:r w:rsidRPr="00114480">
              <w:rPr>
                <w:rFonts w:eastAsia="Arial"/>
              </w:rPr>
              <w:t>Unknown</w:t>
            </w:r>
          </w:p>
        </w:tc>
        <w:tc>
          <w:tcPr>
            <w:tcW w:w="1670" w:type="dxa"/>
          </w:tcPr>
          <w:p w14:paraId="3C7D6E46" w14:textId="0E5D322F" w:rsidR="7CDD7F14" w:rsidRPr="00114480" w:rsidRDefault="7CDD7F14" w:rsidP="7CDD7F14">
            <w:pPr>
              <w:spacing w:line="257" w:lineRule="auto"/>
              <w:rPr>
                <w:rFonts w:eastAsia="Arial"/>
              </w:rPr>
            </w:pPr>
            <w:r w:rsidRPr="00114480">
              <w:rPr>
                <w:rFonts w:eastAsia="Arial"/>
              </w:rPr>
              <w:t>Unknown</w:t>
            </w:r>
          </w:p>
        </w:tc>
        <w:tc>
          <w:tcPr>
            <w:tcW w:w="2245" w:type="dxa"/>
          </w:tcPr>
          <w:p w14:paraId="4136E271" w14:textId="51F682BE" w:rsidR="7CDD7F14" w:rsidRPr="00114480" w:rsidRDefault="7CDD7F14" w:rsidP="7CDD7F14">
            <w:pPr>
              <w:spacing w:line="257" w:lineRule="auto"/>
              <w:rPr>
                <w:rFonts w:eastAsia="Arial"/>
              </w:rPr>
            </w:pPr>
            <w:r w:rsidRPr="00114480">
              <w:rPr>
                <w:rFonts w:eastAsia="Arial"/>
              </w:rPr>
              <w:t>Youth services</w:t>
            </w:r>
          </w:p>
        </w:tc>
        <w:tc>
          <w:tcPr>
            <w:tcW w:w="2433" w:type="dxa"/>
          </w:tcPr>
          <w:p w14:paraId="22F8F577" w14:textId="20125E0F" w:rsidR="7CDD7F14" w:rsidRPr="00114480" w:rsidRDefault="7CDD7F14" w:rsidP="7CDD7F14">
            <w:pPr>
              <w:spacing w:line="257" w:lineRule="auto"/>
              <w:rPr>
                <w:rFonts w:eastAsia="Arial"/>
              </w:rPr>
            </w:pPr>
            <w:r w:rsidRPr="00114480">
              <w:rPr>
                <w:rFonts w:eastAsia="Arial"/>
              </w:rPr>
              <w:t xml:space="preserve">Near </w:t>
            </w:r>
            <w:r w:rsidR="00C848E9" w:rsidRPr="00114480">
              <w:rPr>
                <w:rFonts w:eastAsia="Arial"/>
              </w:rPr>
              <w:t xml:space="preserve">Carlisle Street MAC sub-precinct </w:t>
            </w:r>
          </w:p>
        </w:tc>
      </w:tr>
      <w:tr w:rsidR="7CDD7F14" w:rsidRPr="00114480" w14:paraId="3CFE370D" w14:textId="77777777" w:rsidTr="004C3DFE">
        <w:tc>
          <w:tcPr>
            <w:tcW w:w="1860" w:type="dxa"/>
          </w:tcPr>
          <w:p w14:paraId="606E2892" w14:textId="6C8A6A8B" w:rsidR="7CDD7F14" w:rsidRPr="00114480" w:rsidRDefault="7CDD7F14" w:rsidP="7CDD7F14">
            <w:pPr>
              <w:spacing w:line="257" w:lineRule="auto"/>
              <w:rPr>
                <w:rFonts w:eastAsia="Arial"/>
              </w:rPr>
            </w:pPr>
            <w:r w:rsidRPr="00114480">
              <w:rPr>
                <w:rFonts w:eastAsia="Arial"/>
              </w:rPr>
              <w:t>St Kilda Park Primary School</w:t>
            </w:r>
          </w:p>
        </w:tc>
        <w:tc>
          <w:tcPr>
            <w:tcW w:w="1710" w:type="dxa"/>
          </w:tcPr>
          <w:p w14:paraId="07E03186" w14:textId="090EDD27" w:rsidR="7CDD7F14" w:rsidRPr="00114480" w:rsidRDefault="7CDD7F14" w:rsidP="7CDD7F14">
            <w:pPr>
              <w:spacing w:line="257" w:lineRule="auto"/>
              <w:rPr>
                <w:rFonts w:eastAsia="Arial"/>
              </w:rPr>
            </w:pPr>
            <w:r w:rsidRPr="00114480">
              <w:rPr>
                <w:rFonts w:eastAsia="Arial"/>
              </w:rPr>
              <w:t>Dept of Education</w:t>
            </w:r>
          </w:p>
        </w:tc>
        <w:tc>
          <w:tcPr>
            <w:tcW w:w="1670" w:type="dxa"/>
          </w:tcPr>
          <w:p w14:paraId="18955BB9" w14:textId="0F715177" w:rsidR="7CDD7F14" w:rsidRPr="00114480" w:rsidRDefault="7CDD7F14" w:rsidP="7CDD7F14">
            <w:pPr>
              <w:spacing w:line="257" w:lineRule="auto"/>
              <w:rPr>
                <w:rFonts w:eastAsia="Arial"/>
              </w:rPr>
            </w:pPr>
            <w:r w:rsidRPr="00114480">
              <w:rPr>
                <w:rFonts w:eastAsia="Arial"/>
              </w:rPr>
              <w:t>St Kilda Park Primary School</w:t>
            </w:r>
          </w:p>
        </w:tc>
        <w:tc>
          <w:tcPr>
            <w:tcW w:w="2245" w:type="dxa"/>
          </w:tcPr>
          <w:p w14:paraId="5E776AB5" w14:textId="6FD6EDED" w:rsidR="7CDD7F14" w:rsidRPr="00114480" w:rsidRDefault="7CDD7F14" w:rsidP="7CDD7F14">
            <w:pPr>
              <w:spacing w:line="257" w:lineRule="auto"/>
              <w:rPr>
                <w:rFonts w:eastAsia="Arial"/>
              </w:rPr>
            </w:pPr>
            <w:r w:rsidRPr="00114480">
              <w:rPr>
                <w:rFonts w:eastAsia="Arial"/>
              </w:rPr>
              <w:t>Primary school</w:t>
            </w:r>
          </w:p>
        </w:tc>
        <w:tc>
          <w:tcPr>
            <w:tcW w:w="2433" w:type="dxa"/>
          </w:tcPr>
          <w:p w14:paraId="2C9096E0" w14:textId="3CFA3F62" w:rsidR="7CDD7F14" w:rsidRPr="00114480" w:rsidRDefault="7CDD7F14" w:rsidP="7CDD7F14">
            <w:pPr>
              <w:spacing w:line="257" w:lineRule="auto"/>
              <w:rPr>
                <w:rFonts w:eastAsia="Arial"/>
              </w:rPr>
            </w:pPr>
            <w:r w:rsidRPr="00114480">
              <w:rPr>
                <w:rFonts w:eastAsia="Arial"/>
              </w:rPr>
              <w:t>Near Carlisle Street</w:t>
            </w:r>
            <w:r w:rsidR="00C848E9" w:rsidRPr="00114480">
              <w:rPr>
                <w:rFonts w:eastAsia="Arial"/>
              </w:rPr>
              <w:t xml:space="preserve"> MAC sub-precinct</w:t>
            </w:r>
          </w:p>
        </w:tc>
      </w:tr>
      <w:tr w:rsidR="7CDD7F14" w:rsidRPr="00114480" w14:paraId="37573E0C" w14:textId="77777777" w:rsidTr="004C3DFE">
        <w:tc>
          <w:tcPr>
            <w:tcW w:w="1860" w:type="dxa"/>
          </w:tcPr>
          <w:p w14:paraId="696E5ACC" w14:textId="6BFA9E48" w:rsidR="7CDD7F14" w:rsidRPr="00114480" w:rsidRDefault="7CDD7F14" w:rsidP="7CDD7F14">
            <w:pPr>
              <w:spacing w:line="257" w:lineRule="auto"/>
              <w:rPr>
                <w:rFonts w:eastAsia="Arial"/>
              </w:rPr>
            </w:pPr>
            <w:r w:rsidRPr="00114480">
              <w:rPr>
                <w:rFonts w:eastAsia="Arial"/>
              </w:rPr>
              <w:t>St Kilda Primary School</w:t>
            </w:r>
          </w:p>
        </w:tc>
        <w:tc>
          <w:tcPr>
            <w:tcW w:w="1710" w:type="dxa"/>
          </w:tcPr>
          <w:p w14:paraId="511A1753" w14:textId="30049510" w:rsidR="7CDD7F14" w:rsidRPr="00114480" w:rsidRDefault="7CDD7F14" w:rsidP="7CDD7F14">
            <w:pPr>
              <w:spacing w:line="257" w:lineRule="auto"/>
              <w:rPr>
                <w:rFonts w:eastAsia="Arial"/>
              </w:rPr>
            </w:pPr>
            <w:r w:rsidRPr="00114480">
              <w:rPr>
                <w:rFonts w:eastAsia="Arial"/>
              </w:rPr>
              <w:t>Dept of Education</w:t>
            </w:r>
          </w:p>
        </w:tc>
        <w:tc>
          <w:tcPr>
            <w:tcW w:w="1670" w:type="dxa"/>
          </w:tcPr>
          <w:p w14:paraId="51EAE9E2" w14:textId="706B9668" w:rsidR="7CDD7F14" w:rsidRPr="00114480" w:rsidRDefault="7CDD7F14" w:rsidP="7CDD7F14">
            <w:pPr>
              <w:spacing w:line="257" w:lineRule="auto"/>
              <w:rPr>
                <w:rFonts w:eastAsia="Arial"/>
              </w:rPr>
            </w:pPr>
            <w:r w:rsidRPr="00114480">
              <w:rPr>
                <w:rFonts w:eastAsia="Arial"/>
              </w:rPr>
              <w:t>St Kilda Primary School</w:t>
            </w:r>
          </w:p>
        </w:tc>
        <w:tc>
          <w:tcPr>
            <w:tcW w:w="2245" w:type="dxa"/>
          </w:tcPr>
          <w:p w14:paraId="50118799" w14:textId="31BBDDFF" w:rsidR="7CDD7F14" w:rsidRPr="00114480" w:rsidRDefault="7CDD7F14" w:rsidP="7CDD7F14">
            <w:pPr>
              <w:spacing w:line="257" w:lineRule="auto"/>
              <w:rPr>
                <w:rFonts w:eastAsia="Arial"/>
              </w:rPr>
            </w:pPr>
            <w:r w:rsidRPr="00114480">
              <w:rPr>
                <w:rFonts w:eastAsia="Arial"/>
              </w:rPr>
              <w:t>Primary school</w:t>
            </w:r>
          </w:p>
        </w:tc>
        <w:tc>
          <w:tcPr>
            <w:tcW w:w="2433" w:type="dxa"/>
          </w:tcPr>
          <w:p w14:paraId="238E80B1" w14:textId="2885B18D" w:rsidR="7CDD7F14" w:rsidRPr="00114480" w:rsidRDefault="7CDD7F14" w:rsidP="7CDD7F14">
            <w:pPr>
              <w:spacing w:line="257" w:lineRule="auto"/>
              <w:rPr>
                <w:rFonts w:eastAsia="Arial"/>
              </w:rPr>
            </w:pPr>
            <w:r w:rsidRPr="00114480">
              <w:rPr>
                <w:rFonts w:eastAsia="Arial"/>
              </w:rPr>
              <w:t xml:space="preserve">Near </w:t>
            </w:r>
            <w:r w:rsidR="00C848E9" w:rsidRPr="00114480">
              <w:rPr>
                <w:rFonts w:eastAsia="Arial"/>
              </w:rPr>
              <w:t xml:space="preserve">St Kilda MAC sub-precinct </w:t>
            </w:r>
          </w:p>
        </w:tc>
      </w:tr>
    </w:tbl>
    <w:p w14:paraId="6A56A68A" w14:textId="00F13384" w:rsidR="7CDD7F14" w:rsidRPr="00114480" w:rsidRDefault="7CDD7F14" w:rsidP="7CDD7F14">
      <w:pPr>
        <w:spacing w:line="257" w:lineRule="auto"/>
        <w:rPr>
          <w:rFonts w:eastAsia="Arial"/>
        </w:rPr>
      </w:pPr>
    </w:p>
    <w:p w14:paraId="2AB4B9F1" w14:textId="1F8569E5" w:rsidR="75ACAEDF" w:rsidRPr="00114480" w:rsidRDefault="75ACAEDF" w:rsidP="7CDD7F14">
      <w:pPr>
        <w:spacing w:line="257" w:lineRule="auto"/>
        <w:rPr>
          <w:rFonts w:eastAsia="Arial"/>
        </w:rPr>
      </w:pPr>
      <w:r w:rsidRPr="00114480">
        <w:rPr>
          <w:rFonts w:eastAsia="Arial"/>
          <w:b/>
          <w:bCs/>
        </w:rPr>
        <w:t>Older people</w:t>
      </w:r>
    </w:p>
    <w:tbl>
      <w:tblPr>
        <w:tblStyle w:val="TableGrid"/>
        <w:tblW w:w="9918" w:type="dxa"/>
        <w:tblLayout w:type="fixed"/>
        <w:tblLook w:val="04A0" w:firstRow="1" w:lastRow="0" w:firstColumn="1" w:lastColumn="0" w:noHBand="0" w:noVBand="1"/>
        <w:tblCaption w:val="Community facilities - older people "/>
        <w:tblDescription w:val="Table showing list of community facilities for older people. "/>
      </w:tblPr>
      <w:tblGrid>
        <w:gridCol w:w="1860"/>
        <w:gridCol w:w="1710"/>
        <w:gridCol w:w="2025"/>
        <w:gridCol w:w="1890"/>
        <w:gridCol w:w="2433"/>
      </w:tblGrid>
      <w:tr w:rsidR="7CDD7F14" w:rsidRPr="00114480" w14:paraId="1A6B065D" w14:textId="77777777" w:rsidTr="004C3DFE">
        <w:tc>
          <w:tcPr>
            <w:tcW w:w="1860" w:type="dxa"/>
            <w:shd w:val="clear" w:color="auto" w:fill="1F4E79" w:themeFill="accent1" w:themeFillShade="80"/>
          </w:tcPr>
          <w:p w14:paraId="7FC79037" w14:textId="51F1D24C"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Facility</w:t>
            </w:r>
          </w:p>
        </w:tc>
        <w:tc>
          <w:tcPr>
            <w:tcW w:w="1710" w:type="dxa"/>
            <w:shd w:val="clear" w:color="auto" w:fill="1F4E79" w:themeFill="accent1" w:themeFillShade="80"/>
          </w:tcPr>
          <w:p w14:paraId="6B5F754C" w14:textId="49A4EE40"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Ownership</w:t>
            </w:r>
          </w:p>
        </w:tc>
        <w:tc>
          <w:tcPr>
            <w:tcW w:w="2025" w:type="dxa"/>
            <w:shd w:val="clear" w:color="auto" w:fill="1F4E79" w:themeFill="accent1" w:themeFillShade="80"/>
          </w:tcPr>
          <w:p w14:paraId="43995D05" w14:textId="020034F9"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Management</w:t>
            </w:r>
          </w:p>
        </w:tc>
        <w:tc>
          <w:tcPr>
            <w:tcW w:w="1890" w:type="dxa"/>
            <w:shd w:val="clear" w:color="auto" w:fill="1F4E79" w:themeFill="accent1" w:themeFillShade="80"/>
          </w:tcPr>
          <w:p w14:paraId="01CCD67C" w14:textId="15A4B0F2"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Services</w:t>
            </w:r>
          </w:p>
        </w:tc>
        <w:tc>
          <w:tcPr>
            <w:tcW w:w="2433" w:type="dxa"/>
            <w:shd w:val="clear" w:color="auto" w:fill="1F4E79" w:themeFill="accent1" w:themeFillShade="80"/>
          </w:tcPr>
          <w:p w14:paraId="08560223" w14:textId="013886F7"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Precinct</w:t>
            </w:r>
          </w:p>
        </w:tc>
      </w:tr>
      <w:tr w:rsidR="7CDD7F14" w:rsidRPr="00114480" w14:paraId="52A7ECAE" w14:textId="77777777" w:rsidTr="004C3DFE">
        <w:tc>
          <w:tcPr>
            <w:tcW w:w="1860" w:type="dxa"/>
          </w:tcPr>
          <w:p w14:paraId="4FF47FF6" w14:textId="2F1A613E" w:rsidR="7CDD7F14" w:rsidRPr="00114480" w:rsidRDefault="7CDD7F14" w:rsidP="7CDD7F14">
            <w:pPr>
              <w:spacing w:line="257" w:lineRule="auto"/>
              <w:rPr>
                <w:rFonts w:eastAsia="Arial"/>
              </w:rPr>
            </w:pPr>
            <w:r w:rsidRPr="00114480">
              <w:rPr>
                <w:rFonts w:eastAsia="Arial"/>
              </w:rPr>
              <w:t>Cora Graves Community Centre</w:t>
            </w:r>
          </w:p>
        </w:tc>
        <w:tc>
          <w:tcPr>
            <w:tcW w:w="1710" w:type="dxa"/>
          </w:tcPr>
          <w:p w14:paraId="41C217C2" w14:textId="0730CFC8" w:rsidR="7CDD7F14" w:rsidRPr="00114480" w:rsidRDefault="7CDD7F14" w:rsidP="7CDD7F14">
            <w:pPr>
              <w:spacing w:line="257" w:lineRule="auto"/>
              <w:rPr>
                <w:rFonts w:eastAsia="Arial"/>
              </w:rPr>
            </w:pPr>
            <w:r w:rsidRPr="00114480">
              <w:rPr>
                <w:rFonts w:eastAsia="Arial"/>
              </w:rPr>
              <w:t>Council</w:t>
            </w:r>
          </w:p>
        </w:tc>
        <w:tc>
          <w:tcPr>
            <w:tcW w:w="2025" w:type="dxa"/>
          </w:tcPr>
          <w:p w14:paraId="157B3D69" w14:textId="5869530A" w:rsidR="7CDD7F14" w:rsidRPr="00114480" w:rsidRDefault="7CDD7F14" w:rsidP="7CDD7F14">
            <w:pPr>
              <w:spacing w:line="257" w:lineRule="auto"/>
              <w:rPr>
                <w:rFonts w:eastAsia="Arial"/>
              </w:rPr>
            </w:pPr>
            <w:r w:rsidRPr="00114480">
              <w:rPr>
                <w:rFonts w:eastAsia="Arial"/>
              </w:rPr>
              <w:t>Council</w:t>
            </w:r>
          </w:p>
        </w:tc>
        <w:tc>
          <w:tcPr>
            <w:tcW w:w="1890" w:type="dxa"/>
          </w:tcPr>
          <w:p w14:paraId="4ADF0C71" w14:textId="55AAFA89" w:rsidR="7CDD7F14" w:rsidRPr="00114480" w:rsidRDefault="7CDD7F14" w:rsidP="7CDD7F14">
            <w:pPr>
              <w:spacing w:line="257" w:lineRule="auto"/>
              <w:rPr>
                <w:rFonts w:eastAsia="Arial"/>
              </w:rPr>
            </w:pPr>
            <w:r w:rsidRPr="00114480">
              <w:rPr>
                <w:rFonts w:eastAsia="Arial"/>
              </w:rPr>
              <w:t>Social inclusion services</w:t>
            </w:r>
          </w:p>
        </w:tc>
        <w:tc>
          <w:tcPr>
            <w:tcW w:w="2433" w:type="dxa"/>
          </w:tcPr>
          <w:p w14:paraId="6308CF3D" w14:textId="2BF941EB" w:rsidR="7CDD7F14" w:rsidRPr="00114480" w:rsidRDefault="001B7CF2" w:rsidP="7CDD7F14">
            <w:pPr>
              <w:spacing w:line="257" w:lineRule="auto"/>
              <w:rPr>
                <w:rFonts w:eastAsia="Arial"/>
              </w:rPr>
            </w:pPr>
            <w:r w:rsidRPr="00114480">
              <w:rPr>
                <w:rFonts w:eastAsia="Arial"/>
              </w:rPr>
              <w:t>Near St Kilda MAC sub-precinct</w:t>
            </w:r>
          </w:p>
        </w:tc>
      </w:tr>
      <w:tr w:rsidR="7CDD7F14" w:rsidRPr="00114480" w14:paraId="067F039E" w14:textId="77777777" w:rsidTr="004C3DFE">
        <w:tc>
          <w:tcPr>
            <w:tcW w:w="1860" w:type="dxa"/>
          </w:tcPr>
          <w:p w14:paraId="1675780B" w14:textId="414EB99E" w:rsidR="7CDD7F14" w:rsidRPr="00114480" w:rsidRDefault="7CDD7F14" w:rsidP="7CDD7F14">
            <w:pPr>
              <w:spacing w:line="257" w:lineRule="auto"/>
              <w:rPr>
                <w:rFonts w:eastAsia="Arial"/>
              </w:rPr>
            </w:pPr>
            <w:r w:rsidRPr="00114480">
              <w:rPr>
                <w:rFonts w:eastAsia="Arial"/>
              </w:rPr>
              <w:t>Acland Grange</w:t>
            </w:r>
          </w:p>
        </w:tc>
        <w:tc>
          <w:tcPr>
            <w:tcW w:w="1710" w:type="dxa"/>
          </w:tcPr>
          <w:p w14:paraId="3635B888" w14:textId="31DD058A" w:rsidR="7CDD7F14" w:rsidRPr="00114480" w:rsidRDefault="7CDD7F14" w:rsidP="7CDD7F14">
            <w:pPr>
              <w:spacing w:line="257" w:lineRule="auto"/>
              <w:rPr>
                <w:rFonts w:eastAsia="Arial"/>
              </w:rPr>
            </w:pPr>
            <w:r w:rsidRPr="00114480">
              <w:rPr>
                <w:rFonts w:eastAsia="Arial"/>
              </w:rPr>
              <w:t>Private</w:t>
            </w:r>
          </w:p>
        </w:tc>
        <w:tc>
          <w:tcPr>
            <w:tcW w:w="2025" w:type="dxa"/>
          </w:tcPr>
          <w:p w14:paraId="65F82D31" w14:textId="66E65819" w:rsidR="7CDD7F14" w:rsidRPr="00114480" w:rsidRDefault="7CDD7F14" w:rsidP="7CDD7F14">
            <w:pPr>
              <w:spacing w:line="257" w:lineRule="auto"/>
              <w:rPr>
                <w:rFonts w:eastAsia="Arial"/>
              </w:rPr>
            </w:pPr>
            <w:r w:rsidRPr="00114480">
              <w:rPr>
                <w:rFonts w:eastAsia="Arial"/>
              </w:rPr>
              <w:t>Private</w:t>
            </w:r>
          </w:p>
        </w:tc>
        <w:tc>
          <w:tcPr>
            <w:tcW w:w="1890" w:type="dxa"/>
          </w:tcPr>
          <w:p w14:paraId="006ABDFE" w14:textId="085DE5F8" w:rsidR="7CDD7F14" w:rsidRPr="00114480" w:rsidRDefault="7CDD7F14" w:rsidP="7CDD7F14">
            <w:pPr>
              <w:spacing w:line="257" w:lineRule="auto"/>
              <w:rPr>
                <w:rFonts w:eastAsia="Arial"/>
              </w:rPr>
            </w:pPr>
            <w:r w:rsidRPr="00114480">
              <w:rPr>
                <w:rFonts w:eastAsia="Arial"/>
              </w:rPr>
              <w:t>Residential aged care and supported accommodation for people with disabilities</w:t>
            </w:r>
          </w:p>
        </w:tc>
        <w:tc>
          <w:tcPr>
            <w:tcW w:w="2433" w:type="dxa"/>
          </w:tcPr>
          <w:p w14:paraId="212BC4AB" w14:textId="1462AA18" w:rsidR="7CDD7F14" w:rsidRPr="00114480" w:rsidRDefault="001B7CF2" w:rsidP="7CDD7F14">
            <w:pPr>
              <w:spacing w:line="257" w:lineRule="auto"/>
              <w:jc w:val="center"/>
              <w:rPr>
                <w:rFonts w:eastAsia="Arial"/>
              </w:rPr>
            </w:pPr>
            <w:r w:rsidRPr="00114480">
              <w:rPr>
                <w:rFonts w:eastAsia="Arial"/>
              </w:rPr>
              <w:t>Near St Kilda MAC sub-precinct</w:t>
            </w:r>
          </w:p>
        </w:tc>
      </w:tr>
      <w:tr w:rsidR="7CDD7F14" w:rsidRPr="00114480" w14:paraId="7E7A1E55" w14:textId="77777777" w:rsidTr="004C3DFE">
        <w:tc>
          <w:tcPr>
            <w:tcW w:w="1860" w:type="dxa"/>
          </w:tcPr>
          <w:p w14:paraId="14194C53" w14:textId="0E69A43B" w:rsidR="7CDD7F14" w:rsidRPr="00114480" w:rsidRDefault="7CDD7F14" w:rsidP="7CDD7F14">
            <w:pPr>
              <w:spacing w:line="257" w:lineRule="auto"/>
              <w:rPr>
                <w:rFonts w:eastAsia="Arial"/>
              </w:rPr>
            </w:pPr>
            <w:r w:rsidRPr="00114480">
              <w:rPr>
                <w:rFonts w:eastAsia="Arial"/>
              </w:rPr>
              <w:t>Avonsleigh Terrace Community Hostel</w:t>
            </w:r>
          </w:p>
        </w:tc>
        <w:tc>
          <w:tcPr>
            <w:tcW w:w="1710" w:type="dxa"/>
          </w:tcPr>
          <w:p w14:paraId="175DCCBB" w14:textId="6BBFFFA8" w:rsidR="7CDD7F14" w:rsidRPr="00114480" w:rsidRDefault="7CDD7F14" w:rsidP="7CDD7F14">
            <w:pPr>
              <w:spacing w:line="257" w:lineRule="auto"/>
              <w:rPr>
                <w:rFonts w:eastAsia="Arial"/>
              </w:rPr>
            </w:pPr>
            <w:r w:rsidRPr="00114480">
              <w:rPr>
                <w:rFonts w:eastAsia="Arial"/>
              </w:rPr>
              <w:t>Private</w:t>
            </w:r>
          </w:p>
        </w:tc>
        <w:tc>
          <w:tcPr>
            <w:tcW w:w="2025" w:type="dxa"/>
          </w:tcPr>
          <w:p w14:paraId="279B8A3D" w14:textId="3930AF0B" w:rsidR="7CDD7F14" w:rsidRPr="00114480" w:rsidRDefault="7CDD7F14" w:rsidP="7CDD7F14">
            <w:pPr>
              <w:spacing w:line="257" w:lineRule="auto"/>
              <w:rPr>
                <w:rFonts w:eastAsia="Arial"/>
              </w:rPr>
            </w:pPr>
            <w:r w:rsidRPr="00114480">
              <w:rPr>
                <w:rFonts w:eastAsia="Arial"/>
              </w:rPr>
              <w:t>Private</w:t>
            </w:r>
          </w:p>
        </w:tc>
        <w:tc>
          <w:tcPr>
            <w:tcW w:w="1890" w:type="dxa"/>
          </w:tcPr>
          <w:p w14:paraId="64111F40" w14:textId="30186B72" w:rsidR="7CDD7F14" w:rsidRPr="00114480" w:rsidRDefault="7CDD7F14" w:rsidP="7CDD7F14">
            <w:pPr>
              <w:spacing w:line="257" w:lineRule="auto"/>
              <w:rPr>
                <w:rFonts w:eastAsia="Arial"/>
              </w:rPr>
            </w:pPr>
            <w:r w:rsidRPr="00114480">
              <w:rPr>
                <w:rFonts w:eastAsia="Arial"/>
              </w:rPr>
              <w:t>Residential aged care and supported accommodation for people with disabilities</w:t>
            </w:r>
          </w:p>
        </w:tc>
        <w:tc>
          <w:tcPr>
            <w:tcW w:w="2433" w:type="dxa"/>
          </w:tcPr>
          <w:p w14:paraId="1F1E7F80" w14:textId="28240667" w:rsidR="7CDD7F14" w:rsidRPr="00114480" w:rsidRDefault="001B7CF2" w:rsidP="7CDD7F14">
            <w:pPr>
              <w:spacing w:line="257" w:lineRule="auto"/>
              <w:jc w:val="center"/>
              <w:rPr>
                <w:rFonts w:eastAsia="Arial"/>
              </w:rPr>
            </w:pPr>
            <w:r w:rsidRPr="00114480">
              <w:rPr>
                <w:rFonts w:eastAsia="Arial"/>
              </w:rPr>
              <w:t>St Kilda MAC sub-precinct</w:t>
            </w:r>
          </w:p>
        </w:tc>
      </w:tr>
    </w:tbl>
    <w:p w14:paraId="0B57E499" w14:textId="77777777" w:rsidR="00970608" w:rsidRPr="00114480" w:rsidRDefault="00970608" w:rsidP="7CDD7F14">
      <w:pPr>
        <w:spacing w:line="257" w:lineRule="auto"/>
        <w:rPr>
          <w:rFonts w:eastAsia="Arial"/>
        </w:rPr>
      </w:pPr>
    </w:p>
    <w:p w14:paraId="5FDB9963" w14:textId="62C06E64" w:rsidR="75ACAEDF" w:rsidRPr="00114480" w:rsidRDefault="75ACAEDF" w:rsidP="7CDD7F14">
      <w:pPr>
        <w:spacing w:line="257" w:lineRule="auto"/>
        <w:rPr>
          <w:rFonts w:eastAsia="Arial"/>
        </w:rPr>
      </w:pPr>
      <w:r w:rsidRPr="00114480">
        <w:rPr>
          <w:rFonts w:eastAsia="Arial"/>
          <w:b/>
          <w:bCs/>
        </w:rPr>
        <w:lastRenderedPageBreak/>
        <w:t>Vulnerable populations:</w:t>
      </w:r>
    </w:p>
    <w:tbl>
      <w:tblPr>
        <w:tblStyle w:val="TableGrid"/>
        <w:tblW w:w="0" w:type="auto"/>
        <w:tblLayout w:type="fixed"/>
        <w:tblLook w:val="04A0" w:firstRow="1" w:lastRow="0" w:firstColumn="1" w:lastColumn="0" w:noHBand="0" w:noVBand="1"/>
        <w:tblCaption w:val="Community facilities - vulnerable populations"/>
        <w:tblDescription w:val="Table showing list of community faciltiies for vulnerable populations. "/>
      </w:tblPr>
      <w:tblGrid>
        <w:gridCol w:w="1860"/>
        <w:gridCol w:w="1710"/>
        <w:gridCol w:w="2025"/>
        <w:gridCol w:w="1890"/>
        <w:gridCol w:w="1485"/>
      </w:tblGrid>
      <w:tr w:rsidR="00AD5306" w:rsidRPr="00114480" w14:paraId="06F7BB6C" w14:textId="77777777" w:rsidTr="00AD5306">
        <w:tc>
          <w:tcPr>
            <w:tcW w:w="1860" w:type="dxa"/>
            <w:shd w:val="clear" w:color="auto" w:fill="1F4E79" w:themeFill="accent1" w:themeFillShade="80"/>
          </w:tcPr>
          <w:p w14:paraId="385109E7" w14:textId="3ADBA268"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Facility</w:t>
            </w:r>
          </w:p>
        </w:tc>
        <w:tc>
          <w:tcPr>
            <w:tcW w:w="1710" w:type="dxa"/>
            <w:shd w:val="clear" w:color="auto" w:fill="1F4E79" w:themeFill="accent1" w:themeFillShade="80"/>
          </w:tcPr>
          <w:p w14:paraId="3C10CD27" w14:textId="538AB972"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Ownership</w:t>
            </w:r>
          </w:p>
        </w:tc>
        <w:tc>
          <w:tcPr>
            <w:tcW w:w="2025" w:type="dxa"/>
            <w:shd w:val="clear" w:color="auto" w:fill="1F4E79" w:themeFill="accent1" w:themeFillShade="80"/>
          </w:tcPr>
          <w:p w14:paraId="73CDDF73" w14:textId="2D43E2A7"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Management</w:t>
            </w:r>
          </w:p>
        </w:tc>
        <w:tc>
          <w:tcPr>
            <w:tcW w:w="1890" w:type="dxa"/>
            <w:shd w:val="clear" w:color="auto" w:fill="1F4E79" w:themeFill="accent1" w:themeFillShade="80"/>
          </w:tcPr>
          <w:p w14:paraId="7AC37A9D" w14:textId="454CD30C"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Services</w:t>
            </w:r>
          </w:p>
        </w:tc>
        <w:tc>
          <w:tcPr>
            <w:tcW w:w="1485" w:type="dxa"/>
            <w:shd w:val="clear" w:color="auto" w:fill="1F4E79" w:themeFill="accent1" w:themeFillShade="80"/>
          </w:tcPr>
          <w:p w14:paraId="422C61A0" w14:textId="33C5D088"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Precinct</w:t>
            </w:r>
          </w:p>
        </w:tc>
      </w:tr>
      <w:tr w:rsidR="7CDD7F14" w:rsidRPr="00114480" w14:paraId="13F72470" w14:textId="77777777" w:rsidTr="7CDD7F14">
        <w:tc>
          <w:tcPr>
            <w:tcW w:w="1860" w:type="dxa"/>
          </w:tcPr>
          <w:p w14:paraId="35773396" w14:textId="03C086EB" w:rsidR="7CDD7F14" w:rsidRPr="00114480" w:rsidRDefault="7CDD7F14" w:rsidP="7CDD7F14">
            <w:pPr>
              <w:spacing w:line="257" w:lineRule="auto"/>
              <w:rPr>
                <w:rFonts w:eastAsia="Arial"/>
              </w:rPr>
            </w:pPr>
            <w:r w:rsidRPr="00114480">
              <w:rPr>
                <w:rFonts w:eastAsia="Arial"/>
              </w:rPr>
              <w:t>St Kilda Gatehouse</w:t>
            </w:r>
          </w:p>
        </w:tc>
        <w:tc>
          <w:tcPr>
            <w:tcW w:w="1710" w:type="dxa"/>
          </w:tcPr>
          <w:p w14:paraId="596FE66E" w14:textId="28C5647B" w:rsidR="7CDD7F14" w:rsidRPr="00114480" w:rsidRDefault="7CDD7F14" w:rsidP="7CDD7F14">
            <w:pPr>
              <w:spacing w:line="257" w:lineRule="auto"/>
              <w:rPr>
                <w:rFonts w:eastAsia="Arial"/>
              </w:rPr>
            </w:pPr>
            <w:r w:rsidRPr="00114480">
              <w:rPr>
                <w:rFonts w:eastAsia="Arial"/>
              </w:rPr>
              <w:t>Unknown</w:t>
            </w:r>
          </w:p>
        </w:tc>
        <w:tc>
          <w:tcPr>
            <w:tcW w:w="2025" w:type="dxa"/>
          </w:tcPr>
          <w:p w14:paraId="3765E647" w14:textId="21B1DACA" w:rsidR="7CDD7F14" w:rsidRPr="00114480" w:rsidRDefault="7CDD7F14" w:rsidP="7CDD7F14">
            <w:pPr>
              <w:spacing w:line="257" w:lineRule="auto"/>
              <w:rPr>
                <w:rFonts w:eastAsia="Arial"/>
              </w:rPr>
            </w:pPr>
            <w:r w:rsidRPr="00114480">
              <w:rPr>
                <w:rFonts w:eastAsia="Arial"/>
              </w:rPr>
              <w:t>St Kilda Gatehouse</w:t>
            </w:r>
          </w:p>
        </w:tc>
        <w:tc>
          <w:tcPr>
            <w:tcW w:w="1890" w:type="dxa"/>
          </w:tcPr>
          <w:p w14:paraId="7030BCE7" w14:textId="2F5A56F1" w:rsidR="7CDD7F14" w:rsidRPr="00114480" w:rsidRDefault="7CDD7F14" w:rsidP="7CDD7F14">
            <w:pPr>
              <w:spacing w:line="257" w:lineRule="auto"/>
              <w:rPr>
                <w:rFonts w:eastAsia="Arial"/>
              </w:rPr>
            </w:pPr>
            <w:r w:rsidRPr="00114480">
              <w:rPr>
                <w:rFonts w:eastAsia="Arial"/>
              </w:rPr>
              <w:t>Space and support for women involved in street sex work or subject to sexual exploitation</w:t>
            </w:r>
          </w:p>
        </w:tc>
        <w:tc>
          <w:tcPr>
            <w:tcW w:w="1485" w:type="dxa"/>
          </w:tcPr>
          <w:p w14:paraId="73129B1F" w14:textId="0916734A" w:rsidR="7CDD7F14" w:rsidRPr="00114480" w:rsidRDefault="7CDD7F14" w:rsidP="7CDD7F14">
            <w:pPr>
              <w:spacing w:line="257" w:lineRule="auto"/>
              <w:rPr>
                <w:rFonts w:eastAsia="Arial"/>
              </w:rPr>
            </w:pPr>
            <w:r w:rsidRPr="00114480">
              <w:rPr>
                <w:rFonts w:eastAsia="Arial"/>
              </w:rPr>
              <w:t xml:space="preserve">Adjacent to </w:t>
            </w:r>
            <w:r w:rsidR="001B7CF2" w:rsidRPr="00114480">
              <w:rPr>
                <w:rFonts w:eastAsia="Arial"/>
              </w:rPr>
              <w:t xml:space="preserve">St Kilda MAC sub-precinct </w:t>
            </w:r>
            <w:r w:rsidRPr="00114480">
              <w:rPr>
                <w:rFonts w:eastAsia="Arial"/>
              </w:rPr>
              <w:t>and Carlisle Street</w:t>
            </w:r>
            <w:r w:rsidR="001B7CF2" w:rsidRPr="00114480">
              <w:rPr>
                <w:rFonts w:eastAsia="Arial"/>
              </w:rPr>
              <w:t xml:space="preserve"> MAC sub-precinct</w:t>
            </w:r>
          </w:p>
        </w:tc>
      </w:tr>
      <w:tr w:rsidR="7CDD7F14" w:rsidRPr="00114480" w14:paraId="3DD3A952" w14:textId="77777777" w:rsidTr="7CDD7F14">
        <w:tc>
          <w:tcPr>
            <w:tcW w:w="1860" w:type="dxa"/>
          </w:tcPr>
          <w:p w14:paraId="6E74ECED" w14:textId="74335831" w:rsidR="7CDD7F14" w:rsidRPr="00114480" w:rsidRDefault="7CDD7F14" w:rsidP="7CDD7F14">
            <w:pPr>
              <w:spacing w:line="257" w:lineRule="auto"/>
              <w:rPr>
                <w:rFonts w:eastAsia="Arial"/>
              </w:rPr>
            </w:pPr>
            <w:r w:rsidRPr="00114480">
              <w:rPr>
                <w:rFonts w:eastAsia="Arial"/>
              </w:rPr>
              <w:t>Sacred Heart Mission</w:t>
            </w:r>
          </w:p>
        </w:tc>
        <w:tc>
          <w:tcPr>
            <w:tcW w:w="1710" w:type="dxa"/>
          </w:tcPr>
          <w:p w14:paraId="36619904" w14:textId="0E92F576" w:rsidR="7CDD7F14" w:rsidRPr="00114480" w:rsidRDefault="7CDD7F14" w:rsidP="7CDD7F14">
            <w:pPr>
              <w:spacing w:line="257" w:lineRule="auto"/>
              <w:rPr>
                <w:rFonts w:eastAsia="Arial"/>
              </w:rPr>
            </w:pPr>
            <w:r w:rsidRPr="00114480">
              <w:rPr>
                <w:rFonts w:eastAsia="Arial"/>
              </w:rPr>
              <w:t>Sacred Heart</w:t>
            </w:r>
          </w:p>
        </w:tc>
        <w:tc>
          <w:tcPr>
            <w:tcW w:w="2025" w:type="dxa"/>
          </w:tcPr>
          <w:p w14:paraId="0211D202" w14:textId="3D519781" w:rsidR="7CDD7F14" w:rsidRPr="00114480" w:rsidRDefault="7CDD7F14" w:rsidP="7CDD7F14">
            <w:pPr>
              <w:spacing w:line="257" w:lineRule="auto"/>
              <w:rPr>
                <w:rFonts w:eastAsia="Arial"/>
              </w:rPr>
            </w:pPr>
            <w:r w:rsidRPr="00114480">
              <w:rPr>
                <w:rFonts w:eastAsia="Arial"/>
              </w:rPr>
              <w:t>Sacred Heart</w:t>
            </w:r>
          </w:p>
        </w:tc>
        <w:tc>
          <w:tcPr>
            <w:tcW w:w="1890" w:type="dxa"/>
          </w:tcPr>
          <w:p w14:paraId="539A2621" w14:textId="22EA7CA2" w:rsidR="7CDD7F14" w:rsidRPr="00114480" w:rsidRDefault="7CDD7F14" w:rsidP="7CDD7F14">
            <w:pPr>
              <w:spacing w:line="257" w:lineRule="auto"/>
              <w:rPr>
                <w:rFonts w:eastAsia="Arial"/>
              </w:rPr>
            </w:pPr>
            <w:r w:rsidRPr="00114480">
              <w:rPr>
                <w:rFonts w:eastAsia="Arial"/>
              </w:rPr>
              <w:t>Sacred Heart</w:t>
            </w:r>
          </w:p>
        </w:tc>
        <w:tc>
          <w:tcPr>
            <w:tcW w:w="1485" w:type="dxa"/>
          </w:tcPr>
          <w:p w14:paraId="12BA1F80" w14:textId="7E2DFD7C" w:rsidR="7CDD7F14" w:rsidRPr="00114480" w:rsidRDefault="001B7CF2" w:rsidP="7CDD7F14">
            <w:pPr>
              <w:spacing w:line="257" w:lineRule="auto"/>
              <w:rPr>
                <w:rFonts w:eastAsia="Arial"/>
              </w:rPr>
            </w:pPr>
            <w:r w:rsidRPr="00114480">
              <w:rPr>
                <w:rFonts w:eastAsia="Arial"/>
              </w:rPr>
              <w:t xml:space="preserve">St Kilda MAC sub-precinct </w:t>
            </w:r>
          </w:p>
        </w:tc>
      </w:tr>
      <w:tr w:rsidR="7CDD7F14" w:rsidRPr="00114480" w14:paraId="1E531B61" w14:textId="77777777" w:rsidTr="7CDD7F14">
        <w:tc>
          <w:tcPr>
            <w:tcW w:w="1860" w:type="dxa"/>
          </w:tcPr>
          <w:p w14:paraId="4DE09D66" w14:textId="604B8259" w:rsidR="7CDD7F14" w:rsidRPr="00114480" w:rsidRDefault="7CDD7F14" w:rsidP="7CDD7F14">
            <w:pPr>
              <w:spacing w:line="257" w:lineRule="auto"/>
              <w:rPr>
                <w:rFonts w:eastAsia="Arial"/>
              </w:rPr>
            </w:pPr>
            <w:r w:rsidRPr="00114480">
              <w:rPr>
                <w:rFonts w:eastAsia="Arial"/>
              </w:rPr>
              <w:t>Christ Church Community Centre</w:t>
            </w:r>
          </w:p>
        </w:tc>
        <w:tc>
          <w:tcPr>
            <w:tcW w:w="1710" w:type="dxa"/>
          </w:tcPr>
          <w:p w14:paraId="7D61CBE5" w14:textId="347F6BCF" w:rsidR="7CDD7F14" w:rsidRPr="00114480" w:rsidRDefault="7CDD7F14" w:rsidP="7CDD7F14">
            <w:pPr>
              <w:spacing w:line="257" w:lineRule="auto"/>
              <w:rPr>
                <w:rFonts w:eastAsia="Arial"/>
              </w:rPr>
            </w:pPr>
            <w:r w:rsidRPr="00114480">
              <w:rPr>
                <w:rFonts w:eastAsia="Arial"/>
              </w:rPr>
              <w:t>Christ Church Mission</w:t>
            </w:r>
          </w:p>
        </w:tc>
        <w:tc>
          <w:tcPr>
            <w:tcW w:w="2025" w:type="dxa"/>
          </w:tcPr>
          <w:p w14:paraId="7D7B1FED" w14:textId="32DA72BD" w:rsidR="7CDD7F14" w:rsidRPr="00114480" w:rsidRDefault="7CDD7F14" w:rsidP="7CDD7F14">
            <w:pPr>
              <w:spacing w:line="257" w:lineRule="auto"/>
              <w:rPr>
                <w:rFonts w:eastAsia="Arial"/>
              </w:rPr>
            </w:pPr>
            <w:r w:rsidRPr="00114480">
              <w:rPr>
                <w:rFonts w:eastAsia="Arial"/>
              </w:rPr>
              <w:t>Christ Church Mission</w:t>
            </w:r>
          </w:p>
        </w:tc>
        <w:tc>
          <w:tcPr>
            <w:tcW w:w="1890" w:type="dxa"/>
          </w:tcPr>
          <w:p w14:paraId="7FE4A592" w14:textId="1F886C09" w:rsidR="7CDD7F14" w:rsidRPr="00114480" w:rsidRDefault="7CDD7F14" w:rsidP="7CDD7F14">
            <w:pPr>
              <w:spacing w:line="257" w:lineRule="auto"/>
              <w:rPr>
                <w:rFonts w:eastAsia="Arial"/>
              </w:rPr>
            </w:pPr>
            <w:r w:rsidRPr="00114480">
              <w:rPr>
                <w:rFonts w:eastAsia="Arial"/>
              </w:rPr>
              <w:t>Socially inclusive activities, meals and emergency support</w:t>
            </w:r>
          </w:p>
        </w:tc>
        <w:tc>
          <w:tcPr>
            <w:tcW w:w="1485" w:type="dxa"/>
          </w:tcPr>
          <w:p w14:paraId="4B57E75F" w14:textId="45628525" w:rsidR="7CDD7F14" w:rsidRPr="00114480" w:rsidRDefault="001B7CF2" w:rsidP="7CDD7F14">
            <w:pPr>
              <w:spacing w:line="257" w:lineRule="auto"/>
              <w:rPr>
                <w:rFonts w:eastAsia="Arial"/>
              </w:rPr>
            </w:pPr>
            <w:r w:rsidRPr="00114480">
              <w:rPr>
                <w:rFonts w:eastAsia="Arial"/>
              </w:rPr>
              <w:t xml:space="preserve">St Kilda MAC sub-precinct </w:t>
            </w:r>
          </w:p>
        </w:tc>
      </w:tr>
      <w:tr w:rsidR="7CDD7F14" w:rsidRPr="00114480" w14:paraId="766560AB" w14:textId="77777777" w:rsidTr="7CDD7F14">
        <w:tc>
          <w:tcPr>
            <w:tcW w:w="1860" w:type="dxa"/>
          </w:tcPr>
          <w:p w14:paraId="2196A151" w14:textId="7F3C1A1C" w:rsidR="7CDD7F14" w:rsidRPr="00114480" w:rsidRDefault="7CDD7F14" w:rsidP="7CDD7F14">
            <w:pPr>
              <w:spacing w:line="257" w:lineRule="auto"/>
              <w:rPr>
                <w:rFonts w:eastAsia="Arial"/>
              </w:rPr>
            </w:pPr>
            <w:r w:rsidRPr="00114480">
              <w:rPr>
                <w:rFonts w:eastAsia="Arial"/>
              </w:rPr>
              <w:t>St Kilda Parish Mission</w:t>
            </w:r>
          </w:p>
        </w:tc>
        <w:tc>
          <w:tcPr>
            <w:tcW w:w="1710" w:type="dxa"/>
          </w:tcPr>
          <w:p w14:paraId="645032E0" w14:textId="2A12FA3C" w:rsidR="7CDD7F14" w:rsidRPr="00114480" w:rsidRDefault="7CDD7F14" w:rsidP="7CDD7F14">
            <w:pPr>
              <w:spacing w:line="257" w:lineRule="auto"/>
              <w:rPr>
                <w:rFonts w:eastAsia="Arial"/>
              </w:rPr>
            </w:pPr>
            <w:r w:rsidRPr="00114480">
              <w:rPr>
                <w:rFonts w:eastAsia="Arial"/>
              </w:rPr>
              <w:t>St Kilda Parish Mission</w:t>
            </w:r>
          </w:p>
        </w:tc>
        <w:tc>
          <w:tcPr>
            <w:tcW w:w="2025" w:type="dxa"/>
          </w:tcPr>
          <w:p w14:paraId="73642527" w14:textId="18630712" w:rsidR="7CDD7F14" w:rsidRPr="00114480" w:rsidRDefault="7CDD7F14" w:rsidP="7CDD7F14">
            <w:pPr>
              <w:spacing w:line="257" w:lineRule="auto"/>
              <w:rPr>
                <w:rFonts w:eastAsia="Arial"/>
              </w:rPr>
            </w:pPr>
            <w:r w:rsidRPr="00114480">
              <w:rPr>
                <w:rFonts w:eastAsia="Arial"/>
              </w:rPr>
              <w:t>St Kilda Parish Mission</w:t>
            </w:r>
          </w:p>
        </w:tc>
        <w:tc>
          <w:tcPr>
            <w:tcW w:w="1890" w:type="dxa"/>
          </w:tcPr>
          <w:p w14:paraId="66414A0D" w14:textId="7496F9AF" w:rsidR="7CDD7F14" w:rsidRPr="00114480" w:rsidRDefault="7CDD7F14" w:rsidP="7CDD7F14">
            <w:pPr>
              <w:spacing w:line="257" w:lineRule="auto"/>
              <w:rPr>
                <w:rFonts w:eastAsia="Arial"/>
              </w:rPr>
            </w:pPr>
            <w:r w:rsidRPr="00114480">
              <w:rPr>
                <w:rFonts w:eastAsia="Arial"/>
              </w:rPr>
              <w:t>St Kilda Legal Service, Port Phillip Community Group and St Kilda Drop In</w:t>
            </w:r>
          </w:p>
          <w:p w14:paraId="14AD8393" w14:textId="1DE3E10F" w:rsidR="7CDD7F14" w:rsidRPr="00114480" w:rsidRDefault="7CDD7F14" w:rsidP="7CDD7F14">
            <w:pPr>
              <w:spacing w:line="257" w:lineRule="auto"/>
              <w:rPr>
                <w:rFonts w:eastAsia="Arial"/>
              </w:rPr>
            </w:pPr>
          </w:p>
        </w:tc>
        <w:tc>
          <w:tcPr>
            <w:tcW w:w="1485" w:type="dxa"/>
          </w:tcPr>
          <w:p w14:paraId="7EFAC58D" w14:textId="6AA366FC" w:rsidR="7CDD7F14" w:rsidRPr="00114480" w:rsidRDefault="7CDD7F14" w:rsidP="7CDD7F14">
            <w:pPr>
              <w:spacing w:line="257" w:lineRule="auto"/>
              <w:rPr>
                <w:rFonts w:eastAsia="Arial"/>
              </w:rPr>
            </w:pPr>
            <w:r w:rsidRPr="00114480">
              <w:rPr>
                <w:rFonts w:eastAsia="Arial"/>
              </w:rPr>
              <w:t>Carlisle Street</w:t>
            </w:r>
            <w:r w:rsidR="001B7CF2" w:rsidRPr="00114480">
              <w:rPr>
                <w:rFonts w:eastAsia="Arial"/>
              </w:rPr>
              <w:t xml:space="preserve"> MAC sub-precinct </w:t>
            </w:r>
          </w:p>
        </w:tc>
      </w:tr>
      <w:tr w:rsidR="7CDD7F14" w:rsidRPr="00114480" w14:paraId="3800D2A0" w14:textId="77777777" w:rsidTr="7CDD7F14">
        <w:tc>
          <w:tcPr>
            <w:tcW w:w="1860" w:type="dxa"/>
          </w:tcPr>
          <w:p w14:paraId="769EDF8A" w14:textId="01A8A617" w:rsidR="7CDD7F14" w:rsidRPr="00114480" w:rsidRDefault="7CDD7F14" w:rsidP="7CDD7F14">
            <w:pPr>
              <w:spacing w:line="257" w:lineRule="auto"/>
              <w:rPr>
                <w:rFonts w:eastAsia="Arial"/>
              </w:rPr>
            </w:pPr>
            <w:proofErr w:type="spellStart"/>
            <w:r w:rsidRPr="00114480">
              <w:rPr>
                <w:rFonts w:eastAsia="Arial"/>
              </w:rPr>
              <w:t>StarHealth</w:t>
            </w:r>
            <w:proofErr w:type="spellEnd"/>
            <w:r w:rsidRPr="00114480">
              <w:rPr>
                <w:rFonts w:eastAsia="Arial"/>
              </w:rPr>
              <w:t xml:space="preserve"> – Fitzroy Street</w:t>
            </w:r>
          </w:p>
        </w:tc>
        <w:tc>
          <w:tcPr>
            <w:tcW w:w="1710" w:type="dxa"/>
          </w:tcPr>
          <w:p w14:paraId="0B104C31" w14:textId="482461C0" w:rsidR="7CDD7F14" w:rsidRPr="00114480" w:rsidRDefault="7CDD7F14" w:rsidP="7CDD7F14">
            <w:pPr>
              <w:spacing w:line="257" w:lineRule="auto"/>
              <w:rPr>
                <w:rFonts w:eastAsia="Arial"/>
              </w:rPr>
            </w:pPr>
            <w:r w:rsidRPr="00114480">
              <w:rPr>
                <w:rFonts w:eastAsia="Arial"/>
              </w:rPr>
              <w:t>Unknown</w:t>
            </w:r>
          </w:p>
        </w:tc>
        <w:tc>
          <w:tcPr>
            <w:tcW w:w="2025" w:type="dxa"/>
          </w:tcPr>
          <w:p w14:paraId="5AF3CB7A" w14:textId="3732483F" w:rsidR="7CDD7F14" w:rsidRPr="00114480" w:rsidRDefault="7CDD7F14" w:rsidP="7CDD7F14">
            <w:pPr>
              <w:spacing w:line="257" w:lineRule="auto"/>
              <w:rPr>
                <w:rFonts w:eastAsia="Arial"/>
              </w:rPr>
            </w:pPr>
            <w:proofErr w:type="spellStart"/>
            <w:r w:rsidRPr="00114480">
              <w:rPr>
                <w:rFonts w:eastAsia="Arial"/>
              </w:rPr>
              <w:t>Starhealth</w:t>
            </w:r>
            <w:proofErr w:type="spellEnd"/>
          </w:p>
        </w:tc>
        <w:tc>
          <w:tcPr>
            <w:tcW w:w="1890" w:type="dxa"/>
          </w:tcPr>
          <w:p w14:paraId="787913A4" w14:textId="752D926E" w:rsidR="7CDD7F14" w:rsidRPr="00114480" w:rsidRDefault="7CDD7F14" w:rsidP="7CDD7F14">
            <w:pPr>
              <w:spacing w:line="257" w:lineRule="auto"/>
              <w:rPr>
                <w:rFonts w:eastAsia="Arial"/>
              </w:rPr>
            </w:pPr>
            <w:r w:rsidRPr="00114480">
              <w:rPr>
                <w:rFonts w:eastAsia="Arial"/>
              </w:rPr>
              <w:t>AOD services, antenatal social work, parenting support</w:t>
            </w:r>
          </w:p>
        </w:tc>
        <w:tc>
          <w:tcPr>
            <w:tcW w:w="1485" w:type="dxa"/>
          </w:tcPr>
          <w:p w14:paraId="41E052B8" w14:textId="1A6FDAF0" w:rsidR="7CDD7F14" w:rsidRPr="00114480" w:rsidRDefault="001B7CF2" w:rsidP="7CDD7F14">
            <w:pPr>
              <w:spacing w:line="257" w:lineRule="auto"/>
              <w:rPr>
                <w:rFonts w:eastAsia="Arial"/>
              </w:rPr>
            </w:pPr>
            <w:r w:rsidRPr="00114480">
              <w:rPr>
                <w:rFonts w:eastAsia="Arial"/>
              </w:rPr>
              <w:t>St Kilda MAC sub-preci</w:t>
            </w:r>
            <w:r w:rsidR="006B6068" w:rsidRPr="00114480">
              <w:rPr>
                <w:rFonts w:eastAsia="Arial"/>
              </w:rPr>
              <w:t>nct</w:t>
            </w:r>
          </w:p>
        </w:tc>
      </w:tr>
      <w:tr w:rsidR="7CDD7F14" w:rsidRPr="00114480" w14:paraId="0A0F5C89" w14:textId="77777777" w:rsidTr="7CDD7F14">
        <w:tc>
          <w:tcPr>
            <w:tcW w:w="1860" w:type="dxa"/>
          </w:tcPr>
          <w:p w14:paraId="76A051A8" w14:textId="3B5359B4" w:rsidR="7CDD7F14" w:rsidRPr="00114480" w:rsidRDefault="7CDD7F14" w:rsidP="7CDD7F14">
            <w:pPr>
              <w:spacing w:line="257" w:lineRule="auto"/>
              <w:rPr>
                <w:rFonts w:eastAsia="Arial"/>
              </w:rPr>
            </w:pPr>
            <w:r w:rsidRPr="00114480">
              <w:rPr>
                <w:rFonts w:eastAsia="Arial"/>
              </w:rPr>
              <w:t>Salvation Army St Kilda Crisis Centre</w:t>
            </w:r>
          </w:p>
        </w:tc>
        <w:tc>
          <w:tcPr>
            <w:tcW w:w="1710" w:type="dxa"/>
          </w:tcPr>
          <w:p w14:paraId="48DC46FF" w14:textId="0BB2C5FD" w:rsidR="7CDD7F14" w:rsidRPr="00114480" w:rsidRDefault="7CDD7F14" w:rsidP="7CDD7F14">
            <w:pPr>
              <w:spacing w:line="257" w:lineRule="auto"/>
              <w:rPr>
                <w:rFonts w:eastAsia="Arial"/>
              </w:rPr>
            </w:pPr>
            <w:r w:rsidRPr="00114480">
              <w:rPr>
                <w:rFonts w:eastAsia="Arial"/>
              </w:rPr>
              <w:t>Unknown</w:t>
            </w:r>
          </w:p>
        </w:tc>
        <w:tc>
          <w:tcPr>
            <w:tcW w:w="2025" w:type="dxa"/>
          </w:tcPr>
          <w:p w14:paraId="49E2A344" w14:textId="2F3D86EB" w:rsidR="7CDD7F14" w:rsidRPr="00114480" w:rsidRDefault="6136807F" w:rsidP="7CDD7F14">
            <w:pPr>
              <w:spacing w:line="257" w:lineRule="auto"/>
              <w:rPr>
                <w:rFonts w:eastAsia="Arial"/>
              </w:rPr>
            </w:pPr>
            <w:r w:rsidRPr="00114480">
              <w:rPr>
                <w:rFonts w:eastAsia="Arial"/>
              </w:rPr>
              <w:t>Unknown</w:t>
            </w:r>
          </w:p>
        </w:tc>
        <w:tc>
          <w:tcPr>
            <w:tcW w:w="1890" w:type="dxa"/>
          </w:tcPr>
          <w:p w14:paraId="30688000" w14:textId="4FC00F91" w:rsidR="7CDD7F14" w:rsidRPr="00114480" w:rsidRDefault="7CDD7F14" w:rsidP="7CDD7F14">
            <w:pPr>
              <w:spacing w:line="257" w:lineRule="auto"/>
              <w:rPr>
                <w:rFonts w:eastAsia="Arial"/>
              </w:rPr>
            </w:pPr>
          </w:p>
        </w:tc>
        <w:tc>
          <w:tcPr>
            <w:tcW w:w="1485" w:type="dxa"/>
          </w:tcPr>
          <w:p w14:paraId="1269EBFB" w14:textId="502EEF8B" w:rsidR="7CDD7F14" w:rsidRPr="00114480" w:rsidRDefault="006B6068" w:rsidP="7CDD7F14">
            <w:pPr>
              <w:spacing w:line="257" w:lineRule="auto"/>
              <w:rPr>
                <w:rFonts w:eastAsia="Arial"/>
              </w:rPr>
            </w:pPr>
            <w:r w:rsidRPr="00114480">
              <w:rPr>
                <w:rFonts w:eastAsia="Arial"/>
              </w:rPr>
              <w:t xml:space="preserve">St Kilda MAC sub-precinct </w:t>
            </w:r>
          </w:p>
        </w:tc>
      </w:tr>
      <w:tr w:rsidR="7CDD7F14" w:rsidRPr="00114480" w14:paraId="3B40E313" w14:textId="77777777" w:rsidTr="7CDD7F14">
        <w:tc>
          <w:tcPr>
            <w:tcW w:w="1860" w:type="dxa"/>
          </w:tcPr>
          <w:p w14:paraId="4A55D63D" w14:textId="7EE5C4E2" w:rsidR="7CDD7F14" w:rsidRPr="00114480" w:rsidRDefault="7CDD7F14" w:rsidP="7CDD7F14">
            <w:pPr>
              <w:spacing w:line="257" w:lineRule="auto"/>
              <w:rPr>
                <w:rFonts w:eastAsia="Arial"/>
              </w:rPr>
            </w:pPr>
            <w:r w:rsidRPr="00114480">
              <w:rPr>
                <w:rFonts w:eastAsia="Arial"/>
              </w:rPr>
              <w:t>First Step Recovery Centre</w:t>
            </w:r>
          </w:p>
        </w:tc>
        <w:tc>
          <w:tcPr>
            <w:tcW w:w="1710" w:type="dxa"/>
          </w:tcPr>
          <w:p w14:paraId="14B47AF6" w14:textId="34F1E8D9" w:rsidR="7CDD7F14" w:rsidRPr="00114480" w:rsidRDefault="7CDD7F14" w:rsidP="7CDD7F14">
            <w:pPr>
              <w:spacing w:line="257" w:lineRule="auto"/>
              <w:rPr>
                <w:rFonts w:eastAsia="Arial"/>
              </w:rPr>
            </w:pPr>
            <w:r w:rsidRPr="00114480">
              <w:rPr>
                <w:rFonts w:eastAsia="Arial"/>
              </w:rPr>
              <w:t>Private</w:t>
            </w:r>
          </w:p>
        </w:tc>
        <w:tc>
          <w:tcPr>
            <w:tcW w:w="2025" w:type="dxa"/>
          </w:tcPr>
          <w:p w14:paraId="73C4F454" w14:textId="33CE1CA4" w:rsidR="7CDD7F14" w:rsidRPr="00114480" w:rsidRDefault="382DACDA" w:rsidP="7CDD7F14">
            <w:pPr>
              <w:spacing w:line="257" w:lineRule="auto"/>
              <w:rPr>
                <w:rFonts w:eastAsia="Arial"/>
              </w:rPr>
            </w:pPr>
            <w:r w:rsidRPr="00114480">
              <w:rPr>
                <w:rFonts w:eastAsia="Arial"/>
              </w:rPr>
              <w:t>Unknown</w:t>
            </w:r>
          </w:p>
        </w:tc>
        <w:tc>
          <w:tcPr>
            <w:tcW w:w="1890" w:type="dxa"/>
          </w:tcPr>
          <w:p w14:paraId="4101750C" w14:textId="1E6206B6" w:rsidR="7CDD7F14" w:rsidRPr="00114480" w:rsidRDefault="7CDD7F14" w:rsidP="7CDD7F14">
            <w:pPr>
              <w:spacing w:line="257" w:lineRule="auto"/>
              <w:rPr>
                <w:rFonts w:eastAsia="Arial"/>
              </w:rPr>
            </w:pPr>
          </w:p>
        </w:tc>
        <w:tc>
          <w:tcPr>
            <w:tcW w:w="1485" w:type="dxa"/>
          </w:tcPr>
          <w:p w14:paraId="67C4E680" w14:textId="725E2384" w:rsidR="7CDD7F14" w:rsidRPr="00114480" w:rsidRDefault="00AD5306" w:rsidP="7CDD7F14">
            <w:pPr>
              <w:spacing w:line="257" w:lineRule="auto"/>
              <w:rPr>
                <w:rFonts w:eastAsia="Arial"/>
              </w:rPr>
            </w:pPr>
            <w:r w:rsidRPr="00114480">
              <w:rPr>
                <w:rFonts w:eastAsia="Arial"/>
              </w:rPr>
              <w:t xml:space="preserve">Carlisle Street MAC sub-precinct </w:t>
            </w:r>
          </w:p>
        </w:tc>
      </w:tr>
    </w:tbl>
    <w:p w14:paraId="7777A0E1" w14:textId="5832C57A" w:rsidR="7CDD7F14" w:rsidRPr="00114480" w:rsidRDefault="7CDD7F14" w:rsidP="7CDD7F14">
      <w:pPr>
        <w:spacing w:line="257" w:lineRule="auto"/>
        <w:rPr>
          <w:rFonts w:eastAsia="Arial"/>
        </w:rPr>
      </w:pPr>
    </w:p>
    <w:p w14:paraId="2DB1BCFA" w14:textId="49D98D18" w:rsidR="75ACAEDF" w:rsidRPr="00114480" w:rsidRDefault="75ACAEDF" w:rsidP="7CDD7F14">
      <w:pPr>
        <w:spacing w:line="257" w:lineRule="auto"/>
        <w:rPr>
          <w:rFonts w:eastAsia="Arial"/>
        </w:rPr>
      </w:pPr>
      <w:r w:rsidRPr="00114480">
        <w:rPr>
          <w:rFonts w:eastAsia="Arial"/>
          <w:b/>
          <w:bCs/>
        </w:rPr>
        <w:t>Infrastructure supporting sustainability outcomes</w:t>
      </w:r>
    </w:p>
    <w:tbl>
      <w:tblPr>
        <w:tblStyle w:val="TableGrid"/>
        <w:tblW w:w="0" w:type="auto"/>
        <w:tblLayout w:type="fixed"/>
        <w:tblLook w:val="04A0" w:firstRow="1" w:lastRow="0" w:firstColumn="1" w:lastColumn="0" w:noHBand="0" w:noVBand="1"/>
        <w:tblCaption w:val="Infrastructure supporting sustainability outcomes"/>
        <w:tblDescription w:val="Table showing list of commuinty infrastructure that supports sustainability outcomes. "/>
      </w:tblPr>
      <w:tblGrid>
        <w:gridCol w:w="1860"/>
        <w:gridCol w:w="1710"/>
        <w:gridCol w:w="2025"/>
        <w:gridCol w:w="1890"/>
        <w:gridCol w:w="1485"/>
      </w:tblGrid>
      <w:tr w:rsidR="7CDD7F14" w:rsidRPr="00114480" w14:paraId="5C8CD29D" w14:textId="77777777" w:rsidTr="004C3DFE">
        <w:tc>
          <w:tcPr>
            <w:tcW w:w="1860" w:type="dxa"/>
            <w:shd w:val="clear" w:color="auto" w:fill="1F4E79" w:themeFill="accent1" w:themeFillShade="80"/>
          </w:tcPr>
          <w:p w14:paraId="12CB3975" w14:textId="4FC064B9"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Facility</w:t>
            </w:r>
          </w:p>
        </w:tc>
        <w:tc>
          <w:tcPr>
            <w:tcW w:w="1710" w:type="dxa"/>
            <w:shd w:val="clear" w:color="auto" w:fill="1F4E79" w:themeFill="accent1" w:themeFillShade="80"/>
          </w:tcPr>
          <w:p w14:paraId="6D878F68" w14:textId="0D473475"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Ownership</w:t>
            </w:r>
          </w:p>
        </w:tc>
        <w:tc>
          <w:tcPr>
            <w:tcW w:w="2025" w:type="dxa"/>
            <w:shd w:val="clear" w:color="auto" w:fill="1F4E79" w:themeFill="accent1" w:themeFillShade="80"/>
          </w:tcPr>
          <w:p w14:paraId="19D6E4F7" w14:textId="5189D967"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Management</w:t>
            </w:r>
          </w:p>
        </w:tc>
        <w:tc>
          <w:tcPr>
            <w:tcW w:w="1890" w:type="dxa"/>
            <w:shd w:val="clear" w:color="auto" w:fill="1F4E79" w:themeFill="accent1" w:themeFillShade="80"/>
          </w:tcPr>
          <w:p w14:paraId="5ABDFB7F" w14:textId="7A5876FC"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Services</w:t>
            </w:r>
          </w:p>
        </w:tc>
        <w:tc>
          <w:tcPr>
            <w:tcW w:w="1485" w:type="dxa"/>
            <w:shd w:val="clear" w:color="auto" w:fill="1F4E79" w:themeFill="accent1" w:themeFillShade="80"/>
          </w:tcPr>
          <w:p w14:paraId="25550650" w14:textId="559E51FB"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Precinct</w:t>
            </w:r>
          </w:p>
        </w:tc>
      </w:tr>
      <w:tr w:rsidR="7CDD7F14" w:rsidRPr="00114480" w14:paraId="2B719EF3" w14:textId="77777777" w:rsidTr="7CDD7F14">
        <w:tc>
          <w:tcPr>
            <w:tcW w:w="1860" w:type="dxa"/>
          </w:tcPr>
          <w:p w14:paraId="6A8075BE" w14:textId="20C4CE85" w:rsidR="7CDD7F14" w:rsidRPr="00114480" w:rsidRDefault="7CDD7F14" w:rsidP="7CDD7F14">
            <w:pPr>
              <w:spacing w:line="257" w:lineRule="auto"/>
              <w:rPr>
                <w:rFonts w:eastAsia="Arial"/>
              </w:rPr>
            </w:pPr>
            <w:proofErr w:type="spellStart"/>
            <w:r w:rsidRPr="00114480">
              <w:rPr>
                <w:rFonts w:eastAsia="Arial"/>
              </w:rPr>
              <w:t>VegOut</w:t>
            </w:r>
            <w:proofErr w:type="spellEnd"/>
            <w:r w:rsidRPr="00114480">
              <w:rPr>
                <w:rFonts w:eastAsia="Arial"/>
              </w:rPr>
              <w:t xml:space="preserve"> Community Garden</w:t>
            </w:r>
          </w:p>
        </w:tc>
        <w:tc>
          <w:tcPr>
            <w:tcW w:w="1710" w:type="dxa"/>
          </w:tcPr>
          <w:p w14:paraId="1B63B411" w14:textId="2BCBDC11" w:rsidR="7CDD7F14" w:rsidRPr="00114480" w:rsidRDefault="7CDD7F14" w:rsidP="7CDD7F14">
            <w:pPr>
              <w:spacing w:line="257" w:lineRule="auto"/>
              <w:rPr>
                <w:rFonts w:eastAsia="Arial"/>
              </w:rPr>
            </w:pPr>
            <w:r w:rsidRPr="00114480">
              <w:rPr>
                <w:rFonts w:eastAsia="Arial"/>
              </w:rPr>
              <w:t>Council</w:t>
            </w:r>
          </w:p>
        </w:tc>
        <w:tc>
          <w:tcPr>
            <w:tcW w:w="2025" w:type="dxa"/>
          </w:tcPr>
          <w:p w14:paraId="5BE91466" w14:textId="101EECC7" w:rsidR="7CDD7F14" w:rsidRPr="00114480" w:rsidRDefault="7CDD7F14" w:rsidP="7CDD7F14">
            <w:pPr>
              <w:spacing w:line="257" w:lineRule="auto"/>
              <w:rPr>
                <w:rFonts w:eastAsia="Arial"/>
              </w:rPr>
            </w:pPr>
            <w:proofErr w:type="spellStart"/>
            <w:r w:rsidRPr="00114480">
              <w:rPr>
                <w:rFonts w:eastAsia="Arial"/>
              </w:rPr>
              <w:t>VegOut</w:t>
            </w:r>
            <w:proofErr w:type="spellEnd"/>
          </w:p>
        </w:tc>
        <w:tc>
          <w:tcPr>
            <w:tcW w:w="1890" w:type="dxa"/>
          </w:tcPr>
          <w:p w14:paraId="2DFFADA3" w14:textId="55869A31" w:rsidR="7CDD7F14" w:rsidRPr="00114480" w:rsidRDefault="7CDD7F14" w:rsidP="7CDD7F14">
            <w:pPr>
              <w:spacing w:line="257" w:lineRule="auto"/>
              <w:rPr>
                <w:rFonts w:eastAsia="Arial"/>
              </w:rPr>
            </w:pPr>
            <w:r w:rsidRPr="00114480">
              <w:rPr>
                <w:rFonts w:eastAsia="Arial"/>
              </w:rPr>
              <w:t>Community garden</w:t>
            </w:r>
          </w:p>
        </w:tc>
        <w:tc>
          <w:tcPr>
            <w:tcW w:w="1485" w:type="dxa"/>
          </w:tcPr>
          <w:p w14:paraId="7D6FE26F" w14:textId="33A896D7" w:rsidR="7CDD7F14" w:rsidRPr="00114480" w:rsidRDefault="00AD5306" w:rsidP="7CDD7F14">
            <w:pPr>
              <w:spacing w:line="257" w:lineRule="auto"/>
              <w:rPr>
                <w:rFonts w:eastAsia="Arial"/>
              </w:rPr>
            </w:pPr>
            <w:r w:rsidRPr="00114480">
              <w:rPr>
                <w:rFonts w:eastAsia="Arial"/>
              </w:rPr>
              <w:t xml:space="preserve">St Kilda MAC sub-precinct </w:t>
            </w:r>
          </w:p>
        </w:tc>
      </w:tr>
      <w:tr w:rsidR="7CDD7F14" w:rsidRPr="00114480" w14:paraId="09371AFE" w14:textId="77777777" w:rsidTr="7CDD7F14">
        <w:tc>
          <w:tcPr>
            <w:tcW w:w="1860" w:type="dxa"/>
          </w:tcPr>
          <w:p w14:paraId="06D374A4" w14:textId="3512BF36" w:rsidR="7CDD7F14" w:rsidRPr="00114480" w:rsidRDefault="7CDD7F14" w:rsidP="7CDD7F14">
            <w:pPr>
              <w:spacing w:line="257" w:lineRule="auto"/>
              <w:rPr>
                <w:rFonts w:eastAsia="Arial"/>
              </w:rPr>
            </w:pPr>
            <w:proofErr w:type="spellStart"/>
            <w:r w:rsidRPr="00114480">
              <w:rPr>
                <w:rFonts w:eastAsia="Arial"/>
              </w:rPr>
              <w:lastRenderedPageBreak/>
              <w:t>EcoCentre</w:t>
            </w:r>
            <w:proofErr w:type="spellEnd"/>
          </w:p>
        </w:tc>
        <w:tc>
          <w:tcPr>
            <w:tcW w:w="1710" w:type="dxa"/>
          </w:tcPr>
          <w:p w14:paraId="474B3CB3" w14:textId="188182FD" w:rsidR="7CDD7F14" w:rsidRPr="00114480" w:rsidRDefault="7CDD7F14" w:rsidP="7CDD7F14">
            <w:pPr>
              <w:spacing w:line="257" w:lineRule="auto"/>
              <w:rPr>
                <w:rFonts w:eastAsia="Arial"/>
              </w:rPr>
            </w:pPr>
            <w:r w:rsidRPr="00114480">
              <w:rPr>
                <w:rFonts w:eastAsia="Arial"/>
              </w:rPr>
              <w:t>Council</w:t>
            </w:r>
          </w:p>
        </w:tc>
        <w:tc>
          <w:tcPr>
            <w:tcW w:w="2025" w:type="dxa"/>
          </w:tcPr>
          <w:p w14:paraId="7901D34C" w14:textId="627C740E" w:rsidR="7CDD7F14" w:rsidRPr="00114480" w:rsidRDefault="7CDD7F14" w:rsidP="7CDD7F14">
            <w:pPr>
              <w:spacing w:line="257" w:lineRule="auto"/>
              <w:rPr>
                <w:rFonts w:eastAsia="Arial"/>
              </w:rPr>
            </w:pPr>
            <w:proofErr w:type="spellStart"/>
            <w:r w:rsidRPr="00114480">
              <w:rPr>
                <w:rFonts w:eastAsia="Arial"/>
              </w:rPr>
              <w:t>EcoCentre</w:t>
            </w:r>
            <w:proofErr w:type="spellEnd"/>
          </w:p>
        </w:tc>
        <w:tc>
          <w:tcPr>
            <w:tcW w:w="1890" w:type="dxa"/>
          </w:tcPr>
          <w:p w14:paraId="66B18C46" w14:textId="4C3A1115" w:rsidR="7CDD7F14" w:rsidRPr="00114480" w:rsidRDefault="7CDD7F14" w:rsidP="7CDD7F14">
            <w:pPr>
              <w:spacing w:line="257" w:lineRule="auto"/>
              <w:rPr>
                <w:rFonts w:eastAsia="Arial"/>
              </w:rPr>
            </w:pPr>
            <w:r w:rsidRPr="00114480">
              <w:rPr>
                <w:rFonts w:eastAsia="Arial"/>
              </w:rPr>
              <w:t>Sustainability and community engagement programs</w:t>
            </w:r>
          </w:p>
        </w:tc>
        <w:tc>
          <w:tcPr>
            <w:tcW w:w="1485" w:type="dxa"/>
          </w:tcPr>
          <w:p w14:paraId="4B4AFE32" w14:textId="65AF8CCC" w:rsidR="7CDD7F14" w:rsidRPr="00114480" w:rsidRDefault="00AD5306" w:rsidP="7CDD7F14">
            <w:pPr>
              <w:spacing w:line="257" w:lineRule="auto"/>
              <w:rPr>
                <w:rFonts w:eastAsia="Arial"/>
              </w:rPr>
            </w:pPr>
            <w:r w:rsidRPr="00114480">
              <w:rPr>
                <w:rFonts w:eastAsia="Arial"/>
              </w:rPr>
              <w:t xml:space="preserve">St Kilda MAC sub-precinct </w:t>
            </w:r>
          </w:p>
        </w:tc>
      </w:tr>
    </w:tbl>
    <w:p w14:paraId="1CD0817F" w14:textId="0D9607CE" w:rsidR="7CDD7F14" w:rsidRPr="00114480" w:rsidRDefault="7CDD7F14" w:rsidP="7CDD7F14">
      <w:pPr>
        <w:spacing w:line="257" w:lineRule="auto"/>
        <w:rPr>
          <w:rFonts w:eastAsia="Arial"/>
        </w:rPr>
      </w:pPr>
    </w:p>
    <w:p w14:paraId="2C98F661" w14:textId="5AC83D6F" w:rsidR="75ACAEDF" w:rsidRPr="00114480" w:rsidRDefault="75ACAEDF" w:rsidP="7CDD7F14">
      <w:pPr>
        <w:spacing w:line="257" w:lineRule="auto"/>
        <w:rPr>
          <w:rFonts w:eastAsia="Arial"/>
        </w:rPr>
      </w:pPr>
      <w:r w:rsidRPr="00114480">
        <w:rPr>
          <w:rFonts w:eastAsia="Arial"/>
          <w:b/>
          <w:bCs/>
        </w:rPr>
        <w:t>Civic infrastructure</w:t>
      </w:r>
    </w:p>
    <w:tbl>
      <w:tblPr>
        <w:tblStyle w:val="TableGrid"/>
        <w:tblW w:w="0" w:type="auto"/>
        <w:tblLayout w:type="fixed"/>
        <w:tblLook w:val="04A0" w:firstRow="1" w:lastRow="0" w:firstColumn="1" w:lastColumn="0" w:noHBand="0" w:noVBand="1"/>
        <w:tblCaption w:val="Civic infrastructure. "/>
        <w:tblDescription w:val="Table showing list of civic infrastructure"/>
      </w:tblPr>
      <w:tblGrid>
        <w:gridCol w:w="1860"/>
        <w:gridCol w:w="1710"/>
        <w:gridCol w:w="2025"/>
        <w:gridCol w:w="1890"/>
        <w:gridCol w:w="1485"/>
      </w:tblGrid>
      <w:tr w:rsidR="7CDD7F14" w:rsidRPr="00114480" w14:paraId="342E1545" w14:textId="77777777" w:rsidTr="004C3DFE">
        <w:tc>
          <w:tcPr>
            <w:tcW w:w="1860" w:type="dxa"/>
            <w:shd w:val="clear" w:color="auto" w:fill="1F4E79" w:themeFill="accent1" w:themeFillShade="80"/>
          </w:tcPr>
          <w:p w14:paraId="73687C2B" w14:textId="3669E03C"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Facility</w:t>
            </w:r>
          </w:p>
        </w:tc>
        <w:tc>
          <w:tcPr>
            <w:tcW w:w="1710" w:type="dxa"/>
            <w:shd w:val="clear" w:color="auto" w:fill="1F4E79" w:themeFill="accent1" w:themeFillShade="80"/>
          </w:tcPr>
          <w:p w14:paraId="09DBC7D3" w14:textId="7E6BC2AF"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Ownership</w:t>
            </w:r>
          </w:p>
        </w:tc>
        <w:tc>
          <w:tcPr>
            <w:tcW w:w="2025" w:type="dxa"/>
            <w:shd w:val="clear" w:color="auto" w:fill="1F4E79" w:themeFill="accent1" w:themeFillShade="80"/>
          </w:tcPr>
          <w:p w14:paraId="0EB4024F" w14:textId="1AF60751"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Management</w:t>
            </w:r>
          </w:p>
        </w:tc>
        <w:tc>
          <w:tcPr>
            <w:tcW w:w="1890" w:type="dxa"/>
            <w:shd w:val="clear" w:color="auto" w:fill="1F4E79" w:themeFill="accent1" w:themeFillShade="80"/>
          </w:tcPr>
          <w:p w14:paraId="4DF374B9" w14:textId="36F47515"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Services</w:t>
            </w:r>
          </w:p>
        </w:tc>
        <w:tc>
          <w:tcPr>
            <w:tcW w:w="1485" w:type="dxa"/>
            <w:shd w:val="clear" w:color="auto" w:fill="1F4E79" w:themeFill="accent1" w:themeFillShade="80"/>
          </w:tcPr>
          <w:p w14:paraId="481BFDE8" w14:textId="687ED899" w:rsidR="7CDD7F14" w:rsidRPr="00114480" w:rsidRDefault="7CDD7F14" w:rsidP="7CDD7F14">
            <w:pPr>
              <w:spacing w:line="257" w:lineRule="auto"/>
              <w:rPr>
                <w:rFonts w:eastAsia="Arial"/>
                <w:color w:val="FFFFFF" w:themeColor="background1"/>
              </w:rPr>
            </w:pPr>
            <w:r w:rsidRPr="00114480">
              <w:rPr>
                <w:rFonts w:eastAsia="Arial"/>
                <w:color w:val="FFFFFF" w:themeColor="background1"/>
              </w:rPr>
              <w:t>Precinct</w:t>
            </w:r>
          </w:p>
        </w:tc>
      </w:tr>
      <w:tr w:rsidR="7CDD7F14" w:rsidRPr="00114480" w14:paraId="33C1BDBA" w14:textId="77777777" w:rsidTr="7CDD7F14">
        <w:tc>
          <w:tcPr>
            <w:tcW w:w="1860" w:type="dxa"/>
          </w:tcPr>
          <w:p w14:paraId="13B81C79" w14:textId="0BA2DF34" w:rsidR="7CDD7F14" w:rsidRPr="00114480" w:rsidRDefault="7CDD7F14" w:rsidP="7CDD7F14">
            <w:pPr>
              <w:spacing w:line="257" w:lineRule="auto"/>
              <w:rPr>
                <w:rFonts w:eastAsia="Arial"/>
              </w:rPr>
            </w:pPr>
            <w:r w:rsidRPr="00114480">
              <w:rPr>
                <w:rFonts w:eastAsia="Arial"/>
              </w:rPr>
              <w:t>St Kilda Police Station</w:t>
            </w:r>
          </w:p>
        </w:tc>
        <w:tc>
          <w:tcPr>
            <w:tcW w:w="1710" w:type="dxa"/>
          </w:tcPr>
          <w:p w14:paraId="1958F4CE" w14:textId="4FF8B9E5" w:rsidR="7CDD7F14" w:rsidRPr="00114480" w:rsidRDefault="7CDD7F14" w:rsidP="7CDD7F14">
            <w:pPr>
              <w:spacing w:line="257" w:lineRule="auto"/>
              <w:rPr>
                <w:rFonts w:eastAsia="Arial"/>
              </w:rPr>
            </w:pPr>
            <w:r w:rsidRPr="00114480">
              <w:rPr>
                <w:rFonts w:eastAsia="Arial"/>
              </w:rPr>
              <w:t>State</w:t>
            </w:r>
          </w:p>
        </w:tc>
        <w:tc>
          <w:tcPr>
            <w:tcW w:w="2025" w:type="dxa"/>
          </w:tcPr>
          <w:p w14:paraId="23CEE456" w14:textId="78A101D0" w:rsidR="7CDD7F14" w:rsidRPr="00114480" w:rsidRDefault="7CDD7F14" w:rsidP="7CDD7F14">
            <w:pPr>
              <w:spacing w:line="257" w:lineRule="auto"/>
              <w:rPr>
                <w:rFonts w:eastAsia="Arial"/>
              </w:rPr>
            </w:pPr>
            <w:r w:rsidRPr="00114480">
              <w:rPr>
                <w:rFonts w:eastAsia="Arial"/>
              </w:rPr>
              <w:t>Victoria Police</w:t>
            </w:r>
          </w:p>
        </w:tc>
        <w:tc>
          <w:tcPr>
            <w:tcW w:w="1890" w:type="dxa"/>
          </w:tcPr>
          <w:p w14:paraId="3D66011F" w14:textId="07A430EA" w:rsidR="7CDD7F14" w:rsidRPr="00114480" w:rsidRDefault="7CDD7F14" w:rsidP="7CDD7F14">
            <w:pPr>
              <w:spacing w:line="257" w:lineRule="auto"/>
              <w:rPr>
                <w:rFonts w:eastAsia="Arial"/>
              </w:rPr>
            </w:pPr>
          </w:p>
        </w:tc>
        <w:tc>
          <w:tcPr>
            <w:tcW w:w="1485" w:type="dxa"/>
          </w:tcPr>
          <w:p w14:paraId="081595C0" w14:textId="29D8A65A" w:rsidR="7CDD7F14" w:rsidRPr="00114480" w:rsidRDefault="7CDD7F14" w:rsidP="7CDD7F14">
            <w:pPr>
              <w:spacing w:line="257" w:lineRule="auto"/>
              <w:rPr>
                <w:rFonts w:eastAsia="Arial"/>
              </w:rPr>
            </w:pPr>
            <w:r w:rsidRPr="00114480">
              <w:rPr>
                <w:rFonts w:eastAsia="Arial"/>
              </w:rPr>
              <w:t>Carlisle Street</w:t>
            </w:r>
            <w:r w:rsidR="00AD5306" w:rsidRPr="00114480">
              <w:rPr>
                <w:rFonts w:eastAsia="Arial"/>
              </w:rPr>
              <w:t xml:space="preserve"> MAC sub-precinct </w:t>
            </w:r>
          </w:p>
        </w:tc>
      </w:tr>
      <w:tr w:rsidR="7CDD7F14" w:rsidRPr="00114480" w14:paraId="0A5F601C" w14:textId="77777777" w:rsidTr="000334C2">
        <w:trPr>
          <w:trHeight w:val="1164"/>
        </w:trPr>
        <w:tc>
          <w:tcPr>
            <w:tcW w:w="1860" w:type="dxa"/>
          </w:tcPr>
          <w:p w14:paraId="73B1EBE9" w14:textId="0D2EF4C6" w:rsidR="7CDD7F14" w:rsidRPr="00114480" w:rsidRDefault="7CDD7F14" w:rsidP="7CDD7F14">
            <w:pPr>
              <w:spacing w:line="257" w:lineRule="auto"/>
              <w:rPr>
                <w:rFonts w:eastAsia="Arial"/>
              </w:rPr>
            </w:pPr>
            <w:r w:rsidRPr="00114480">
              <w:rPr>
                <w:rFonts w:eastAsia="Arial"/>
              </w:rPr>
              <w:t>St Kilda Town Hall</w:t>
            </w:r>
          </w:p>
        </w:tc>
        <w:tc>
          <w:tcPr>
            <w:tcW w:w="1710" w:type="dxa"/>
          </w:tcPr>
          <w:p w14:paraId="2C2B9C4E" w14:textId="3AE75912" w:rsidR="7CDD7F14" w:rsidRPr="00114480" w:rsidRDefault="7CDD7F14" w:rsidP="7CDD7F14">
            <w:pPr>
              <w:spacing w:line="257" w:lineRule="auto"/>
              <w:rPr>
                <w:rFonts w:eastAsia="Arial"/>
              </w:rPr>
            </w:pPr>
            <w:r w:rsidRPr="00114480">
              <w:rPr>
                <w:rFonts w:eastAsia="Arial"/>
              </w:rPr>
              <w:t>Council</w:t>
            </w:r>
          </w:p>
        </w:tc>
        <w:tc>
          <w:tcPr>
            <w:tcW w:w="2025" w:type="dxa"/>
          </w:tcPr>
          <w:p w14:paraId="18F9F609" w14:textId="3791059F" w:rsidR="7CDD7F14" w:rsidRPr="00114480" w:rsidRDefault="7CDD7F14" w:rsidP="7CDD7F14">
            <w:pPr>
              <w:spacing w:line="257" w:lineRule="auto"/>
              <w:rPr>
                <w:rFonts w:eastAsia="Arial"/>
              </w:rPr>
            </w:pPr>
            <w:r w:rsidRPr="00114480">
              <w:rPr>
                <w:rFonts w:eastAsia="Arial"/>
              </w:rPr>
              <w:t>Council</w:t>
            </w:r>
          </w:p>
        </w:tc>
        <w:tc>
          <w:tcPr>
            <w:tcW w:w="1890" w:type="dxa"/>
          </w:tcPr>
          <w:p w14:paraId="2262101D" w14:textId="45A45E42" w:rsidR="7CDD7F14" w:rsidRPr="00114480" w:rsidRDefault="7CDD7F14" w:rsidP="7CDD7F14">
            <w:pPr>
              <w:spacing w:line="257" w:lineRule="auto"/>
              <w:rPr>
                <w:rFonts w:eastAsia="Arial"/>
              </w:rPr>
            </w:pPr>
            <w:r w:rsidRPr="00114480">
              <w:rPr>
                <w:rFonts w:eastAsia="Arial"/>
              </w:rPr>
              <w:t>Civic centre, art gallery, bookable spaces</w:t>
            </w:r>
          </w:p>
        </w:tc>
        <w:tc>
          <w:tcPr>
            <w:tcW w:w="1485" w:type="dxa"/>
          </w:tcPr>
          <w:p w14:paraId="63FD86EC" w14:textId="2B5C4BC8" w:rsidR="7CDD7F14" w:rsidRPr="00114480" w:rsidRDefault="7CDD7F14" w:rsidP="7CDD7F14">
            <w:pPr>
              <w:spacing w:line="257" w:lineRule="auto"/>
              <w:rPr>
                <w:rFonts w:eastAsia="Arial"/>
              </w:rPr>
            </w:pPr>
            <w:r w:rsidRPr="00114480">
              <w:rPr>
                <w:rFonts w:eastAsia="Arial"/>
              </w:rPr>
              <w:t>Carlisle Street</w:t>
            </w:r>
            <w:r w:rsidR="00AD5306" w:rsidRPr="00114480">
              <w:rPr>
                <w:rFonts w:eastAsia="Arial"/>
              </w:rPr>
              <w:t xml:space="preserve"> MAC sub-precinct </w:t>
            </w:r>
          </w:p>
        </w:tc>
      </w:tr>
    </w:tbl>
    <w:p w14:paraId="0B0A32DC" w14:textId="1349876E" w:rsidR="7CDD7F14" w:rsidRPr="00114480" w:rsidRDefault="7CDD7F14" w:rsidP="7CDD7F14">
      <w:pPr>
        <w:spacing w:line="257" w:lineRule="auto"/>
        <w:rPr>
          <w:rFonts w:eastAsia="Arial"/>
        </w:rPr>
      </w:pPr>
    </w:p>
    <w:p w14:paraId="2546CD20" w14:textId="1349876E" w:rsidR="00AC2E89" w:rsidRPr="00114480" w:rsidRDefault="00AC2E89">
      <w:pPr>
        <w:tabs>
          <w:tab w:val="clear" w:pos="-3060"/>
          <w:tab w:val="clear" w:pos="-2340"/>
          <w:tab w:val="clear" w:pos="6300"/>
        </w:tabs>
        <w:suppressAutoHyphens w:val="0"/>
        <w:spacing w:after="160" w:line="259" w:lineRule="auto"/>
      </w:pPr>
      <w:r w:rsidRPr="00114480">
        <w:br w:type="page"/>
      </w:r>
    </w:p>
    <w:p w14:paraId="0E2D3D6A" w14:textId="4292FA7B" w:rsidR="00AC2E89" w:rsidRPr="00114480" w:rsidRDefault="00AC2E89" w:rsidP="007608D3">
      <w:pPr>
        <w:pStyle w:val="Heading1"/>
      </w:pPr>
      <w:bookmarkStart w:id="130" w:name="_Toc87946311"/>
      <w:r w:rsidRPr="00114480">
        <w:lastRenderedPageBreak/>
        <w:t>Appendix 3</w:t>
      </w:r>
      <w:r w:rsidR="009109AD" w:rsidRPr="00114480">
        <w:t xml:space="preserve"> – </w:t>
      </w:r>
      <w:r w:rsidR="004B0FCB" w:rsidRPr="00114480">
        <w:t>Potential a</w:t>
      </w:r>
      <w:r w:rsidR="009109AD" w:rsidRPr="00114480">
        <w:t>ctions for removing barriers to businesses</w:t>
      </w:r>
      <w:bookmarkEnd w:id="130"/>
      <w:r w:rsidR="009109AD" w:rsidRPr="00114480">
        <w:t xml:space="preserve"> </w:t>
      </w:r>
    </w:p>
    <w:tbl>
      <w:tblPr>
        <w:tblStyle w:val="ListTable3-Accent1"/>
        <w:tblW w:w="9498" w:type="dxa"/>
        <w:tblInd w:w="-5" w:type="dxa"/>
        <w:tblLook w:val="04A0" w:firstRow="1" w:lastRow="0" w:firstColumn="1" w:lastColumn="0" w:noHBand="0" w:noVBand="1"/>
        <w:tblCaption w:val="Potential actions for removing barriers to businesses"/>
        <w:tblDescription w:val="Table showing 14 actions for removing barriers to businesses including Council leads for each action. "/>
      </w:tblPr>
      <w:tblGrid>
        <w:gridCol w:w="7371"/>
        <w:gridCol w:w="2127"/>
      </w:tblGrid>
      <w:tr w:rsidR="00E26BC7" w:rsidRPr="00114480" w14:paraId="3DC89DBD" w14:textId="77777777" w:rsidTr="00114480">
        <w:trPr>
          <w:cnfStyle w:val="100000000000" w:firstRow="1" w:lastRow="0" w:firstColumn="0" w:lastColumn="0" w:oddVBand="0" w:evenVBand="0" w:oddHBand="0" w:evenHBand="0" w:firstRowFirstColumn="0" w:firstRowLastColumn="0" w:lastRowFirstColumn="0" w:lastRowLastColumn="0"/>
          <w:trHeight w:val="349"/>
        </w:trPr>
        <w:tc>
          <w:tcPr>
            <w:cnfStyle w:val="001000000100" w:firstRow="0" w:lastRow="0" w:firstColumn="1" w:lastColumn="0" w:oddVBand="0" w:evenVBand="0" w:oddHBand="0" w:evenHBand="0" w:firstRowFirstColumn="1" w:firstRowLastColumn="0" w:lastRowFirstColumn="0" w:lastRowLastColumn="0"/>
            <w:tcW w:w="7371" w:type="dxa"/>
            <w:shd w:val="clear" w:color="auto" w:fill="002060"/>
          </w:tcPr>
          <w:p w14:paraId="4673DC00" w14:textId="77777777" w:rsidR="00E26BC7" w:rsidRPr="00114480" w:rsidRDefault="00E26BC7" w:rsidP="00A57805">
            <w:pPr>
              <w:rPr>
                <w:color w:val="FFFFFF" w:themeColor="background1"/>
              </w:rPr>
            </w:pPr>
            <w:r w:rsidRPr="00114480">
              <w:rPr>
                <w:color w:val="FFFFFF" w:themeColor="background1"/>
              </w:rPr>
              <w:t>Action</w:t>
            </w:r>
            <w:bookmarkStart w:id="131" w:name="_GoBack"/>
            <w:bookmarkEnd w:id="131"/>
          </w:p>
        </w:tc>
        <w:tc>
          <w:tcPr>
            <w:tcW w:w="2127" w:type="dxa"/>
            <w:shd w:val="clear" w:color="auto" w:fill="002060"/>
          </w:tcPr>
          <w:p w14:paraId="65CBB55A" w14:textId="77777777" w:rsidR="00E26BC7" w:rsidRPr="00114480" w:rsidRDefault="00E26BC7" w:rsidP="00A57805">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114480">
              <w:rPr>
                <w:color w:val="FFFFFF" w:themeColor="background1"/>
              </w:rPr>
              <w:t xml:space="preserve">Council lead </w:t>
            </w:r>
          </w:p>
        </w:tc>
      </w:tr>
      <w:tr w:rsidR="00E26BC7" w:rsidRPr="00114480" w14:paraId="0455E844" w14:textId="77777777" w:rsidTr="00750E0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71" w:type="dxa"/>
            <w:shd w:val="clear" w:color="auto" w:fill="C5E0B3" w:themeFill="accent6" w:themeFillTint="66"/>
          </w:tcPr>
          <w:p w14:paraId="54582431" w14:textId="77777777" w:rsidR="00E26BC7" w:rsidRPr="00114480" w:rsidRDefault="00E26BC7" w:rsidP="00A57805">
            <w:r w:rsidRPr="00114480">
              <w:t xml:space="preserve">Committed/ underway </w:t>
            </w:r>
          </w:p>
        </w:tc>
        <w:tc>
          <w:tcPr>
            <w:tcW w:w="2127" w:type="dxa"/>
            <w:shd w:val="clear" w:color="auto" w:fill="C5E0B3" w:themeFill="accent6" w:themeFillTint="66"/>
          </w:tcPr>
          <w:p w14:paraId="54713F0C" w14:textId="77777777" w:rsidR="00E26BC7" w:rsidRPr="00114480" w:rsidRDefault="00E26BC7" w:rsidP="00A57805">
            <w:pPr>
              <w:cnfStyle w:val="000000100000" w:firstRow="0" w:lastRow="0" w:firstColumn="0" w:lastColumn="0" w:oddVBand="0" w:evenVBand="0" w:oddHBand="1" w:evenHBand="0" w:firstRowFirstColumn="0" w:firstRowLastColumn="0" w:lastRowFirstColumn="0" w:lastRowLastColumn="0"/>
            </w:pPr>
          </w:p>
        </w:tc>
      </w:tr>
      <w:tr w:rsidR="00E26BC7" w:rsidRPr="00114480" w14:paraId="028CE78B" w14:textId="77777777" w:rsidTr="00750E0D">
        <w:tc>
          <w:tcPr>
            <w:cnfStyle w:val="001000000000" w:firstRow="0" w:lastRow="0" w:firstColumn="1" w:lastColumn="0" w:oddVBand="0" w:evenVBand="0" w:oddHBand="0" w:evenHBand="0" w:firstRowFirstColumn="0" w:firstRowLastColumn="0" w:lastRowFirstColumn="0" w:lastRowLastColumn="0"/>
            <w:tcW w:w="7371" w:type="dxa"/>
            <w:shd w:val="clear" w:color="auto" w:fill="auto"/>
          </w:tcPr>
          <w:p w14:paraId="6EBC25F5" w14:textId="77777777" w:rsidR="00E26BC7" w:rsidRPr="00114480" w:rsidRDefault="00E26BC7" w:rsidP="00542AB2">
            <w:pPr>
              <w:pStyle w:val="ListParagraph"/>
              <w:numPr>
                <w:ilvl w:val="0"/>
                <w:numId w:val="37"/>
              </w:numPr>
              <w:tabs>
                <w:tab w:val="clear" w:pos="-3060"/>
                <w:tab w:val="clear" w:pos="-2340"/>
                <w:tab w:val="clear" w:pos="6300"/>
              </w:tabs>
              <w:suppressAutoHyphens w:val="0"/>
              <w:spacing w:after="0" w:line="240" w:lineRule="auto"/>
              <w:rPr>
                <w:b w:val="0"/>
                <w:bCs w:val="0"/>
              </w:rPr>
            </w:pPr>
            <w:r w:rsidRPr="00114480">
              <w:rPr>
                <w:b w:val="0"/>
                <w:bCs w:val="0"/>
              </w:rPr>
              <w:t>Undertake a pilot program of a commercial/retail mix mapping project to develop a spatial understanding of the current mix in centres and identify clear clusters, gaps in the supply and current anchor tenants and compare them to global best practice retail mix benchmarks and strategies, includes consultation and collaboration with real estate agents (pilot program currently being developed for Acland Street)</w:t>
            </w:r>
          </w:p>
        </w:tc>
        <w:tc>
          <w:tcPr>
            <w:tcW w:w="2127" w:type="dxa"/>
            <w:shd w:val="clear" w:color="auto" w:fill="auto"/>
          </w:tcPr>
          <w:p w14:paraId="43091D1E" w14:textId="77777777" w:rsidR="00E26BC7" w:rsidRPr="00114480" w:rsidRDefault="00E26BC7" w:rsidP="00A57805">
            <w:pPr>
              <w:cnfStyle w:val="000000000000" w:firstRow="0" w:lastRow="0" w:firstColumn="0" w:lastColumn="0" w:oddVBand="0" w:evenVBand="0" w:oddHBand="0" w:evenHBand="0" w:firstRowFirstColumn="0" w:firstRowLastColumn="0" w:lastRowFirstColumn="0" w:lastRowLastColumn="0"/>
            </w:pPr>
            <w:r w:rsidRPr="00114480">
              <w:t xml:space="preserve">City Growth and Culture </w:t>
            </w:r>
          </w:p>
        </w:tc>
      </w:tr>
      <w:tr w:rsidR="00E26BC7" w:rsidRPr="00114480" w14:paraId="6BC889A2" w14:textId="77777777" w:rsidTr="00750E0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71" w:type="dxa"/>
            <w:shd w:val="clear" w:color="auto" w:fill="auto"/>
          </w:tcPr>
          <w:p w14:paraId="729B7884" w14:textId="77777777" w:rsidR="00E26BC7" w:rsidRPr="00114480" w:rsidRDefault="00E26BC7" w:rsidP="00542AB2">
            <w:pPr>
              <w:pStyle w:val="ListParagraph"/>
              <w:numPr>
                <w:ilvl w:val="0"/>
                <w:numId w:val="37"/>
              </w:numPr>
              <w:tabs>
                <w:tab w:val="clear" w:pos="-3060"/>
                <w:tab w:val="clear" w:pos="-2340"/>
                <w:tab w:val="clear" w:pos="6300"/>
              </w:tabs>
              <w:suppressAutoHyphens w:val="0"/>
              <w:spacing w:after="0" w:line="240" w:lineRule="auto"/>
              <w:rPr>
                <w:b w:val="0"/>
                <w:bCs w:val="0"/>
              </w:rPr>
            </w:pPr>
            <w:r w:rsidRPr="00114480">
              <w:rPr>
                <w:b w:val="0"/>
                <w:bCs w:val="0"/>
              </w:rPr>
              <w:t>Continue to progress proposed local </w:t>
            </w:r>
            <w:proofErr w:type="spellStart"/>
            <w:r w:rsidRPr="00114480">
              <w:rPr>
                <w:b w:val="0"/>
                <w:bCs w:val="0"/>
              </w:rPr>
              <w:t>VicSmart</w:t>
            </w:r>
            <w:proofErr w:type="spellEnd"/>
            <w:r w:rsidRPr="00114480">
              <w:rPr>
                <w:b w:val="0"/>
                <w:bCs w:val="0"/>
              </w:rPr>
              <w:t> application types through Planning Scheme Review Planning Scheme Amendment C203 - particularly relevant to minor buildings and works, signage and liquor licenses (all within limited parameters) Amendment C203 is due to commence exhibition shortly</w:t>
            </w:r>
          </w:p>
        </w:tc>
        <w:tc>
          <w:tcPr>
            <w:tcW w:w="2127" w:type="dxa"/>
            <w:shd w:val="clear" w:color="auto" w:fill="auto"/>
          </w:tcPr>
          <w:p w14:paraId="516B428F" w14:textId="77777777" w:rsidR="00E26BC7" w:rsidRPr="00114480" w:rsidRDefault="00E26BC7" w:rsidP="00A57805">
            <w:pPr>
              <w:cnfStyle w:val="000000100000" w:firstRow="0" w:lastRow="0" w:firstColumn="0" w:lastColumn="0" w:oddVBand="0" w:evenVBand="0" w:oddHBand="1" w:evenHBand="0" w:firstRowFirstColumn="0" w:firstRowLastColumn="0" w:lastRowFirstColumn="0" w:lastRowLastColumn="0"/>
            </w:pPr>
            <w:r w:rsidRPr="00114480">
              <w:t xml:space="preserve">City Policy </w:t>
            </w:r>
          </w:p>
        </w:tc>
      </w:tr>
      <w:tr w:rsidR="00E26BC7" w:rsidRPr="00114480" w14:paraId="52825837" w14:textId="77777777" w:rsidTr="00750E0D">
        <w:tc>
          <w:tcPr>
            <w:cnfStyle w:val="001000000000" w:firstRow="0" w:lastRow="0" w:firstColumn="1" w:lastColumn="0" w:oddVBand="0" w:evenVBand="0" w:oddHBand="0" w:evenHBand="0" w:firstRowFirstColumn="0" w:firstRowLastColumn="0" w:lastRowFirstColumn="0" w:lastRowLastColumn="0"/>
            <w:tcW w:w="7371" w:type="dxa"/>
            <w:shd w:val="clear" w:color="auto" w:fill="C5E0B3" w:themeFill="accent6" w:themeFillTint="66"/>
          </w:tcPr>
          <w:p w14:paraId="0755029E" w14:textId="77777777" w:rsidR="00E26BC7" w:rsidRPr="00114480" w:rsidRDefault="00E26BC7" w:rsidP="00A57805">
            <w:r w:rsidRPr="00114480">
              <w:t>Future</w:t>
            </w:r>
          </w:p>
        </w:tc>
        <w:tc>
          <w:tcPr>
            <w:tcW w:w="2127" w:type="dxa"/>
            <w:shd w:val="clear" w:color="auto" w:fill="C5E0B3" w:themeFill="accent6" w:themeFillTint="66"/>
          </w:tcPr>
          <w:p w14:paraId="63521720" w14:textId="77777777" w:rsidR="00E26BC7" w:rsidRPr="00114480" w:rsidRDefault="00E26BC7" w:rsidP="00A57805">
            <w:pPr>
              <w:cnfStyle w:val="000000000000" w:firstRow="0" w:lastRow="0" w:firstColumn="0" w:lastColumn="0" w:oddVBand="0" w:evenVBand="0" w:oddHBand="0" w:evenHBand="0" w:firstRowFirstColumn="0" w:firstRowLastColumn="0" w:lastRowFirstColumn="0" w:lastRowLastColumn="0"/>
              <w:rPr>
                <w:b/>
                <w:bCs/>
              </w:rPr>
            </w:pPr>
          </w:p>
        </w:tc>
      </w:tr>
      <w:tr w:rsidR="00E26BC7" w:rsidRPr="00114480" w14:paraId="01030046" w14:textId="77777777" w:rsidTr="00750E0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71" w:type="dxa"/>
            <w:shd w:val="clear" w:color="auto" w:fill="auto"/>
          </w:tcPr>
          <w:p w14:paraId="6D7F17D6" w14:textId="77777777" w:rsidR="00E26BC7" w:rsidRPr="00114480" w:rsidRDefault="00E26BC7" w:rsidP="00542AB2">
            <w:pPr>
              <w:pStyle w:val="paragraph"/>
              <w:numPr>
                <w:ilvl w:val="0"/>
                <w:numId w:val="37"/>
              </w:numPr>
              <w:spacing w:before="0" w:beforeAutospacing="0" w:after="0" w:afterAutospacing="0"/>
              <w:textAlignment w:val="baseline"/>
              <w:rPr>
                <w:rStyle w:val="normaltextrun"/>
                <w:rFonts w:ascii="Arial" w:eastAsiaTheme="majorEastAsia" w:hAnsi="Arial" w:cs="Arial"/>
                <w:b w:val="0"/>
                <w:bCs w:val="0"/>
                <w:sz w:val="22"/>
                <w:szCs w:val="22"/>
              </w:rPr>
            </w:pPr>
            <w:r w:rsidRPr="00114480">
              <w:rPr>
                <w:rStyle w:val="normaltextrun"/>
                <w:rFonts w:ascii="Arial" w:eastAsiaTheme="majorEastAsia" w:hAnsi="Arial" w:cs="Arial"/>
                <w:b w:val="0"/>
                <w:bCs w:val="0"/>
                <w:sz w:val="22"/>
                <w:szCs w:val="22"/>
              </w:rPr>
              <w:t>Convene internal working group to triage new business enquiries and applications (ideally led by the ASSIST business concierge), attended by representatives from City Permits, Health, Building and Planning services, City Design, Economic development team etc </w:t>
            </w:r>
            <w:r w:rsidRPr="00114480">
              <w:rPr>
                <w:rStyle w:val="eop"/>
                <w:rFonts w:ascii="Arial" w:hAnsi="Arial" w:cs="Arial"/>
                <w:b w:val="0"/>
                <w:bCs w:val="0"/>
                <w:sz w:val="22"/>
                <w:szCs w:val="22"/>
              </w:rPr>
              <w:t> </w:t>
            </w:r>
          </w:p>
        </w:tc>
        <w:tc>
          <w:tcPr>
            <w:tcW w:w="2127" w:type="dxa"/>
            <w:shd w:val="clear" w:color="auto" w:fill="auto"/>
          </w:tcPr>
          <w:p w14:paraId="3FC24F20" w14:textId="77777777" w:rsidR="00E26BC7" w:rsidRPr="00114480" w:rsidRDefault="00E26BC7" w:rsidP="00A57805">
            <w:pPr>
              <w:cnfStyle w:val="000000100000" w:firstRow="0" w:lastRow="0" w:firstColumn="0" w:lastColumn="0" w:oddVBand="0" w:evenVBand="0" w:oddHBand="1" w:evenHBand="0" w:firstRowFirstColumn="0" w:firstRowLastColumn="0" w:lastRowFirstColumn="0" w:lastRowLastColumn="0"/>
            </w:pPr>
            <w:r w:rsidRPr="00114480">
              <w:t>Various, led by Business Concierge within ASSIST</w:t>
            </w:r>
          </w:p>
        </w:tc>
      </w:tr>
      <w:tr w:rsidR="00E26BC7" w:rsidRPr="00114480" w14:paraId="3FEC7D65" w14:textId="77777777" w:rsidTr="00750E0D">
        <w:tc>
          <w:tcPr>
            <w:cnfStyle w:val="001000000000" w:firstRow="0" w:lastRow="0" w:firstColumn="1" w:lastColumn="0" w:oddVBand="0" w:evenVBand="0" w:oddHBand="0" w:evenHBand="0" w:firstRowFirstColumn="0" w:firstRowLastColumn="0" w:lastRowFirstColumn="0" w:lastRowLastColumn="0"/>
            <w:tcW w:w="7371" w:type="dxa"/>
            <w:shd w:val="clear" w:color="auto" w:fill="auto"/>
          </w:tcPr>
          <w:p w14:paraId="6B2E2584" w14:textId="77777777" w:rsidR="00E26BC7" w:rsidRPr="00114480" w:rsidRDefault="00E26BC7" w:rsidP="00542AB2">
            <w:pPr>
              <w:pStyle w:val="ListParagraph"/>
              <w:numPr>
                <w:ilvl w:val="0"/>
                <w:numId w:val="37"/>
              </w:numPr>
              <w:tabs>
                <w:tab w:val="clear" w:pos="-3060"/>
                <w:tab w:val="clear" w:pos="-2340"/>
                <w:tab w:val="clear" w:pos="6300"/>
              </w:tabs>
              <w:suppressAutoHyphens w:val="0"/>
              <w:spacing w:after="0" w:line="240" w:lineRule="auto"/>
              <w:rPr>
                <w:b w:val="0"/>
                <w:bCs w:val="0"/>
              </w:rPr>
            </w:pPr>
            <w:r w:rsidRPr="00114480">
              <w:rPr>
                <w:rStyle w:val="normaltextrun"/>
                <w:b w:val="0"/>
                <w:bCs w:val="0"/>
                <w:color w:val="000000"/>
                <w:shd w:val="clear" w:color="auto" w:fill="FFFFFF"/>
              </w:rPr>
              <w:t>Investi</w:t>
            </w:r>
            <w:r w:rsidRPr="00114480">
              <w:rPr>
                <w:rStyle w:val="normaltextrun"/>
                <w:b w:val="0"/>
                <w:bCs w:val="0"/>
              </w:rPr>
              <w:t>gate whether rates rebates/ concessions would be an effective incentive for premises within commercial/ MUZ/ industrial zoned areas are lease</w:t>
            </w:r>
            <w:r w:rsidRPr="00114480">
              <w:rPr>
                <w:rStyle w:val="normaltextrun"/>
                <w:b w:val="0"/>
                <w:bCs w:val="0"/>
                <w:color w:val="000000"/>
                <w:shd w:val="clear" w:color="auto" w:fill="FFFFFF"/>
              </w:rPr>
              <w:t>d at lower/ temporary rates to new and/ or targeted businesses and/ or to part of the premises (noting many vacant premises may be too big to attract desired businesses)</w:t>
            </w:r>
          </w:p>
        </w:tc>
        <w:tc>
          <w:tcPr>
            <w:tcW w:w="2127" w:type="dxa"/>
            <w:shd w:val="clear" w:color="auto" w:fill="auto"/>
          </w:tcPr>
          <w:p w14:paraId="6462199C" w14:textId="77777777" w:rsidR="00E26BC7" w:rsidRPr="00114480" w:rsidRDefault="00E26BC7" w:rsidP="00A57805">
            <w:pPr>
              <w:cnfStyle w:val="000000000000" w:firstRow="0" w:lastRow="0" w:firstColumn="0" w:lastColumn="0" w:oddVBand="0" w:evenVBand="0" w:oddHBand="0" w:evenHBand="0" w:firstRowFirstColumn="0" w:firstRowLastColumn="0" w:lastRowFirstColumn="0" w:lastRowLastColumn="0"/>
            </w:pPr>
            <w:r w:rsidRPr="00114480">
              <w:t>Rates</w:t>
            </w:r>
          </w:p>
        </w:tc>
      </w:tr>
      <w:tr w:rsidR="00E26BC7" w:rsidRPr="00114480" w14:paraId="7E075BB7" w14:textId="77777777" w:rsidTr="00750E0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71" w:type="dxa"/>
            <w:shd w:val="clear" w:color="auto" w:fill="auto"/>
          </w:tcPr>
          <w:p w14:paraId="6E93672D" w14:textId="77777777" w:rsidR="00E26BC7" w:rsidRPr="00114480" w:rsidRDefault="00E26BC7" w:rsidP="00542AB2">
            <w:pPr>
              <w:pStyle w:val="ListParagraph"/>
              <w:numPr>
                <w:ilvl w:val="0"/>
                <w:numId w:val="37"/>
              </w:numPr>
              <w:tabs>
                <w:tab w:val="clear" w:pos="-3060"/>
                <w:tab w:val="clear" w:pos="-2340"/>
                <w:tab w:val="clear" w:pos="6300"/>
              </w:tabs>
              <w:suppressAutoHyphens w:val="0"/>
              <w:spacing w:after="0" w:line="240" w:lineRule="auto"/>
              <w:rPr>
                <w:b w:val="0"/>
                <w:bCs w:val="0"/>
              </w:rPr>
            </w:pPr>
            <w:r w:rsidRPr="00114480">
              <w:rPr>
                <w:rStyle w:val="normaltextrun"/>
                <w:b w:val="0"/>
                <w:bCs w:val="0"/>
                <w:color w:val="000000"/>
                <w:shd w:val="clear" w:color="auto" w:fill="FFFFFF"/>
              </w:rPr>
              <w:t>Once the SEEF is completed – review the need for a gaps analysis of each activity centre and use as a basis to prepare list of ‘desired’ businesses for each activity centre (i.e. to plug missing services/ goods), and then incentivise these businesses through concierge service/ rates rebates etc</w:t>
            </w:r>
          </w:p>
        </w:tc>
        <w:tc>
          <w:tcPr>
            <w:tcW w:w="2127" w:type="dxa"/>
            <w:shd w:val="clear" w:color="auto" w:fill="auto"/>
          </w:tcPr>
          <w:p w14:paraId="27EA213C" w14:textId="77777777" w:rsidR="00E26BC7" w:rsidRPr="00114480" w:rsidRDefault="00E26BC7" w:rsidP="00A57805">
            <w:pPr>
              <w:cnfStyle w:val="000000100000" w:firstRow="0" w:lastRow="0" w:firstColumn="0" w:lastColumn="0" w:oddVBand="0" w:evenVBand="0" w:oddHBand="1" w:evenHBand="0" w:firstRowFirstColumn="0" w:firstRowLastColumn="0" w:lastRowFirstColumn="0" w:lastRowLastColumn="0"/>
            </w:pPr>
            <w:r w:rsidRPr="00114480">
              <w:t>City Growth and Culture</w:t>
            </w:r>
          </w:p>
        </w:tc>
      </w:tr>
      <w:tr w:rsidR="00E26BC7" w:rsidRPr="00114480" w14:paraId="55FE9FA1" w14:textId="77777777" w:rsidTr="00750E0D">
        <w:tc>
          <w:tcPr>
            <w:cnfStyle w:val="001000000000" w:firstRow="0" w:lastRow="0" w:firstColumn="1" w:lastColumn="0" w:oddVBand="0" w:evenVBand="0" w:oddHBand="0" w:evenHBand="0" w:firstRowFirstColumn="0" w:firstRowLastColumn="0" w:lastRowFirstColumn="0" w:lastRowLastColumn="0"/>
            <w:tcW w:w="7371" w:type="dxa"/>
            <w:shd w:val="clear" w:color="auto" w:fill="auto"/>
          </w:tcPr>
          <w:p w14:paraId="7B566CD8" w14:textId="77777777" w:rsidR="00E26BC7" w:rsidRPr="00114480" w:rsidRDefault="00E26BC7" w:rsidP="00542AB2">
            <w:pPr>
              <w:pStyle w:val="ListParagraph"/>
              <w:numPr>
                <w:ilvl w:val="0"/>
                <w:numId w:val="37"/>
              </w:numPr>
              <w:tabs>
                <w:tab w:val="clear" w:pos="-3060"/>
                <w:tab w:val="clear" w:pos="-2340"/>
                <w:tab w:val="clear" w:pos="6300"/>
              </w:tabs>
              <w:suppressAutoHyphens w:val="0"/>
              <w:spacing w:after="0" w:line="240" w:lineRule="auto"/>
              <w:rPr>
                <w:b w:val="0"/>
                <w:bCs w:val="0"/>
              </w:rPr>
            </w:pPr>
            <w:r w:rsidRPr="00114480">
              <w:rPr>
                <w:rStyle w:val="normaltextrun"/>
                <w:b w:val="0"/>
                <w:bCs w:val="0"/>
                <w:color w:val="000000"/>
                <w:shd w:val="clear" w:color="auto" w:fill="FFFFFF"/>
              </w:rPr>
              <w:t>Investigate a fast track process for any local laws and health permits required for new and temporary businesses and/ or ‘deemed to comply’ standards to avoid permits</w:t>
            </w:r>
            <w:r w:rsidRPr="00114480">
              <w:rPr>
                <w:rStyle w:val="eop"/>
                <w:b w:val="0"/>
                <w:bCs w:val="0"/>
                <w:color w:val="000000"/>
                <w:shd w:val="clear" w:color="auto" w:fill="FFFFFF"/>
              </w:rPr>
              <w:t> </w:t>
            </w:r>
          </w:p>
        </w:tc>
        <w:tc>
          <w:tcPr>
            <w:tcW w:w="2127" w:type="dxa"/>
            <w:shd w:val="clear" w:color="auto" w:fill="auto"/>
          </w:tcPr>
          <w:p w14:paraId="3D9A93EE" w14:textId="77777777" w:rsidR="00E26BC7" w:rsidRPr="00114480" w:rsidRDefault="00E26BC7" w:rsidP="00A57805">
            <w:pPr>
              <w:cnfStyle w:val="000000000000" w:firstRow="0" w:lastRow="0" w:firstColumn="0" w:lastColumn="0" w:oddVBand="0" w:evenVBand="0" w:oddHBand="0" w:evenHBand="0" w:firstRowFirstColumn="0" w:firstRowLastColumn="0" w:lastRowFirstColumn="0" w:lastRowLastColumn="0"/>
            </w:pPr>
            <w:r w:rsidRPr="00114480">
              <w:t>City Permits</w:t>
            </w:r>
          </w:p>
        </w:tc>
      </w:tr>
      <w:tr w:rsidR="00E26BC7" w:rsidRPr="00114480" w14:paraId="3C0E980C" w14:textId="77777777" w:rsidTr="00750E0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71" w:type="dxa"/>
            <w:shd w:val="clear" w:color="auto" w:fill="auto"/>
          </w:tcPr>
          <w:p w14:paraId="243ED89A" w14:textId="77777777" w:rsidR="00E26BC7" w:rsidRPr="00114480" w:rsidRDefault="00E26BC7" w:rsidP="00542AB2">
            <w:pPr>
              <w:pStyle w:val="ListParagraph"/>
              <w:numPr>
                <w:ilvl w:val="0"/>
                <w:numId w:val="37"/>
              </w:numPr>
              <w:tabs>
                <w:tab w:val="clear" w:pos="-3060"/>
                <w:tab w:val="clear" w:pos="-2340"/>
                <w:tab w:val="clear" w:pos="6300"/>
              </w:tabs>
              <w:suppressAutoHyphens w:val="0"/>
              <w:spacing w:after="0" w:line="240" w:lineRule="auto"/>
              <w:rPr>
                <w:b w:val="0"/>
                <w:bCs w:val="0"/>
              </w:rPr>
            </w:pPr>
            <w:r w:rsidRPr="00114480">
              <w:rPr>
                <w:rStyle w:val="normaltextrun"/>
                <w:b w:val="0"/>
                <w:bCs w:val="0"/>
                <w:color w:val="000000"/>
                <w:shd w:val="clear" w:color="auto" w:fill="FFFFFF"/>
              </w:rPr>
              <w:t>Consider appointing a commercial priority planner &amp; adopt commercial priority process (based on the Moreland model) for new &amp; expanding businesses</w:t>
            </w:r>
            <w:r w:rsidRPr="00114480">
              <w:rPr>
                <w:rStyle w:val="eop"/>
                <w:b w:val="0"/>
                <w:bCs w:val="0"/>
                <w:color w:val="000000"/>
                <w:shd w:val="clear" w:color="auto" w:fill="FFFFFF"/>
              </w:rPr>
              <w:t> </w:t>
            </w:r>
          </w:p>
        </w:tc>
        <w:tc>
          <w:tcPr>
            <w:tcW w:w="2127" w:type="dxa"/>
            <w:shd w:val="clear" w:color="auto" w:fill="auto"/>
          </w:tcPr>
          <w:p w14:paraId="1A08621E" w14:textId="77777777" w:rsidR="00E26BC7" w:rsidRPr="00114480" w:rsidRDefault="00E26BC7" w:rsidP="00A57805">
            <w:pPr>
              <w:cnfStyle w:val="000000100000" w:firstRow="0" w:lastRow="0" w:firstColumn="0" w:lastColumn="0" w:oddVBand="0" w:evenVBand="0" w:oddHBand="1" w:evenHBand="0" w:firstRowFirstColumn="0" w:firstRowLastColumn="0" w:lastRowFirstColumn="0" w:lastRowLastColumn="0"/>
            </w:pPr>
            <w:r w:rsidRPr="00114480">
              <w:t xml:space="preserve">City Development </w:t>
            </w:r>
          </w:p>
        </w:tc>
      </w:tr>
      <w:tr w:rsidR="00E26BC7" w:rsidRPr="00114480" w14:paraId="1AF67438" w14:textId="77777777" w:rsidTr="00750E0D">
        <w:tc>
          <w:tcPr>
            <w:cnfStyle w:val="001000000000" w:firstRow="0" w:lastRow="0" w:firstColumn="1" w:lastColumn="0" w:oddVBand="0" w:evenVBand="0" w:oddHBand="0" w:evenHBand="0" w:firstRowFirstColumn="0" w:firstRowLastColumn="0" w:lastRowFirstColumn="0" w:lastRowLastColumn="0"/>
            <w:tcW w:w="7371" w:type="dxa"/>
            <w:shd w:val="clear" w:color="auto" w:fill="auto"/>
          </w:tcPr>
          <w:p w14:paraId="16EBE698" w14:textId="77777777" w:rsidR="00E26BC7" w:rsidRPr="00114480" w:rsidRDefault="00E26BC7" w:rsidP="00542AB2">
            <w:pPr>
              <w:pStyle w:val="ListParagraph"/>
              <w:numPr>
                <w:ilvl w:val="0"/>
                <w:numId w:val="37"/>
              </w:numPr>
              <w:tabs>
                <w:tab w:val="clear" w:pos="-3060"/>
                <w:tab w:val="clear" w:pos="-2340"/>
                <w:tab w:val="clear" w:pos="6300"/>
              </w:tabs>
              <w:suppressAutoHyphens w:val="0"/>
              <w:spacing w:after="0" w:line="240" w:lineRule="auto"/>
              <w:rPr>
                <w:rStyle w:val="normaltextrun"/>
                <w:color w:val="000000"/>
                <w:shd w:val="clear" w:color="auto" w:fill="FFFFFF"/>
              </w:rPr>
            </w:pPr>
            <w:r w:rsidRPr="00114480">
              <w:rPr>
                <w:rStyle w:val="normaltextrun"/>
                <w:b w:val="0"/>
                <w:bCs w:val="0"/>
                <w:color w:val="000000"/>
                <w:shd w:val="clear" w:color="auto" w:fill="FFFFFF"/>
              </w:rPr>
              <w:t>Prepare and adopt advocacy strategy that advocates State government for the following:</w:t>
            </w:r>
          </w:p>
          <w:p w14:paraId="72FA0DB6" w14:textId="77777777" w:rsidR="00E26BC7" w:rsidRPr="00114480" w:rsidRDefault="00E26BC7" w:rsidP="00542AB2">
            <w:pPr>
              <w:pStyle w:val="paragraph"/>
              <w:numPr>
                <w:ilvl w:val="0"/>
                <w:numId w:val="38"/>
              </w:numPr>
              <w:spacing w:before="0" w:beforeAutospacing="0" w:after="0" w:afterAutospacing="0"/>
              <w:textAlignment w:val="baseline"/>
              <w:rPr>
                <w:rFonts w:ascii="Arial" w:hAnsi="Arial" w:cs="Arial"/>
                <w:b w:val="0"/>
                <w:bCs w:val="0"/>
                <w:sz w:val="18"/>
                <w:szCs w:val="18"/>
              </w:rPr>
            </w:pPr>
            <w:r w:rsidRPr="00114480">
              <w:rPr>
                <w:rStyle w:val="normaltextrun"/>
                <w:rFonts w:ascii="Arial" w:eastAsiaTheme="majorEastAsia" w:hAnsi="Arial" w:cs="Arial"/>
                <w:b w:val="0"/>
                <w:bCs w:val="0"/>
                <w:sz w:val="22"/>
                <w:szCs w:val="22"/>
              </w:rPr>
              <w:t>For temporary businesses &amp; businesses wishing to trial expansion (in both cases for up to 6 months) within Commercial/ MUZ/ industrial zoned areas:</w:t>
            </w:r>
            <w:r w:rsidRPr="00114480">
              <w:rPr>
                <w:rStyle w:val="eop"/>
                <w:rFonts w:ascii="Arial" w:hAnsi="Arial" w:cs="Arial"/>
                <w:b w:val="0"/>
                <w:bCs w:val="0"/>
                <w:sz w:val="22"/>
                <w:szCs w:val="22"/>
              </w:rPr>
              <w:t> </w:t>
            </w:r>
          </w:p>
          <w:p w14:paraId="7DECFDAB" w14:textId="77777777" w:rsidR="00E26BC7" w:rsidRPr="00114480" w:rsidRDefault="00E26BC7" w:rsidP="00542AB2">
            <w:pPr>
              <w:pStyle w:val="paragraph"/>
              <w:numPr>
                <w:ilvl w:val="0"/>
                <w:numId w:val="39"/>
              </w:numPr>
              <w:spacing w:before="0" w:beforeAutospacing="0" w:after="0" w:afterAutospacing="0"/>
              <w:textAlignment w:val="baseline"/>
              <w:rPr>
                <w:rFonts w:ascii="Arial" w:hAnsi="Arial" w:cs="Arial"/>
                <w:b w:val="0"/>
                <w:bCs w:val="0"/>
                <w:sz w:val="22"/>
                <w:szCs w:val="22"/>
              </w:rPr>
            </w:pPr>
            <w:r w:rsidRPr="00114480">
              <w:rPr>
                <w:rStyle w:val="normaltextrun"/>
                <w:rFonts w:ascii="Arial" w:eastAsiaTheme="majorEastAsia" w:hAnsi="Arial" w:cs="Arial"/>
                <w:b w:val="0"/>
                <w:bCs w:val="0"/>
                <w:sz w:val="22"/>
                <w:szCs w:val="22"/>
              </w:rPr>
              <w:t>Waive building regulations requirements (not fire, but include DDA, toilet requirements)</w:t>
            </w:r>
            <w:r w:rsidRPr="00114480">
              <w:rPr>
                <w:rStyle w:val="eop"/>
                <w:rFonts w:ascii="Arial" w:hAnsi="Arial" w:cs="Arial"/>
                <w:b w:val="0"/>
                <w:bCs w:val="0"/>
                <w:sz w:val="22"/>
                <w:szCs w:val="22"/>
              </w:rPr>
              <w:t> </w:t>
            </w:r>
          </w:p>
          <w:p w14:paraId="07CC8162" w14:textId="77777777" w:rsidR="00E26BC7" w:rsidRPr="00114480" w:rsidRDefault="00E26BC7" w:rsidP="00542AB2">
            <w:pPr>
              <w:pStyle w:val="paragraph"/>
              <w:numPr>
                <w:ilvl w:val="0"/>
                <w:numId w:val="39"/>
              </w:numPr>
              <w:spacing w:before="0" w:beforeAutospacing="0" w:after="0" w:afterAutospacing="0"/>
              <w:textAlignment w:val="baseline"/>
              <w:rPr>
                <w:rFonts w:ascii="Arial" w:hAnsi="Arial" w:cs="Arial"/>
                <w:b w:val="0"/>
                <w:bCs w:val="0"/>
                <w:sz w:val="22"/>
                <w:szCs w:val="22"/>
              </w:rPr>
            </w:pPr>
            <w:r w:rsidRPr="00114480">
              <w:rPr>
                <w:rStyle w:val="normaltextrun"/>
                <w:rFonts w:ascii="Arial" w:eastAsiaTheme="majorEastAsia" w:hAnsi="Arial" w:cs="Arial"/>
                <w:b w:val="0"/>
                <w:bCs w:val="0"/>
                <w:sz w:val="22"/>
                <w:szCs w:val="22"/>
              </w:rPr>
              <w:lastRenderedPageBreak/>
              <w:t>Waive planning requirements for use (within certain parameters such as typical business hours), car parking, internal B&amp;W</w:t>
            </w:r>
            <w:r w:rsidRPr="00114480">
              <w:rPr>
                <w:rStyle w:val="eop"/>
                <w:rFonts w:ascii="Arial" w:hAnsi="Arial" w:cs="Arial"/>
                <w:b w:val="0"/>
                <w:bCs w:val="0"/>
                <w:sz w:val="22"/>
                <w:szCs w:val="22"/>
              </w:rPr>
              <w:t> </w:t>
            </w:r>
          </w:p>
          <w:p w14:paraId="4B8C549B" w14:textId="77777777" w:rsidR="00E26BC7" w:rsidRPr="00114480" w:rsidRDefault="00E26BC7" w:rsidP="00542AB2">
            <w:pPr>
              <w:pStyle w:val="paragraph"/>
              <w:numPr>
                <w:ilvl w:val="0"/>
                <w:numId w:val="39"/>
              </w:numPr>
              <w:spacing w:before="0" w:beforeAutospacing="0" w:after="0" w:afterAutospacing="0"/>
              <w:textAlignment w:val="baseline"/>
              <w:rPr>
                <w:rFonts w:ascii="Arial" w:hAnsi="Arial" w:cs="Arial"/>
                <w:b w:val="0"/>
                <w:bCs w:val="0"/>
                <w:sz w:val="22"/>
                <w:szCs w:val="22"/>
              </w:rPr>
            </w:pPr>
            <w:r w:rsidRPr="00114480">
              <w:rPr>
                <w:rStyle w:val="normaltextrun"/>
                <w:rFonts w:ascii="Arial" w:eastAsiaTheme="majorEastAsia" w:hAnsi="Arial" w:cs="Arial"/>
                <w:b w:val="0"/>
                <w:bCs w:val="0"/>
                <w:sz w:val="22"/>
                <w:szCs w:val="22"/>
              </w:rPr>
              <w:t xml:space="preserve">Introduce State-wide </w:t>
            </w:r>
            <w:proofErr w:type="spellStart"/>
            <w:r w:rsidRPr="00114480">
              <w:rPr>
                <w:rStyle w:val="normaltextrun"/>
                <w:rFonts w:ascii="Arial" w:eastAsiaTheme="majorEastAsia" w:hAnsi="Arial" w:cs="Arial"/>
                <w:b w:val="0"/>
                <w:bCs w:val="0"/>
                <w:sz w:val="22"/>
                <w:szCs w:val="22"/>
              </w:rPr>
              <w:t>VicSmart</w:t>
            </w:r>
            <w:proofErr w:type="spellEnd"/>
            <w:r w:rsidRPr="00114480">
              <w:rPr>
                <w:rStyle w:val="normaltextrun"/>
                <w:rFonts w:ascii="Arial" w:eastAsiaTheme="majorEastAsia" w:hAnsi="Arial" w:cs="Arial"/>
                <w:b w:val="0"/>
                <w:bCs w:val="0"/>
                <w:sz w:val="22"/>
                <w:szCs w:val="22"/>
              </w:rPr>
              <w:t> provisions for buildings and works, liquor and signage matters</w:t>
            </w:r>
            <w:r w:rsidRPr="00114480">
              <w:rPr>
                <w:rStyle w:val="normaltextrun"/>
                <w:rFonts w:eastAsiaTheme="majorEastAsia"/>
              </w:rPr>
              <w:t> </w:t>
            </w:r>
          </w:p>
          <w:p w14:paraId="6196AD80" w14:textId="77777777" w:rsidR="00E26BC7" w:rsidRPr="00114480" w:rsidRDefault="00E26BC7" w:rsidP="00542AB2">
            <w:pPr>
              <w:pStyle w:val="paragraph"/>
              <w:numPr>
                <w:ilvl w:val="0"/>
                <w:numId w:val="38"/>
              </w:numPr>
              <w:spacing w:before="0" w:beforeAutospacing="0" w:after="0" w:afterAutospacing="0"/>
              <w:textAlignment w:val="baseline"/>
              <w:rPr>
                <w:rFonts w:ascii="Arial" w:hAnsi="Arial" w:cs="Arial"/>
                <w:b w:val="0"/>
                <w:bCs w:val="0"/>
                <w:sz w:val="18"/>
                <w:szCs w:val="18"/>
              </w:rPr>
            </w:pPr>
            <w:r w:rsidRPr="00114480">
              <w:rPr>
                <w:rStyle w:val="normaltextrun"/>
                <w:rFonts w:ascii="Arial" w:eastAsiaTheme="majorEastAsia" w:hAnsi="Arial" w:cs="Arial"/>
                <w:b w:val="0"/>
                <w:bCs w:val="0"/>
                <w:sz w:val="22"/>
                <w:szCs w:val="22"/>
              </w:rPr>
              <w:t>For new non-temporary businesses within commercial/ MUZ/ industrial zoned areas</w:t>
            </w:r>
            <w:r w:rsidRPr="00114480">
              <w:rPr>
                <w:rStyle w:val="eop"/>
                <w:rFonts w:ascii="Arial" w:hAnsi="Arial" w:cs="Arial"/>
                <w:b w:val="0"/>
                <w:bCs w:val="0"/>
                <w:sz w:val="22"/>
                <w:szCs w:val="22"/>
              </w:rPr>
              <w:t> </w:t>
            </w:r>
          </w:p>
          <w:p w14:paraId="6C8AF69E" w14:textId="77777777" w:rsidR="00E26BC7" w:rsidRPr="00114480" w:rsidRDefault="00E26BC7" w:rsidP="00542AB2">
            <w:pPr>
              <w:pStyle w:val="paragraph"/>
              <w:numPr>
                <w:ilvl w:val="0"/>
                <w:numId w:val="40"/>
              </w:numPr>
              <w:spacing w:before="0" w:beforeAutospacing="0" w:after="0" w:afterAutospacing="0"/>
              <w:textAlignment w:val="baseline"/>
              <w:rPr>
                <w:rFonts w:ascii="Arial" w:hAnsi="Arial" w:cs="Arial"/>
                <w:b w:val="0"/>
                <w:bCs w:val="0"/>
                <w:sz w:val="22"/>
                <w:szCs w:val="22"/>
              </w:rPr>
            </w:pPr>
            <w:r w:rsidRPr="00114480">
              <w:rPr>
                <w:rStyle w:val="normaltextrun"/>
                <w:rFonts w:ascii="Arial" w:eastAsiaTheme="majorEastAsia" w:hAnsi="Arial" w:cs="Arial"/>
                <w:b w:val="0"/>
                <w:bCs w:val="0"/>
                <w:sz w:val="22"/>
                <w:szCs w:val="22"/>
              </w:rPr>
              <w:t>Small v Big businesses: confirm parameters to define each (</w:t>
            </w:r>
            <w:proofErr w:type="spellStart"/>
            <w:r w:rsidRPr="00114480">
              <w:rPr>
                <w:rStyle w:val="normaltextrun"/>
                <w:rFonts w:ascii="Arial" w:eastAsiaTheme="majorEastAsia" w:hAnsi="Arial" w:cs="Arial"/>
                <w:b w:val="0"/>
                <w:bCs w:val="0"/>
                <w:sz w:val="22"/>
                <w:szCs w:val="22"/>
              </w:rPr>
              <w:t>eg</w:t>
            </w:r>
            <w:proofErr w:type="spellEnd"/>
            <w:r w:rsidRPr="00114480">
              <w:rPr>
                <w:rStyle w:val="normaltextrun"/>
                <w:rFonts w:ascii="Arial" w:eastAsiaTheme="majorEastAsia" w:hAnsi="Arial" w:cs="Arial"/>
                <w:b w:val="0"/>
                <w:bCs w:val="0"/>
                <w:sz w:val="22"/>
                <w:szCs w:val="22"/>
              </w:rPr>
              <w:t> &lt;500 sqm floor area, certain customer or staff numbers, etc)</w:t>
            </w:r>
            <w:r w:rsidRPr="00114480">
              <w:rPr>
                <w:rStyle w:val="eop"/>
                <w:rFonts w:ascii="Arial" w:hAnsi="Arial" w:cs="Arial"/>
                <w:b w:val="0"/>
                <w:bCs w:val="0"/>
                <w:sz w:val="22"/>
                <w:szCs w:val="22"/>
              </w:rPr>
              <w:t> </w:t>
            </w:r>
          </w:p>
          <w:p w14:paraId="2A23F38D" w14:textId="77777777" w:rsidR="00E26BC7" w:rsidRPr="00114480" w:rsidRDefault="00E26BC7" w:rsidP="00542AB2">
            <w:pPr>
              <w:pStyle w:val="paragraph"/>
              <w:numPr>
                <w:ilvl w:val="0"/>
                <w:numId w:val="40"/>
              </w:numPr>
              <w:spacing w:before="0" w:beforeAutospacing="0" w:after="0" w:afterAutospacing="0"/>
              <w:textAlignment w:val="baseline"/>
              <w:rPr>
                <w:rFonts w:ascii="Arial" w:hAnsi="Arial" w:cs="Arial"/>
                <w:b w:val="0"/>
                <w:bCs w:val="0"/>
                <w:sz w:val="22"/>
                <w:szCs w:val="22"/>
              </w:rPr>
            </w:pPr>
            <w:r w:rsidRPr="00114480">
              <w:rPr>
                <w:rStyle w:val="normaltextrun"/>
                <w:rFonts w:ascii="Arial" w:eastAsiaTheme="majorEastAsia" w:hAnsi="Arial" w:cs="Arial"/>
                <w:b w:val="0"/>
                <w:bCs w:val="0"/>
                <w:sz w:val="22"/>
                <w:szCs w:val="22"/>
              </w:rPr>
              <w:t>Small businesses</w:t>
            </w:r>
            <w:r w:rsidRPr="00114480">
              <w:rPr>
                <w:rStyle w:val="eop"/>
                <w:rFonts w:ascii="Arial" w:hAnsi="Arial" w:cs="Arial"/>
                <w:b w:val="0"/>
                <w:bCs w:val="0"/>
                <w:sz w:val="22"/>
                <w:szCs w:val="22"/>
              </w:rPr>
              <w:t> </w:t>
            </w:r>
          </w:p>
          <w:p w14:paraId="40432E48" w14:textId="77777777" w:rsidR="00E26BC7" w:rsidRPr="00114480" w:rsidRDefault="00E26BC7" w:rsidP="00542AB2">
            <w:pPr>
              <w:pStyle w:val="paragraph"/>
              <w:numPr>
                <w:ilvl w:val="0"/>
                <w:numId w:val="41"/>
              </w:numPr>
              <w:spacing w:before="0" w:beforeAutospacing="0" w:after="0" w:afterAutospacing="0"/>
              <w:textAlignment w:val="baseline"/>
              <w:rPr>
                <w:rFonts w:ascii="Arial" w:hAnsi="Arial" w:cs="Arial"/>
                <w:b w:val="0"/>
                <w:bCs w:val="0"/>
                <w:sz w:val="22"/>
                <w:szCs w:val="22"/>
              </w:rPr>
            </w:pPr>
            <w:r w:rsidRPr="00114480">
              <w:rPr>
                <w:rStyle w:val="normaltextrun"/>
                <w:rFonts w:ascii="Arial" w:eastAsiaTheme="majorEastAsia" w:hAnsi="Arial" w:cs="Arial"/>
                <w:b w:val="0"/>
                <w:bCs w:val="0"/>
                <w:sz w:val="22"/>
                <w:szCs w:val="22"/>
              </w:rPr>
              <w:t>Waive planning requirement for car parking, internal B&amp;W</w:t>
            </w:r>
            <w:r w:rsidRPr="00114480">
              <w:rPr>
                <w:rStyle w:val="eop"/>
                <w:rFonts w:ascii="Arial" w:hAnsi="Arial" w:cs="Arial"/>
                <w:b w:val="0"/>
                <w:bCs w:val="0"/>
                <w:sz w:val="22"/>
                <w:szCs w:val="22"/>
              </w:rPr>
              <w:t> </w:t>
            </w:r>
          </w:p>
          <w:p w14:paraId="6C5353A0" w14:textId="77777777" w:rsidR="00E26BC7" w:rsidRPr="00114480" w:rsidRDefault="00E26BC7" w:rsidP="00542AB2">
            <w:pPr>
              <w:pStyle w:val="paragraph"/>
              <w:numPr>
                <w:ilvl w:val="0"/>
                <w:numId w:val="41"/>
              </w:numPr>
              <w:spacing w:before="0" w:beforeAutospacing="0" w:after="0" w:afterAutospacing="0"/>
              <w:textAlignment w:val="baseline"/>
              <w:rPr>
                <w:rFonts w:ascii="Arial" w:hAnsi="Arial" w:cs="Arial"/>
                <w:b w:val="0"/>
                <w:bCs w:val="0"/>
                <w:sz w:val="22"/>
                <w:szCs w:val="22"/>
              </w:rPr>
            </w:pPr>
            <w:r w:rsidRPr="00114480">
              <w:rPr>
                <w:rStyle w:val="normaltextrun"/>
                <w:rFonts w:ascii="Arial" w:eastAsiaTheme="majorEastAsia" w:hAnsi="Arial" w:cs="Arial"/>
                <w:b w:val="0"/>
                <w:bCs w:val="0"/>
                <w:sz w:val="22"/>
                <w:szCs w:val="22"/>
              </w:rPr>
              <w:t>Introduce </w:t>
            </w:r>
            <w:proofErr w:type="spellStart"/>
            <w:r w:rsidRPr="00114480">
              <w:rPr>
                <w:rStyle w:val="normaltextrun"/>
                <w:rFonts w:ascii="Arial" w:eastAsiaTheme="majorEastAsia" w:hAnsi="Arial" w:cs="Arial"/>
                <w:b w:val="0"/>
                <w:bCs w:val="0"/>
                <w:sz w:val="22"/>
                <w:szCs w:val="22"/>
              </w:rPr>
              <w:t>VicSmart</w:t>
            </w:r>
            <w:proofErr w:type="spellEnd"/>
            <w:r w:rsidRPr="00114480">
              <w:rPr>
                <w:rStyle w:val="normaltextrun"/>
                <w:rFonts w:ascii="Arial" w:eastAsiaTheme="majorEastAsia" w:hAnsi="Arial" w:cs="Arial"/>
                <w:b w:val="0"/>
                <w:bCs w:val="0"/>
                <w:sz w:val="22"/>
                <w:szCs w:val="22"/>
              </w:rPr>
              <w:t> provisions for buildings and works, use (</w:t>
            </w:r>
            <w:r w:rsidRPr="00114480">
              <w:rPr>
                <w:rStyle w:val="normaltextrun"/>
                <w:rFonts w:ascii="Arial" w:eastAsiaTheme="majorEastAsia" w:hAnsi="Arial" w:cs="Arial"/>
                <w:b w:val="0"/>
                <w:bCs w:val="0"/>
                <w:color w:val="000000"/>
                <w:sz w:val="22"/>
                <w:szCs w:val="22"/>
                <w:shd w:val="clear" w:color="auto" w:fill="FFFFFF"/>
              </w:rPr>
              <w:t>within certain parameters such as typical business hours), liquor and signage matters</w:t>
            </w:r>
          </w:p>
        </w:tc>
        <w:tc>
          <w:tcPr>
            <w:tcW w:w="2127" w:type="dxa"/>
            <w:shd w:val="clear" w:color="auto" w:fill="auto"/>
          </w:tcPr>
          <w:p w14:paraId="53BC084D" w14:textId="77777777" w:rsidR="00E26BC7" w:rsidRPr="00114480" w:rsidRDefault="00E26BC7" w:rsidP="00A57805">
            <w:pPr>
              <w:cnfStyle w:val="000000000000" w:firstRow="0" w:lastRow="0" w:firstColumn="0" w:lastColumn="0" w:oddVBand="0" w:evenVBand="0" w:oddHBand="0" w:evenHBand="0" w:firstRowFirstColumn="0" w:firstRowLastColumn="0" w:lastRowFirstColumn="0" w:lastRowLastColumn="0"/>
            </w:pPr>
            <w:r w:rsidRPr="00114480">
              <w:lastRenderedPageBreak/>
              <w:t>Advocacy strategy preparation: Partnerships and Transport, with input from various</w:t>
            </w:r>
          </w:p>
        </w:tc>
      </w:tr>
      <w:tr w:rsidR="00E26BC7" w:rsidRPr="00114480" w14:paraId="2843D882" w14:textId="77777777" w:rsidTr="00750E0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71" w:type="dxa"/>
            <w:shd w:val="clear" w:color="auto" w:fill="auto"/>
          </w:tcPr>
          <w:p w14:paraId="7BD54867" w14:textId="77777777" w:rsidR="00E26BC7" w:rsidRPr="00114480" w:rsidRDefault="00E26BC7" w:rsidP="00542AB2">
            <w:pPr>
              <w:pStyle w:val="ListParagraph"/>
              <w:numPr>
                <w:ilvl w:val="0"/>
                <w:numId w:val="37"/>
              </w:numPr>
              <w:tabs>
                <w:tab w:val="clear" w:pos="-3060"/>
                <w:tab w:val="clear" w:pos="-2340"/>
                <w:tab w:val="clear" w:pos="6300"/>
              </w:tabs>
              <w:suppressAutoHyphens w:val="0"/>
              <w:spacing w:after="0" w:line="240" w:lineRule="auto"/>
              <w:rPr>
                <w:b w:val="0"/>
                <w:bCs w:val="0"/>
              </w:rPr>
            </w:pPr>
            <w:r w:rsidRPr="00114480">
              <w:rPr>
                <w:rStyle w:val="normaltextrun"/>
                <w:b w:val="0"/>
                <w:bCs w:val="0"/>
                <w:color w:val="000000"/>
                <w:shd w:val="clear" w:color="auto" w:fill="FFFFFF"/>
              </w:rPr>
              <w:t>Set up a Planning services procurement panel, in order to enable agile use of contract staff to support statutory, compliance and strategic planning services in light of recruitment issues, particularly short-term vacancies</w:t>
            </w:r>
          </w:p>
        </w:tc>
        <w:tc>
          <w:tcPr>
            <w:tcW w:w="2127" w:type="dxa"/>
            <w:shd w:val="clear" w:color="auto" w:fill="auto"/>
          </w:tcPr>
          <w:p w14:paraId="4047A33C" w14:textId="77777777" w:rsidR="00E26BC7" w:rsidRPr="00114480" w:rsidRDefault="00E26BC7" w:rsidP="00A57805">
            <w:pPr>
              <w:cnfStyle w:val="000000100000" w:firstRow="0" w:lastRow="0" w:firstColumn="0" w:lastColumn="0" w:oddVBand="0" w:evenVBand="0" w:oddHBand="1" w:evenHBand="0" w:firstRowFirstColumn="0" w:firstRowLastColumn="0" w:lastRowFirstColumn="0" w:lastRowLastColumn="0"/>
              <w:rPr>
                <w:rStyle w:val="normaltextrun"/>
                <w:color w:val="000000"/>
                <w:shd w:val="clear" w:color="auto" w:fill="FFFFFF"/>
              </w:rPr>
            </w:pPr>
            <w:r w:rsidRPr="00114480">
              <w:rPr>
                <w:rStyle w:val="normaltextrun"/>
                <w:color w:val="000000"/>
                <w:shd w:val="clear" w:color="auto" w:fill="FFFFFF"/>
              </w:rPr>
              <w:t>City Development, City Strategy &amp; Policy &amp; Planning Compliance, with support from procurement</w:t>
            </w:r>
          </w:p>
        </w:tc>
      </w:tr>
      <w:tr w:rsidR="00E26BC7" w:rsidRPr="00114480" w14:paraId="2DF9E487" w14:textId="77777777" w:rsidTr="00750E0D">
        <w:tc>
          <w:tcPr>
            <w:cnfStyle w:val="001000000000" w:firstRow="0" w:lastRow="0" w:firstColumn="1" w:lastColumn="0" w:oddVBand="0" w:evenVBand="0" w:oddHBand="0" w:evenHBand="0" w:firstRowFirstColumn="0" w:firstRowLastColumn="0" w:lastRowFirstColumn="0" w:lastRowLastColumn="0"/>
            <w:tcW w:w="7371" w:type="dxa"/>
            <w:shd w:val="clear" w:color="auto" w:fill="auto"/>
          </w:tcPr>
          <w:p w14:paraId="4DD5CCEA" w14:textId="77777777" w:rsidR="00E26BC7" w:rsidRPr="00114480" w:rsidRDefault="00E26BC7" w:rsidP="00542AB2">
            <w:pPr>
              <w:pStyle w:val="ListParagraph"/>
              <w:numPr>
                <w:ilvl w:val="0"/>
                <w:numId w:val="37"/>
              </w:numPr>
              <w:tabs>
                <w:tab w:val="clear" w:pos="-3060"/>
                <w:tab w:val="clear" w:pos="-2340"/>
                <w:tab w:val="clear" w:pos="6300"/>
              </w:tabs>
              <w:suppressAutoHyphens w:val="0"/>
              <w:spacing w:after="0" w:line="240" w:lineRule="auto"/>
              <w:rPr>
                <w:b w:val="0"/>
                <w:bCs w:val="0"/>
              </w:rPr>
            </w:pPr>
            <w:r w:rsidRPr="00114480">
              <w:rPr>
                <w:rStyle w:val="normaltextrun"/>
                <w:b w:val="0"/>
                <w:bCs w:val="0"/>
                <w:color w:val="000000"/>
                <w:shd w:val="clear" w:color="auto" w:fill="FFFFFF"/>
              </w:rPr>
              <w:t>Investigate advisory/ mentoring program for new businesses - businesses can get advice on what to consider when starting up and info on regulatory requirements</w:t>
            </w:r>
            <w:r w:rsidRPr="00114480">
              <w:rPr>
                <w:rStyle w:val="eop"/>
                <w:b w:val="0"/>
                <w:bCs w:val="0"/>
                <w:color w:val="000000"/>
                <w:shd w:val="clear" w:color="auto" w:fill="FFFFFF"/>
              </w:rPr>
              <w:t> </w:t>
            </w:r>
          </w:p>
        </w:tc>
        <w:tc>
          <w:tcPr>
            <w:tcW w:w="2127" w:type="dxa"/>
            <w:shd w:val="clear" w:color="auto" w:fill="auto"/>
          </w:tcPr>
          <w:p w14:paraId="1E23171C" w14:textId="77777777" w:rsidR="00E26BC7" w:rsidRPr="00114480" w:rsidRDefault="00E26BC7" w:rsidP="00A57805">
            <w:pPr>
              <w:cnfStyle w:val="000000000000" w:firstRow="0" w:lastRow="0" w:firstColumn="0" w:lastColumn="0" w:oddVBand="0" w:evenVBand="0" w:oddHBand="0" w:evenHBand="0" w:firstRowFirstColumn="0" w:firstRowLastColumn="0" w:lastRowFirstColumn="0" w:lastRowLastColumn="0"/>
            </w:pPr>
            <w:r w:rsidRPr="00114480">
              <w:t xml:space="preserve">City Growth and Culture </w:t>
            </w:r>
          </w:p>
        </w:tc>
      </w:tr>
      <w:tr w:rsidR="00E26BC7" w:rsidRPr="00114480" w14:paraId="3F08F507" w14:textId="77777777" w:rsidTr="00750E0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71" w:type="dxa"/>
            <w:shd w:val="clear" w:color="auto" w:fill="auto"/>
          </w:tcPr>
          <w:p w14:paraId="66C0E1D6" w14:textId="77777777" w:rsidR="00E26BC7" w:rsidRPr="00114480" w:rsidRDefault="00E26BC7" w:rsidP="00542AB2">
            <w:pPr>
              <w:pStyle w:val="ListParagraph"/>
              <w:numPr>
                <w:ilvl w:val="0"/>
                <w:numId w:val="37"/>
              </w:numPr>
              <w:tabs>
                <w:tab w:val="clear" w:pos="-3060"/>
                <w:tab w:val="clear" w:pos="-2340"/>
                <w:tab w:val="clear" w:pos="6300"/>
              </w:tabs>
              <w:suppressAutoHyphens w:val="0"/>
              <w:spacing w:after="0" w:line="240" w:lineRule="auto"/>
              <w:rPr>
                <w:rStyle w:val="normaltextrun"/>
                <w:b w:val="0"/>
                <w:bCs w:val="0"/>
                <w:color w:val="000000"/>
                <w:shd w:val="clear" w:color="auto" w:fill="FFFFFF"/>
              </w:rPr>
            </w:pPr>
            <w:r w:rsidRPr="00114480">
              <w:rPr>
                <w:rStyle w:val="normaltextrun"/>
                <w:b w:val="0"/>
                <w:bCs w:val="0"/>
                <w:color w:val="000000"/>
                <w:shd w:val="clear" w:color="auto" w:fill="FFFFFF"/>
              </w:rPr>
              <w:t>Once a business has opened and the regulatory aspects have been finalised, handover business information on to Economic Growth. Economic Growth team can:</w:t>
            </w:r>
          </w:p>
          <w:p w14:paraId="10A4C3EF" w14:textId="77777777" w:rsidR="00E26BC7" w:rsidRPr="00114480" w:rsidRDefault="00E26BC7" w:rsidP="00542AB2">
            <w:pPr>
              <w:pStyle w:val="ListParagraph"/>
              <w:numPr>
                <w:ilvl w:val="0"/>
                <w:numId w:val="42"/>
              </w:numPr>
              <w:tabs>
                <w:tab w:val="clear" w:pos="-3060"/>
                <w:tab w:val="clear" w:pos="-2340"/>
                <w:tab w:val="clear" w:pos="6300"/>
              </w:tabs>
              <w:suppressAutoHyphens w:val="0"/>
              <w:spacing w:after="0" w:line="240" w:lineRule="auto"/>
              <w:rPr>
                <w:rStyle w:val="normaltextrun"/>
                <w:b w:val="0"/>
                <w:bCs w:val="0"/>
                <w:color w:val="000000"/>
                <w:shd w:val="clear" w:color="auto" w:fill="FFFFFF"/>
              </w:rPr>
            </w:pPr>
            <w:r w:rsidRPr="00114480">
              <w:rPr>
                <w:rStyle w:val="normaltextrun"/>
                <w:b w:val="0"/>
                <w:bCs w:val="0"/>
                <w:color w:val="000000"/>
                <w:shd w:val="clear" w:color="auto" w:fill="FFFFFF"/>
              </w:rPr>
              <w:t>introduce these businesses to support opportunities &amp; resources through Council.</w:t>
            </w:r>
          </w:p>
          <w:p w14:paraId="1BFD5E99" w14:textId="77777777" w:rsidR="00E26BC7" w:rsidRPr="00114480" w:rsidRDefault="00E26BC7" w:rsidP="00542AB2">
            <w:pPr>
              <w:pStyle w:val="ListParagraph"/>
              <w:numPr>
                <w:ilvl w:val="0"/>
                <w:numId w:val="42"/>
              </w:numPr>
              <w:tabs>
                <w:tab w:val="clear" w:pos="-3060"/>
                <w:tab w:val="clear" w:pos="-2340"/>
                <w:tab w:val="clear" w:pos="6300"/>
              </w:tabs>
              <w:suppressAutoHyphens w:val="0"/>
              <w:spacing w:after="0" w:line="240" w:lineRule="auto"/>
              <w:rPr>
                <w:b w:val="0"/>
                <w:bCs w:val="0"/>
                <w:color w:val="000000"/>
                <w:shd w:val="clear" w:color="auto" w:fill="FFFFFF"/>
              </w:rPr>
            </w:pPr>
            <w:r w:rsidRPr="00114480">
              <w:rPr>
                <w:rStyle w:val="normaltextrun"/>
                <w:b w:val="0"/>
                <w:bCs w:val="0"/>
                <w:color w:val="000000"/>
                <w:shd w:val="clear" w:color="auto" w:fill="FFFFFF"/>
              </w:rPr>
              <w:t>ensure the businesses receive dedicated Port Phillip business updates by including them in the Economic Growth mailing list</w:t>
            </w:r>
          </w:p>
        </w:tc>
        <w:tc>
          <w:tcPr>
            <w:tcW w:w="2127" w:type="dxa"/>
            <w:shd w:val="clear" w:color="auto" w:fill="auto"/>
          </w:tcPr>
          <w:p w14:paraId="6222E4F4" w14:textId="77777777" w:rsidR="00E26BC7" w:rsidRPr="00114480" w:rsidRDefault="00E26BC7" w:rsidP="00A57805">
            <w:pPr>
              <w:cnfStyle w:val="000000100000" w:firstRow="0" w:lastRow="0" w:firstColumn="0" w:lastColumn="0" w:oddVBand="0" w:evenVBand="0" w:oddHBand="1" w:evenHBand="0" w:firstRowFirstColumn="0" w:firstRowLastColumn="0" w:lastRowFirstColumn="0" w:lastRowLastColumn="0"/>
            </w:pPr>
            <w:r w:rsidRPr="00114480">
              <w:t>Various</w:t>
            </w:r>
          </w:p>
        </w:tc>
      </w:tr>
      <w:tr w:rsidR="00E26BC7" w:rsidRPr="00114480" w14:paraId="37172657" w14:textId="77777777" w:rsidTr="00750E0D">
        <w:tc>
          <w:tcPr>
            <w:cnfStyle w:val="001000000000" w:firstRow="0" w:lastRow="0" w:firstColumn="1" w:lastColumn="0" w:oddVBand="0" w:evenVBand="0" w:oddHBand="0" w:evenHBand="0" w:firstRowFirstColumn="0" w:firstRowLastColumn="0" w:lastRowFirstColumn="0" w:lastRowLastColumn="0"/>
            <w:tcW w:w="7371" w:type="dxa"/>
            <w:shd w:val="clear" w:color="auto" w:fill="auto"/>
          </w:tcPr>
          <w:p w14:paraId="55ACD7CC" w14:textId="77777777" w:rsidR="00E26BC7" w:rsidRPr="00114480" w:rsidRDefault="00E26BC7" w:rsidP="00542AB2">
            <w:pPr>
              <w:pStyle w:val="ListParagraph"/>
              <w:numPr>
                <w:ilvl w:val="0"/>
                <w:numId w:val="37"/>
              </w:numPr>
              <w:tabs>
                <w:tab w:val="clear" w:pos="-3060"/>
                <w:tab w:val="clear" w:pos="-2340"/>
                <w:tab w:val="clear" w:pos="6300"/>
              </w:tabs>
              <w:suppressAutoHyphens w:val="0"/>
              <w:spacing w:after="0" w:line="240" w:lineRule="auto"/>
              <w:rPr>
                <w:b w:val="0"/>
                <w:bCs w:val="0"/>
              </w:rPr>
            </w:pPr>
            <w:r w:rsidRPr="00114480">
              <w:rPr>
                <w:rStyle w:val="normaltextrun"/>
                <w:b w:val="0"/>
                <w:bCs w:val="0"/>
                <w:color w:val="000000"/>
                <w:shd w:val="clear" w:color="auto" w:fill="FFFFFF"/>
              </w:rPr>
              <w:t>Tailored Fact Sheets/checklist to assist &amp; guide new businesses. E.g. Setting/taking over a hospitality business</w:t>
            </w:r>
            <w:r w:rsidRPr="00114480">
              <w:rPr>
                <w:rStyle w:val="eop"/>
                <w:b w:val="0"/>
                <w:bCs w:val="0"/>
                <w:color w:val="000000"/>
                <w:shd w:val="clear" w:color="auto" w:fill="FFFFFF"/>
              </w:rPr>
              <w:t> </w:t>
            </w:r>
          </w:p>
        </w:tc>
        <w:tc>
          <w:tcPr>
            <w:tcW w:w="2127" w:type="dxa"/>
            <w:shd w:val="clear" w:color="auto" w:fill="auto"/>
          </w:tcPr>
          <w:p w14:paraId="62DF872C" w14:textId="77777777" w:rsidR="00E26BC7" w:rsidRPr="00114480" w:rsidRDefault="00E26BC7" w:rsidP="00A57805">
            <w:pPr>
              <w:cnfStyle w:val="000000000000" w:firstRow="0" w:lastRow="0" w:firstColumn="0" w:lastColumn="0" w:oddVBand="0" w:evenVBand="0" w:oddHBand="0" w:evenHBand="0" w:firstRowFirstColumn="0" w:firstRowLastColumn="0" w:lastRowFirstColumn="0" w:lastRowLastColumn="0"/>
            </w:pPr>
            <w:r w:rsidRPr="00114480">
              <w:t>Various</w:t>
            </w:r>
          </w:p>
        </w:tc>
      </w:tr>
      <w:tr w:rsidR="00E26BC7" w:rsidRPr="00114480" w14:paraId="22C9E684" w14:textId="77777777" w:rsidTr="00750E0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71" w:type="dxa"/>
            <w:shd w:val="clear" w:color="auto" w:fill="auto"/>
          </w:tcPr>
          <w:p w14:paraId="0E26A6F5" w14:textId="77777777" w:rsidR="00E26BC7" w:rsidRPr="00114480" w:rsidRDefault="00E26BC7" w:rsidP="00542AB2">
            <w:pPr>
              <w:pStyle w:val="ListParagraph"/>
              <w:numPr>
                <w:ilvl w:val="0"/>
                <w:numId w:val="37"/>
              </w:numPr>
              <w:tabs>
                <w:tab w:val="clear" w:pos="-3060"/>
                <w:tab w:val="clear" w:pos="-2340"/>
                <w:tab w:val="clear" w:pos="6300"/>
              </w:tabs>
              <w:suppressAutoHyphens w:val="0"/>
              <w:spacing w:after="0" w:line="240" w:lineRule="auto"/>
              <w:rPr>
                <w:b w:val="0"/>
                <w:bCs w:val="0"/>
              </w:rPr>
            </w:pPr>
            <w:r w:rsidRPr="00114480">
              <w:rPr>
                <w:rStyle w:val="normaltextrun"/>
                <w:b w:val="0"/>
                <w:bCs w:val="0"/>
                <w:color w:val="000000"/>
                <w:shd w:val="clear" w:color="auto" w:fill="FFFFFF"/>
              </w:rPr>
              <w:t>Increase officer attendance at Business Association meetings. Topics and variety of presence</w:t>
            </w:r>
            <w:r w:rsidRPr="00114480">
              <w:rPr>
                <w:rStyle w:val="eop"/>
                <w:b w:val="0"/>
                <w:bCs w:val="0"/>
                <w:color w:val="000000"/>
                <w:shd w:val="clear" w:color="auto" w:fill="FFFFFF"/>
              </w:rPr>
              <w:t> </w:t>
            </w:r>
          </w:p>
        </w:tc>
        <w:tc>
          <w:tcPr>
            <w:tcW w:w="2127" w:type="dxa"/>
            <w:shd w:val="clear" w:color="auto" w:fill="auto"/>
          </w:tcPr>
          <w:p w14:paraId="7BDFC630" w14:textId="77777777" w:rsidR="00E26BC7" w:rsidRPr="00114480" w:rsidRDefault="00E26BC7" w:rsidP="00A57805">
            <w:pPr>
              <w:cnfStyle w:val="000000100000" w:firstRow="0" w:lastRow="0" w:firstColumn="0" w:lastColumn="0" w:oddVBand="0" w:evenVBand="0" w:oddHBand="1" w:evenHBand="0" w:firstRowFirstColumn="0" w:firstRowLastColumn="0" w:lastRowFirstColumn="0" w:lastRowLastColumn="0"/>
            </w:pPr>
            <w:r w:rsidRPr="00114480">
              <w:t>Various</w:t>
            </w:r>
          </w:p>
        </w:tc>
      </w:tr>
      <w:tr w:rsidR="00E26BC7" w14:paraId="68ED2FE4" w14:textId="77777777" w:rsidTr="00750E0D">
        <w:tc>
          <w:tcPr>
            <w:cnfStyle w:val="001000000000" w:firstRow="0" w:lastRow="0" w:firstColumn="1" w:lastColumn="0" w:oddVBand="0" w:evenVBand="0" w:oddHBand="0" w:evenHBand="0" w:firstRowFirstColumn="0" w:firstRowLastColumn="0" w:lastRowFirstColumn="0" w:lastRowLastColumn="0"/>
            <w:tcW w:w="7371" w:type="dxa"/>
            <w:shd w:val="clear" w:color="auto" w:fill="auto"/>
          </w:tcPr>
          <w:p w14:paraId="369D22FB" w14:textId="77777777" w:rsidR="00E26BC7" w:rsidRPr="00114480" w:rsidRDefault="00E26BC7" w:rsidP="00542AB2">
            <w:pPr>
              <w:pStyle w:val="ListParagraph"/>
              <w:numPr>
                <w:ilvl w:val="0"/>
                <w:numId w:val="37"/>
              </w:numPr>
              <w:tabs>
                <w:tab w:val="clear" w:pos="-3060"/>
                <w:tab w:val="clear" w:pos="-2340"/>
                <w:tab w:val="clear" w:pos="6300"/>
              </w:tabs>
              <w:suppressAutoHyphens w:val="0"/>
              <w:spacing w:after="0" w:line="240" w:lineRule="auto"/>
              <w:rPr>
                <w:b w:val="0"/>
                <w:bCs w:val="0"/>
              </w:rPr>
            </w:pPr>
            <w:r w:rsidRPr="00114480">
              <w:rPr>
                <w:rStyle w:val="normaltextrun"/>
                <w:b w:val="0"/>
                <w:bCs w:val="0"/>
                <w:color w:val="000000"/>
                <w:shd w:val="clear" w:color="auto" w:fill="FFFFFF"/>
              </w:rPr>
              <w:t>Resource and prioritise review of Footpath Trading Guidelines adopted by Council in 2010, (amended in 2017)</w:t>
            </w:r>
          </w:p>
        </w:tc>
        <w:tc>
          <w:tcPr>
            <w:tcW w:w="2127" w:type="dxa"/>
            <w:shd w:val="clear" w:color="auto" w:fill="auto"/>
          </w:tcPr>
          <w:p w14:paraId="4553C688" w14:textId="77777777" w:rsidR="00E26BC7" w:rsidRPr="00261D93" w:rsidRDefault="00E26BC7" w:rsidP="00A57805">
            <w:pPr>
              <w:cnfStyle w:val="000000000000" w:firstRow="0" w:lastRow="0" w:firstColumn="0" w:lastColumn="0" w:oddVBand="0" w:evenVBand="0" w:oddHBand="0" w:evenHBand="0" w:firstRowFirstColumn="0" w:firstRowLastColumn="0" w:lastRowFirstColumn="0" w:lastRowLastColumn="0"/>
            </w:pPr>
            <w:r w:rsidRPr="00114480">
              <w:t>City Permits</w:t>
            </w:r>
          </w:p>
        </w:tc>
      </w:tr>
    </w:tbl>
    <w:p w14:paraId="3F7401DF" w14:textId="77777777" w:rsidR="00AC2E89" w:rsidRPr="00801B0F" w:rsidRDefault="00AC2E89" w:rsidP="00AC2E89"/>
    <w:sectPr w:rsidR="00AC2E89" w:rsidRPr="00801B0F" w:rsidSect="004B1757">
      <w:type w:val="continuous"/>
      <w:pgSz w:w="11906" w:h="16838" w:code="9"/>
      <w:pgMar w:top="2552" w:right="1134" w:bottom="1134" w:left="1134" w:header="907" w:footer="45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00FFF01F" w14:textId="77777777" w:rsidR="00EC7897" w:rsidRDefault="00EC7897" w:rsidP="00257DF2">
      <w:r>
        <w:separator/>
      </w:r>
    </w:p>
    <w:p w14:paraId="75AB8C68" w14:textId="77777777" w:rsidR="00EC7897" w:rsidRDefault="00EC7897"/>
  </w:endnote>
  <w:endnote w:type="continuationSeparator" w:id="0">
    <w:p w14:paraId="2EF3C287" w14:textId="77777777" w:rsidR="00EC7897" w:rsidRDefault="00EC7897" w:rsidP="00257DF2">
      <w:r>
        <w:continuationSeparator/>
      </w:r>
    </w:p>
    <w:p w14:paraId="587A752E" w14:textId="77777777" w:rsidR="00EC7897" w:rsidRDefault="00EC7897"/>
  </w:endnote>
  <w:endnote w:type="continuationNotice" w:id="1">
    <w:p w14:paraId="0DD1B5D3" w14:textId="77777777" w:rsidR="00EC7897" w:rsidRDefault="00EC7897">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quot;Courier New&quot;">
    <w:altName w:val="Cambria"/>
    <w:panose1 w:val="00000000000000000000"/>
    <w:charset w:val="00"/>
    <w:family w:val="roman"/>
    <w:notTrueType/>
    <w:pitch w:val="default"/>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Akrobat Bold">
    <w:panose1 w:val="00000800000000000000"/>
    <w:charset w:val="00"/>
    <w:family w:val="modern"/>
    <w:notTrueType/>
    <w:pitch w:val="variable"/>
    <w:sig w:usb0="00000207" w:usb1="00000000" w:usb2="00000000" w:usb3="00000000" w:csb0="00000097" w:csb1="00000000"/>
  </w:font>
  <w:font w:name="Verdana">
    <w:panose1 w:val="020B0604030504040204"/>
    <w:charset w:val="00"/>
    <w:family w:val="swiss"/>
    <w:pitch w:val="variable"/>
    <w:sig w:usb0="A00006FF" w:usb1="4000205B" w:usb2="00000010" w:usb3="00000000" w:csb0="0000019F" w:csb1="00000000"/>
  </w:font>
  <w:font w:name="Lucida Grande">
    <w:altName w:val="Times New Roman"/>
    <w:charset w:val="00"/>
    <w:family w:val="auto"/>
    <w:pitch w:val="variable"/>
    <w:sig w:usb0="00000000" w:usb1="5000A1FF" w:usb2="00000000" w:usb3="00000000" w:csb0="000001BF" w:csb1="00000000"/>
  </w:font>
  <w:font w:name="Gill Sans MT">
    <w:panose1 w:val="020B0502020104020203"/>
    <w:charset w:val="00"/>
    <w:family w:val="swiss"/>
    <w:pitch w:val="variable"/>
    <w:sig w:usb0="00000007" w:usb1="00000000" w:usb2="00000000" w:usb3="00000000" w:csb0="00000003" w:csb1="00000000"/>
  </w:font>
  <w:font w:name="Arial Bold">
    <w:panose1 w:val="020B0704020202020204"/>
    <w:charset w:val="00"/>
    <w:family w:val="roman"/>
    <w:notTrueType/>
    <w:pitch w:val="default"/>
  </w:font>
  <w:font w:name="Styrene A">
    <w:altName w:val="Calibri"/>
    <w:panose1 w:val="00000000000000000000"/>
    <w:charset w:val="00"/>
    <w:family w:val="swiss"/>
    <w:notTrueType/>
    <w:pitch w:val="default"/>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Consolas">
    <w:panose1 w:val="020B0609020204030204"/>
    <w:charset w:val="00"/>
    <w:family w:val="modern"/>
    <w:pitch w:val="fixed"/>
    <w:sig w:usb0="E00006FF" w:usb1="0000FCFF" w:usb2="00000001" w:usb3="00000000" w:csb0="0000019F" w:csb1="00000000"/>
  </w:font>
  <w:font w:name="ZWAdobeF">
    <w:panose1 w:val="00000000000000000000"/>
    <w:charset w:val="00"/>
    <w:family w:val="auto"/>
    <w:pitch w:val="variable"/>
    <w:sig w:usb0="20002A87" w:usb1="00000000" w:usb2="00000000" w:usb3="00000000" w:csb0="000001FF" w:csb1="00000000"/>
  </w:font>
  <w:font w:name="CIDFont+F1">
    <w:altName w:val="Calibri"/>
    <w:panose1 w:val="00000000000000000000"/>
    <w:charset w:val="00"/>
    <w:family w:val="auto"/>
    <w:notTrueType/>
    <w:pitch w:val="default"/>
    <w:sig w:usb0="00000003" w:usb1="00000000" w:usb2="00000000" w:usb3="00000000" w:csb0="00000001" w:csb1="00000000"/>
  </w:font>
  <w:font w:name="CIDFont+F6">
    <w:altName w:val="Microsoft JhengHei"/>
    <w:panose1 w:val="00000000000000000000"/>
    <w:charset w:val="88"/>
    <w:family w:val="auto"/>
    <w:notTrueType/>
    <w:pitch w:val="default"/>
    <w:sig w:usb0="00000001" w:usb1="08080000" w:usb2="00000010" w:usb3="00000000" w:csb0="00100000" w:csb1="00000000"/>
  </w:font>
  <w:font w:name="Century Gothic">
    <w:panose1 w:val="020B0502020202020204"/>
    <w:charset w:val="00"/>
    <w:family w:val="swiss"/>
    <w:pitch w:val="variable"/>
    <w:sig w:usb0="00000287" w:usb1="000000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715547728"/>
      <w:docPartObj>
        <w:docPartGallery w:val="Page Numbers (Bottom of Page)"/>
        <w:docPartUnique/>
      </w:docPartObj>
    </w:sdtPr>
    <w:sdtEndPr>
      <w:rPr>
        <w:sz w:val="20"/>
        <w:szCs w:val="20"/>
      </w:rPr>
    </w:sdtEndPr>
    <w:sdtContent>
      <w:p w14:paraId="7A144DBF" w14:textId="77777777" w:rsidR="00106683" w:rsidRPr="005E5280" w:rsidRDefault="00106683" w:rsidP="005E5280">
        <w:pPr>
          <w:pStyle w:val="Footer"/>
          <w:jc w:val="right"/>
          <w:rPr>
            <w:sz w:val="20"/>
            <w:szCs w:val="20"/>
          </w:rPr>
        </w:pPr>
        <w:r w:rsidRPr="007000A1">
          <w:rPr>
            <w:sz w:val="20"/>
            <w:szCs w:val="20"/>
          </w:rPr>
          <w:fldChar w:fldCharType="begin"/>
        </w:r>
        <w:r w:rsidRPr="007000A1">
          <w:rPr>
            <w:sz w:val="20"/>
            <w:szCs w:val="20"/>
          </w:rPr>
          <w:instrText xml:space="preserve"> PAGE   \* MERGEFORMAT </w:instrText>
        </w:r>
        <w:r w:rsidRPr="007000A1">
          <w:rPr>
            <w:sz w:val="20"/>
            <w:szCs w:val="20"/>
          </w:rPr>
          <w:fldChar w:fldCharType="separate"/>
        </w:r>
        <w:r>
          <w:rPr>
            <w:noProof/>
            <w:sz w:val="20"/>
            <w:szCs w:val="20"/>
          </w:rPr>
          <w:t>8</w:t>
        </w:r>
        <w:r w:rsidRPr="007000A1">
          <w:rPr>
            <w:sz w:val="20"/>
            <w:szCs w:val="20"/>
          </w:rPr>
          <w:fldChar w:fldCharType="end"/>
        </w:r>
      </w:p>
    </w:sdtContent>
  </w:sdt>
  <w:p w14:paraId="67E15D2E" w14:textId="77777777" w:rsidR="00106683" w:rsidRDefault="00106683"/>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W w:w="0" w:type="auto"/>
      <w:tblLayout w:type="fixed"/>
      <w:tblLook w:val="06A0" w:firstRow="1" w:lastRow="0" w:firstColumn="1" w:lastColumn="0" w:noHBand="1" w:noVBand="1"/>
    </w:tblPr>
    <w:tblGrid>
      <w:gridCol w:w="3210"/>
      <w:gridCol w:w="3210"/>
      <w:gridCol w:w="3210"/>
    </w:tblGrid>
    <w:tr w:rsidR="00106683" w14:paraId="54A870EE" w14:textId="77777777" w:rsidTr="00906B86">
      <w:tc>
        <w:tcPr>
          <w:tcW w:w="3210" w:type="dxa"/>
        </w:tcPr>
        <w:p w14:paraId="2208D826" w14:textId="26F3A4A1" w:rsidR="00106683" w:rsidRDefault="00106683" w:rsidP="00906B86">
          <w:pPr>
            <w:pStyle w:val="Header"/>
            <w:ind w:left="-115"/>
          </w:pPr>
        </w:p>
      </w:tc>
      <w:tc>
        <w:tcPr>
          <w:tcW w:w="3210" w:type="dxa"/>
        </w:tcPr>
        <w:p w14:paraId="519F6CEF" w14:textId="620E2867" w:rsidR="00106683" w:rsidRDefault="00106683" w:rsidP="00906B86">
          <w:pPr>
            <w:pStyle w:val="Header"/>
            <w:jc w:val="center"/>
          </w:pPr>
        </w:p>
      </w:tc>
      <w:tc>
        <w:tcPr>
          <w:tcW w:w="3210" w:type="dxa"/>
        </w:tcPr>
        <w:p w14:paraId="67641929" w14:textId="17E561C3" w:rsidR="00106683" w:rsidRDefault="00106683" w:rsidP="00906B86">
          <w:pPr>
            <w:pStyle w:val="Header"/>
            <w:ind w:right="-115"/>
            <w:jc w:val="right"/>
          </w:pPr>
        </w:p>
      </w:tc>
    </w:tr>
  </w:tbl>
  <w:p w14:paraId="2E7334E0" w14:textId="64613E1F" w:rsidR="00106683" w:rsidRDefault="00106683" w:rsidP="00906B86">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14C70F45" w14:textId="77777777" w:rsidR="00EC7897" w:rsidRDefault="00EC7897" w:rsidP="00257DF2">
      <w:r>
        <w:separator/>
      </w:r>
    </w:p>
    <w:p w14:paraId="33A18808" w14:textId="77777777" w:rsidR="00EC7897" w:rsidRDefault="00EC7897"/>
  </w:footnote>
  <w:footnote w:type="continuationSeparator" w:id="0">
    <w:p w14:paraId="4986A6B4" w14:textId="77777777" w:rsidR="00EC7897" w:rsidRDefault="00EC7897" w:rsidP="00257DF2">
      <w:r>
        <w:continuationSeparator/>
      </w:r>
    </w:p>
    <w:p w14:paraId="4DB623B4" w14:textId="77777777" w:rsidR="00EC7897" w:rsidRDefault="00EC7897"/>
  </w:footnote>
  <w:footnote w:type="continuationNotice" w:id="1">
    <w:p w14:paraId="7975D996" w14:textId="77777777" w:rsidR="00EC7897" w:rsidRDefault="00EC7897">
      <w:pPr>
        <w:spacing w:after="0" w:line="240" w:lineRule="auto"/>
      </w:pPr>
    </w:p>
  </w:footnote>
  <w:footnote w:id="2">
    <w:p w14:paraId="12B639B9" w14:textId="77777777" w:rsidR="007B0B4C" w:rsidRDefault="007B0B4C" w:rsidP="007B0B4C">
      <w:pPr>
        <w:pStyle w:val="FootnoteText"/>
      </w:pPr>
      <w:r>
        <w:rPr>
          <w:rStyle w:val="FootnoteReference"/>
        </w:rPr>
        <w:footnoteRef/>
      </w:r>
      <w:r>
        <w:t xml:space="preserve"> </w:t>
      </w:r>
      <w:r w:rsidRPr="00FC4F5A">
        <w:rPr>
          <w:sz w:val="18"/>
          <w:szCs w:val="18"/>
        </w:rPr>
        <w:t xml:space="preserve">This </w:t>
      </w:r>
      <w:r>
        <w:rPr>
          <w:sz w:val="18"/>
          <w:szCs w:val="18"/>
        </w:rPr>
        <w:t xml:space="preserve">will </w:t>
      </w:r>
      <w:r w:rsidRPr="00FC4F5A">
        <w:rPr>
          <w:sz w:val="18"/>
          <w:szCs w:val="18"/>
        </w:rPr>
        <w:t xml:space="preserve">follow and adhere to the </w:t>
      </w:r>
      <w:r>
        <w:rPr>
          <w:sz w:val="18"/>
          <w:szCs w:val="18"/>
        </w:rPr>
        <w:t xml:space="preserve">statutory </w:t>
      </w:r>
      <w:r w:rsidRPr="00FC4F5A">
        <w:rPr>
          <w:sz w:val="18"/>
          <w:szCs w:val="18"/>
        </w:rPr>
        <w:t>requirements of the Planning and Environment Act 1987.</w:t>
      </w:r>
    </w:p>
  </w:footnote>
  <w:footnote w:id="3">
    <w:p w14:paraId="079728A2" w14:textId="15E51D1C" w:rsidR="00106683" w:rsidRDefault="00106683">
      <w:pPr>
        <w:pStyle w:val="FootnoteText"/>
      </w:pPr>
      <w:r>
        <w:rPr>
          <w:rStyle w:val="FootnoteReference"/>
        </w:rPr>
        <w:footnoteRef/>
      </w:r>
      <w:r>
        <w:t xml:space="preserve"> </w:t>
      </w:r>
      <w:r w:rsidRPr="00906B86">
        <w:rPr>
          <w:sz w:val="18"/>
          <w:szCs w:val="18"/>
        </w:rPr>
        <w:t>St Kilda Current St</w:t>
      </w:r>
      <w:r>
        <w:rPr>
          <w:sz w:val="18"/>
          <w:szCs w:val="18"/>
        </w:rPr>
        <w:t>at</w:t>
      </w:r>
      <w:r w:rsidRPr="00906B86">
        <w:rPr>
          <w:sz w:val="18"/>
          <w:szCs w:val="18"/>
        </w:rPr>
        <w:t>e Analysis Report, Urban Enterprise (2021)</w:t>
      </w:r>
    </w:p>
  </w:footnote>
  <w:footnote w:id="4">
    <w:p w14:paraId="0AE238CC" w14:textId="1023E88B" w:rsidR="00106683" w:rsidRDefault="00106683">
      <w:pPr>
        <w:pStyle w:val="FootnoteText"/>
      </w:pPr>
      <w:r>
        <w:rPr>
          <w:rStyle w:val="FootnoteReference"/>
        </w:rPr>
        <w:footnoteRef/>
      </w:r>
      <w:r>
        <w:t xml:space="preserve"> </w:t>
      </w:r>
      <w:r w:rsidRPr="00906B86">
        <w:rPr>
          <w:rFonts w:eastAsia="Arial"/>
          <w:sz w:val="18"/>
          <w:szCs w:val="18"/>
        </w:rPr>
        <w:t>Defined in Plan Melbourne 2017-2050</w:t>
      </w:r>
    </w:p>
  </w:footnote>
  <w:footnote w:id="5">
    <w:p w14:paraId="208105C9" w14:textId="77777777" w:rsidR="00106683" w:rsidRPr="003D5963" w:rsidRDefault="00106683" w:rsidP="00E70F32">
      <w:pPr>
        <w:pStyle w:val="FootnoteText"/>
        <w:rPr>
          <w:sz w:val="18"/>
          <w:szCs w:val="18"/>
        </w:rPr>
      </w:pPr>
      <w:r w:rsidRPr="003D5963">
        <w:rPr>
          <w:rStyle w:val="FootnoteReference"/>
          <w:sz w:val="18"/>
          <w:szCs w:val="18"/>
        </w:rPr>
        <w:footnoteRef/>
      </w:r>
      <w:r w:rsidRPr="003D5963">
        <w:rPr>
          <w:sz w:val="18"/>
          <w:szCs w:val="18"/>
        </w:rPr>
        <w:t xml:space="preserve"> Implemented to the planning scheme via Planning Scheme Amendment C122 in 2018</w:t>
      </w:r>
    </w:p>
  </w:footnote>
  <w:footnote w:id="6">
    <w:p w14:paraId="14432026" w14:textId="6B9043A6" w:rsidR="00106683" w:rsidRPr="008C27A7" w:rsidRDefault="00106683" w:rsidP="63314360">
      <w:pPr>
        <w:pStyle w:val="FootnoteText"/>
        <w:rPr>
          <w:i/>
          <w:iCs/>
        </w:rPr>
      </w:pPr>
      <w:r>
        <w:rPr>
          <w:rStyle w:val="FootnoteReference"/>
        </w:rPr>
        <w:footnoteRef/>
      </w:r>
      <w:r w:rsidRPr="00906B86">
        <w:rPr>
          <w:rFonts w:eastAsia="Arial"/>
          <w:sz w:val="18"/>
          <w:szCs w:val="18"/>
        </w:rPr>
        <w:t xml:space="preserve"> </w:t>
      </w:r>
      <w:r w:rsidRPr="003D5963">
        <w:rPr>
          <w:rFonts w:eastAsia="Arial"/>
          <w:sz w:val="18"/>
          <w:szCs w:val="18"/>
        </w:rPr>
        <w:t xml:space="preserve">Port Phillip Planning Scheme </w:t>
      </w:r>
      <w:r>
        <w:rPr>
          <w:rFonts w:eastAsia="Arial"/>
          <w:sz w:val="18"/>
          <w:szCs w:val="18"/>
        </w:rPr>
        <w:t xml:space="preserve">Review </w:t>
      </w:r>
      <w:r w:rsidRPr="003D5963">
        <w:rPr>
          <w:rFonts w:eastAsia="Arial"/>
          <w:sz w:val="18"/>
          <w:szCs w:val="18"/>
        </w:rPr>
        <w:t>Audit Report</w:t>
      </w:r>
      <w:r w:rsidRPr="00906B86">
        <w:rPr>
          <w:rFonts w:eastAsia="Arial"/>
          <w:i/>
          <w:iCs/>
          <w:sz w:val="18"/>
          <w:szCs w:val="18"/>
        </w:rPr>
        <w:t xml:space="preserve"> </w:t>
      </w:r>
      <w:r w:rsidRPr="00906B86">
        <w:rPr>
          <w:rFonts w:eastAsia="Arial"/>
          <w:sz w:val="18"/>
          <w:szCs w:val="18"/>
        </w:rPr>
        <w:t>(23 May 2018), p 67.</w:t>
      </w:r>
      <w:r w:rsidRPr="00906B86">
        <w:rPr>
          <w:rFonts w:eastAsia="Arial"/>
          <w:i/>
          <w:iCs/>
          <w:sz w:val="18"/>
          <w:szCs w:val="18"/>
        </w:rPr>
        <w:t xml:space="preserve"> </w:t>
      </w:r>
    </w:p>
  </w:footnote>
  <w:footnote w:id="7">
    <w:p w14:paraId="5F71CD2C" w14:textId="697F22D9" w:rsidR="00CA43D0" w:rsidRDefault="00CA43D0">
      <w:pPr>
        <w:pStyle w:val="FootnoteText"/>
      </w:pPr>
      <w:r>
        <w:rPr>
          <w:rStyle w:val="FootnoteReference"/>
        </w:rPr>
        <w:footnoteRef/>
      </w:r>
      <w:r w:rsidRPr="00C034A6">
        <w:rPr>
          <w:sz w:val="18"/>
          <w:szCs w:val="18"/>
        </w:rPr>
        <w:t xml:space="preserve"> </w:t>
      </w:r>
      <w:r w:rsidR="00170AA3">
        <w:rPr>
          <w:color w:val="211D1E"/>
          <w:sz w:val="18"/>
          <w:szCs w:val="18"/>
        </w:rPr>
        <w:t xml:space="preserve">Targeted community </w:t>
      </w:r>
      <w:r w:rsidR="006E3B07">
        <w:rPr>
          <w:color w:val="211D1E"/>
          <w:sz w:val="18"/>
          <w:szCs w:val="18"/>
        </w:rPr>
        <w:t>engagement with a small sample group</w:t>
      </w:r>
      <w:r w:rsidRPr="00C034A6">
        <w:rPr>
          <w:color w:val="211D1E"/>
          <w:sz w:val="18"/>
          <w:szCs w:val="18"/>
        </w:rPr>
        <w:t xml:space="preserve"> was undertaken to help inform this document, in part as Council has considerable feedback from a range of previous engagements in the study area and secondly as far more detailed engagement will be undertaken through a formal structure plan process at some point in the future.</w:t>
      </w:r>
    </w:p>
  </w:footnote>
  <w:footnote w:id="8">
    <w:p w14:paraId="78FF4874" w14:textId="5C779993" w:rsidR="00106683" w:rsidRDefault="00106683" w:rsidP="7CDD7F14">
      <w:pPr>
        <w:pStyle w:val="FootnoteText"/>
      </w:pPr>
      <w:r w:rsidRPr="00906B86">
        <w:rPr>
          <w:rStyle w:val="FootnoteReference"/>
          <w:rFonts w:eastAsia="Arial"/>
          <w:sz w:val="18"/>
          <w:szCs w:val="18"/>
        </w:rPr>
        <w:footnoteRef/>
      </w:r>
      <w:r w:rsidRPr="00906B86">
        <w:rPr>
          <w:rFonts w:eastAsia="Arial"/>
          <w:sz w:val="18"/>
          <w:szCs w:val="18"/>
        </w:rPr>
        <w:t xml:space="preserve"> </w:t>
      </w:r>
      <w:r w:rsidRPr="00906B86">
        <w:rPr>
          <w:rFonts w:eastAsia="Arial"/>
          <w:color w:val="0078D4"/>
          <w:sz w:val="18"/>
          <w:szCs w:val="18"/>
          <w:u w:val="single"/>
        </w:rPr>
        <w:t>City of Port Phillip Population Forecast, forecast.id</w:t>
      </w:r>
      <w:r>
        <w:rPr>
          <w:rFonts w:eastAsia="Arial"/>
          <w:color w:val="0078D4"/>
          <w:sz w:val="18"/>
          <w:szCs w:val="18"/>
          <w:u w:val="single"/>
        </w:rPr>
        <w:t>, accessed 05 July 2021</w:t>
      </w:r>
    </w:p>
  </w:footnote>
  <w:footnote w:id="9">
    <w:p w14:paraId="6F847442" w14:textId="77777777" w:rsidR="00232F66" w:rsidRDefault="00232F66" w:rsidP="00232F66">
      <w:pPr>
        <w:pStyle w:val="FootnoteText"/>
        <w:rPr>
          <w:rFonts w:eastAsia="Arial"/>
        </w:rPr>
      </w:pPr>
      <w:r w:rsidRPr="00906B86">
        <w:rPr>
          <w:rStyle w:val="FootnoteReference"/>
          <w:rFonts w:eastAsia="Arial"/>
          <w:sz w:val="18"/>
          <w:szCs w:val="18"/>
        </w:rPr>
        <w:footnoteRef/>
      </w:r>
      <w:r w:rsidRPr="00906B86">
        <w:rPr>
          <w:rFonts w:eastAsia="Arial"/>
          <w:sz w:val="18"/>
          <w:szCs w:val="18"/>
        </w:rPr>
        <w:t>ABS Census</w:t>
      </w:r>
      <w:r>
        <w:rPr>
          <w:rFonts w:eastAsia="Arial"/>
          <w:sz w:val="18"/>
          <w:szCs w:val="18"/>
        </w:rPr>
        <w:t xml:space="preserve"> 2016</w:t>
      </w:r>
      <w:r w:rsidRPr="00906B86" w:rsidDel="5472F4CB">
        <w:rPr>
          <w:rFonts w:eastAsia="Arial"/>
          <w:sz w:val="18"/>
          <w:szCs w:val="18"/>
        </w:rPr>
        <w:t xml:space="preserve"> </w:t>
      </w:r>
    </w:p>
  </w:footnote>
  <w:footnote w:id="10">
    <w:p w14:paraId="34A7BA59" w14:textId="7D752FCB" w:rsidR="00F826F7" w:rsidRDefault="00F826F7">
      <w:pPr>
        <w:pStyle w:val="FootnoteText"/>
      </w:pPr>
      <w:r>
        <w:rPr>
          <w:rStyle w:val="FootnoteReference"/>
        </w:rPr>
        <w:footnoteRef/>
      </w:r>
      <w:r>
        <w:t xml:space="preserve"> </w:t>
      </w:r>
      <w:r w:rsidR="00BF38B7">
        <w:rPr>
          <w:rFonts w:eastAsia="Arial"/>
          <w:sz w:val="18"/>
          <w:szCs w:val="18"/>
        </w:rPr>
        <w:t>ABS Census 2016</w:t>
      </w:r>
    </w:p>
  </w:footnote>
  <w:footnote w:id="11">
    <w:p w14:paraId="13DB0249" w14:textId="13B775E3" w:rsidR="009E3D9E" w:rsidRDefault="009E3D9E">
      <w:pPr>
        <w:pStyle w:val="FootnoteText"/>
      </w:pPr>
      <w:r>
        <w:rPr>
          <w:rStyle w:val="FootnoteReference"/>
        </w:rPr>
        <w:footnoteRef/>
      </w:r>
      <w:r>
        <w:t xml:space="preserve"> </w:t>
      </w:r>
      <w:r w:rsidR="003A7419">
        <w:t>.</w:t>
      </w:r>
      <w:r>
        <w:t>id</w:t>
      </w:r>
    </w:p>
  </w:footnote>
  <w:footnote w:id="12">
    <w:p w14:paraId="1D676F88" w14:textId="003231C0" w:rsidR="009E3D9E" w:rsidRDefault="009E3D9E">
      <w:pPr>
        <w:pStyle w:val="FootnoteText"/>
      </w:pPr>
      <w:r>
        <w:rPr>
          <w:rStyle w:val="FootnoteReference"/>
        </w:rPr>
        <w:footnoteRef/>
      </w:r>
      <w:r>
        <w:t xml:space="preserve"> </w:t>
      </w:r>
      <w:r w:rsidR="003A7419">
        <w:t>.</w:t>
      </w:r>
      <w:r w:rsidR="00373991">
        <w:t>id</w:t>
      </w:r>
    </w:p>
  </w:footnote>
  <w:footnote w:id="13">
    <w:p w14:paraId="12F87B7D" w14:textId="11A99B3B" w:rsidR="00373991" w:rsidRDefault="00373991">
      <w:pPr>
        <w:pStyle w:val="FootnoteText"/>
      </w:pPr>
      <w:r>
        <w:rPr>
          <w:rStyle w:val="FootnoteReference"/>
        </w:rPr>
        <w:footnoteRef/>
      </w:r>
      <w:r>
        <w:t xml:space="preserve"> </w:t>
      </w:r>
      <w:r w:rsidR="003A7419">
        <w:t>.</w:t>
      </w:r>
      <w:r w:rsidR="00DA5948">
        <w:t>id</w:t>
      </w:r>
    </w:p>
  </w:footnote>
  <w:footnote w:id="14">
    <w:p w14:paraId="2FF514FA" w14:textId="530B6C10" w:rsidR="001A1E2B" w:rsidRDefault="001A1E2B">
      <w:pPr>
        <w:pStyle w:val="FootnoteText"/>
      </w:pPr>
      <w:r>
        <w:rPr>
          <w:rStyle w:val="FootnoteReference"/>
        </w:rPr>
        <w:footnoteRef/>
      </w:r>
      <w:r>
        <w:t xml:space="preserve"> </w:t>
      </w:r>
      <w:r w:rsidR="00CF1651">
        <w:rPr>
          <w:rFonts w:eastAsia="Arial"/>
          <w:sz w:val="18"/>
          <w:szCs w:val="18"/>
        </w:rPr>
        <w:t>ABS Census 2016</w:t>
      </w:r>
    </w:p>
  </w:footnote>
  <w:footnote w:id="15">
    <w:p w14:paraId="6516F883" w14:textId="783D7F9F" w:rsidR="001A1E2B" w:rsidRDefault="001A1E2B">
      <w:pPr>
        <w:pStyle w:val="FootnoteText"/>
      </w:pPr>
      <w:r>
        <w:rPr>
          <w:rStyle w:val="FootnoteReference"/>
        </w:rPr>
        <w:footnoteRef/>
      </w:r>
      <w:r>
        <w:t xml:space="preserve"> </w:t>
      </w:r>
      <w:r w:rsidR="00CF1651">
        <w:rPr>
          <w:rFonts w:eastAsia="Arial"/>
          <w:sz w:val="18"/>
          <w:szCs w:val="18"/>
        </w:rPr>
        <w:t>ABS Census 2016</w:t>
      </w:r>
    </w:p>
  </w:footnote>
  <w:footnote w:id="16">
    <w:p w14:paraId="0BCFB1D9" w14:textId="6A55E07C" w:rsidR="00CF1651" w:rsidRDefault="00CF1651">
      <w:pPr>
        <w:pStyle w:val="FootnoteText"/>
      </w:pPr>
      <w:r>
        <w:rPr>
          <w:rStyle w:val="FootnoteReference"/>
        </w:rPr>
        <w:footnoteRef/>
      </w:r>
      <w:r>
        <w:t xml:space="preserve"> </w:t>
      </w:r>
      <w:r>
        <w:rPr>
          <w:rFonts w:eastAsia="Arial"/>
          <w:sz w:val="18"/>
          <w:szCs w:val="18"/>
        </w:rPr>
        <w:t>ABS Census 2016</w:t>
      </w:r>
    </w:p>
  </w:footnote>
  <w:footnote w:id="17">
    <w:p w14:paraId="114C32BE" w14:textId="26C27177" w:rsidR="00106683" w:rsidRDefault="00106683">
      <w:pPr>
        <w:pStyle w:val="FootnoteText"/>
      </w:pPr>
      <w:r>
        <w:rPr>
          <w:rStyle w:val="FootnoteReference"/>
        </w:rPr>
        <w:footnoteRef/>
      </w:r>
      <w:r>
        <w:t xml:space="preserve"> </w:t>
      </w:r>
      <w:r w:rsidRPr="002F5A66">
        <w:rPr>
          <w:sz w:val="18"/>
          <w:szCs w:val="18"/>
        </w:rPr>
        <w:t>It contains numerous policies relevant to economic development, including increasing Melbourne’s competitiveness, improving access to local jobs, the creation of jobs in urban renewal areas and a city of 20-minute neighbourhoods. Council is required to plan for the provision of adequate commercial land to support a competitive City and improve access to local jobs (Policy 1.1.7).</w:t>
      </w:r>
    </w:p>
  </w:footnote>
  <w:footnote w:id="18">
    <w:p w14:paraId="316C08A5" w14:textId="77777777" w:rsidR="00106683" w:rsidRDefault="00106683" w:rsidP="00956E0C">
      <w:pPr>
        <w:pStyle w:val="FootnoteText"/>
      </w:pPr>
      <w:r>
        <w:rPr>
          <w:rStyle w:val="FootnoteReference"/>
        </w:rPr>
        <w:footnoteRef/>
      </w:r>
      <w:r>
        <w:t xml:space="preserve"> </w:t>
      </w:r>
      <w:r w:rsidRPr="008A39E7">
        <w:rPr>
          <w:sz w:val="18"/>
          <w:szCs w:val="18"/>
        </w:rPr>
        <w:t>Port Phillip Council Plan 2021-31,</w:t>
      </w:r>
      <w:r>
        <w:rPr>
          <w:sz w:val="18"/>
          <w:szCs w:val="18"/>
        </w:rPr>
        <w:t>Volume 1</w:t>
      </w:r>
      <w:r w:rsidRPr="008A39E7">
        <w:rPr>
          <w:sz w:val="18"/>
          <w:szCs w:val="18"/>
        </w:rPr>
        <w:t xml:space="preserve"> pg 51 </w:t>
      </w:r>
    </w:p>
  </w:footnote>
  <w:footnote w:id="19">
    <w:p w14:paraId="072DB843" w14:textId="1BD7D846" w:rsidR="00106683" w:rsidRDefault="00106683" w:rsidP="006B1092">
      <w:pPr>
        <w:pStyle w:val="FootnoteText"/>
      </w:pPr>
      <w:r>
        <w:rPr>
          <w:rStyle w:val="FootnoteReference"/>
        </w:rPr>
        <w:footnoteRef/>
      </w:r>
      <w:r>
        <w:t xml:space="preserve"> </w:t>
      </w:r>
      <w:r w:rsidRPr="002F5A66">
        <w:rPr>
          <w:sz w:val="18"/>
          <w:szCs w:val="18"/>
        </w:rPr>
        <w:t>The Port Phillip Planning Scheme is currently undergoing review (Amendment C203port) which will result in local provisions being relocated within the scheme.</w:t>
      </w:r>
    </w:p>
  </w:footnote>
  <w:footnote w:id="20">
    <w:p w14:paraId="2BB57D21" w14:textId="77777777" w:rsidR="00106683" w:rsidRPr="00C44619" w:rsidRDefault="00106683" w:rsidP="00D00512">
      <w:pPr>
        <w:pStyle w:val="FootnoteText"/>
        <w:rPr>
          <w:i/>
          <w:iCs/>
        </w:rPr>
      </w:pPr>
      <w:r>
        <w:rPr>
          <w:rStyle w:val="FootnoteReference"/>
        </w:rPr>
        <w:footnoteRef/>
      </w:r>
      <w:r w:rsidRPr="008E35F6">
        <w:rPr>
          <w:rFonts w:eastAsia="Arial"/>
          <w:sz w:val="18"/>
          <w:szCs w:val="18"/>
        </w:rPr>
        <w:t xml:space="preserve"> Recommendation 4 of the</w:t>
      </w:r>
      <w:r w:rsidRPr="008C1A32">
        <w:rPr>
          <w:rFonts w:eastAsia="Arial"/>
          <w:sz w:val="18"/>
          <w:szCs w:val="18"/>
        </w:rPr>
        <w:t xml:space="preserve"> Port Phillip Planning Scheme Review Audit Report </w:t>
      </w:r>
      <w:r w:rsidRPr="008E35F6">
        <w:rPr>
          <w:rFonts w:eastAsia="Arial"/>
          <w:sz w:val="18"/>
          <w:szCs w:val="18"/>
        </w:rPr>
        <w:t>(23 May 2018)</w:t>
      </w:r>
    </w:p>
  </w:footnote>
  <w:footnote w:id="21">
    <w:p w14:paraId="54F87AA2" w14:textId="4A967DC8" w:rsidR="002A6959" w:rsidRDefault="002A6959">
      <w:pPr>
        <w:pStyle w:val="FootnoteText"/>
      </w:pPr>
      <w:r>
        <w:rPr>
          <w:rStyle w:val="FootnoteReference"/>
        </w:rPr>
        <w:footnoteRef/>
      </w:r>
      <w:r>
        <w:t xml:space="preserve"> </w:t>
      </w:r>
      <w:r w:rsidR="008B327B" w:rsidRPr="00B267DB">
        <w:rPr>
          <w:sz w:val="18"/>
          <w:szCs w:val="18"/>
        </w:rPr>
        <w:t>Draft City of Port Phillip Business and Creative Sector Retention and Attraction Action Plan 2021-2024</w:t>
      </w:r>
    </w:p>
  </w:footnote>
  <w:footnote w:id="22">
    <w:p w14:paraId="76B6FE8C" w14:textId="0C8BE1C3" w:rsidR="00106683" w:rsidRPr="00906B86" w:rsidRDefault="00106683" w:rsidP="00906B86">
      <w:pPr>
        <w:rPr>
          <w:i/>
          <w:iCs/>
        </w:rPr>
      </w:pPr>
      <w:r>
        <w:rPr>
          <w:rStyle w:val="FootnoteReference"/>
        </w:rPr>
        <w:footnoteRef/>
      </w:r>
      <w:r>
        <w:t xml:space="preserve"> </w:t>
      </w:r>
      <w:r w:rsidRPr="00906B86">
        <w:rPr>
          <w:sz w:val="18"/>
          <w:szCs w:val="18"/>
        </w:rPr>
        <w:t>This is</w:t>
      </w:r>
      <w:r>
        <w:rPr>
          <w:sz w:val="18"/>
          <w:szCs w:val="18"/>
        </w:rPr>
        <w:t>sue affects all of Melbourne as acknowledged in the</w:t>
      </w:r>
      <w:r w:rsidRPr="00906B86">
        <w:rPr>
          <w:sz w:val="18"/>
          <w:szCs w:val="18"/>
        </w:rPr>
        <w:t xml:space="preserve"> </w:t>
      </w:r>
      <w:r>
        <w:rPr>
          <w:sz w:val="18"/>
          <w:szCs w:val="18"/>
        </w:rPr>
        <w:t>2</w:t>
      </w:r>
      <w:r w:rsidRPr="00906B86">
        <w:rPr>
          <w:sz w:val="18"/>
          <w:szCs w:val="18"/>
        </w:rPr>
        <w:t>016 Managing Residential Development Advisory Committee Report.</w:t>
      </w:r>
      <w:r>
        <w:rPr>
          <w:sz w:val="18"/>
          <w:szCs w:val="18"/>
        </w:rPr>
        <w:t xml:space="preserve"> It is also identified and discussed in the </w:t>
      </w:r>
      <w:r w:rsidRPr="008E35F6">
        <w:rPr>
          <w:rFonts w:eastAsia="Arial"/>
          <w:sz w:val="18"/>
          <w:szCs w:val="18"/>
        </w:rPr>
        <w:t>Port Phillip Planning Scheme</w:t>
      </w:r>
      <w:r>
        <w:rPr>
          <w:rFonts w:eastAsia="Arial"/>
          <w:sz w:val="18"/>
          <w:szCs w:val="18"/>
        </w:rPr>
        <w:t xml:space="preserve"> Review</w:t>
      </w:r>
      <w:r w:rsidRPr="008E35F6">
        <w:rPr>
          <w:rFonts w:eastAsia="Arial"/>
          <w:sz w:val="18"/>
          <w:szCs w:val="18"/>
        </w:rPr>
        <w:t xml:space="preserve"> Audit Report</w:t>
      </w:r>
      <w:r>
        <w:rPr>
          <w:rFonts w:eastAsia="Arial"/>
          <w:sz w:val="18"/>
          <w:szCs w:val="18"/>
        </w:rPr>
        <w:t xml:space="preserve"> (23 May </w:t>
      </w:r>
      <w:r w:rsidRPr="008E35F6">
        <w:rPr>
          <w:rFonts w:eastAsia="Arial"/>
          <w:sz w:val="18"/>
          <w:szCs w:val="18"/>
        </w:rPr>
        <w:t>2018</w:t>
      </w:r>
      <w:r>
        <w:rPr>
          <w:rFonts w:eastAsia="Arial"/>
          <w:sz w:val="18"/>
          <w:szCs w:val="18"/>
        </w:rPr>
        <w:t>).</w:t>
      </w:r>
    </w:p>
  </w:footnote>
  <w:footnote w:id="23">
    <w:p w14:paraId="259E77ED" w14:textId="0604305C" w:rsidR="00106683" w:rsidRDefault="00106683" w:rsidP="00523F0C">
      <w:pPr>
        <w:pStyle w:val="FootnoteText"/>
      </w:pPr>
      <w:r w:rsidRPr="59CE1BF4">
        <w:rPr>
          <w:rStyle w:val="FootnoteReference"/>
          <w:rFonts w:eastAsia="Arial"/>
          <w:sz w:val="18"/>
          <w:szCs w:val="18"/>
        </w:rPr>
        <w:footnoteRef/>
      </w:r>
      <w:r w:rsidRPr="008E35F6">
        <w:rPr>
          <w:rFonts w:eastAsia="Arial"/>
          <w:sz w:val="18"/>
          <w:szCs w:val="18"/>
        </w:rPr>
        <w:t xml:space="preserve"> Adoption is currently under consideration by</w:t>
      </w:r>
      <w:r>
        <w:rPr>
          <w:rFonts w:eastAsia="Arial"/>
          <w:sz w:val="18"/>
          <w:szCs w:val="18"/>
        </w:rPr>
        <w:t xml:space="preserve"> </w:t>
      </w:r>
      <w:r w:rsidRPr="008E35F6">
        <w:rPr>
          <w:rFonts w:eastAsia="Arial"/>
          <w:sz w:val="18"/>
          <w:szCs w:val="18"/>
        </w:rPr>
        <w:t xml:space="preserve">Council </w:t>
      </w:r>
    </w:p>
  </w:footnote>
  <w:footnote w:id="24">
    <w:p w14:paraId="4309A8F6" w14:textId="606A0552" w:rsidR="00106683" w:rsidRDefault="00106683">
      <w:pPr>
        <w:pStyle w:val="FootnoteText"/>
      </w:pPr>
      <w:r>
        <w:rPr>
          <w:rStyle w:val="FootnoteReference"/>
        </w:rPr>
        <w:footnoteRef/>
      </w:r>
      <w:r>
        <w:t xml:space="preserve"> </w:t>
      </w:r>
      <w:r w:rsidRPr="00403347">
        <w:rPr>
          <w:rFonts w:eastAsia="Arial"/>
          <w:sz w:val="18"/>
          <w:szCs w:val="18"/>
        </w:rPr>
        <w:t>Port Phillip Planning Scheme</w:t>
      </w:r>
      <w:r>
        <w:rPr>
          <w:rFonts w:eastAsia="Arial"/>
          <w:sz w:val="18"/>
          <w:szCs w:val="18"/>
        </w:rPr>
        <w:t xml:space="preserve"> Review</w:t>
      </w:r>
      <w:r w:rsidRPr="00403347">
        <w:rPr>
          <w:rFonts w:eastAsia="Arial"/>
          <w:sz w:val="18"/>
          <w:szCs w:val="18"/>
        </w:rPr>
        <w:t xml:space="preserve"> Audit Report</w:t>
      </w:r>
      <w:r w:rsidRPr="00403347">
        <w:rPr>
          <w:rFonts w:eastAsia="Arial"/>
          <w:i/>
          <w:iCs/>
          <w:sz w:val="18"/>
          <w:szCs w:val="18"/>
        </w:rPr>
        <w:t xml:space="preserve"> </w:t>
      </w:r>
      <w:r w:rsidRPr="00403347">
        <w:rPr>
          <w:rFonts w:eastAsia="Arial"/>
          <w:sz w:val="18"/>
          <w:szCs w:val="18"/>
        </w:rPr>
        <w:t>(23 May 2018), pg 66</w:t>
      </w:r>
    </w:p>
  </w:footnote>
  <w:footnote w:id="25">
    <w:p w14:paraId="060526B6" w14:textId="2D9500A3" w:rsidR="00106683" w:rsidRDefault="00106683" w:rsidP="0058186B">
      <w:pPr>
        <w:pStyle w:val="FootnoteText"/>
      </w:pPr>
      <w:r>
        <w:rPr>
          <w:rStyle w:val="FootnoteReference"/>
        </w:rPr>
        <w:footnoteRef/>
      </w:r>
      <w:r>
        <w:t xml:space="preserve"> </w:t>
      </w:r>
      <w:r w:rsidRPr="00161DA6">
        <w:rPr>
          <w:rFonts w:eastAsia="Arial"/>
          <w:sz w:val="18"/>
          <w:szCs w:val="18"/>
        </w:rPr>
        <w:t>Port Phillip Planning Scheme</w:t>
      </w:r>
      <w:r>
        <w:rPr>
          <w:rFonts w:eastAsia="Arial"/>
          <w:sz w:val="18"/>
          <w:szCs w:val="18"/>
        </w:rPr>
        <w:t xml:space="preserve"> Review</w:t>
      </w:r>
      <w:r w:rsidRPr="00161DA6">
        <w:rPr>
          <w:rFonts w:eastAsia="Arial"/>
          <w:sz w:val="18"/>
          <w:szCs w:val="18"/>
        </w:rPr>
        <w:t xml:space="preserve"> Audit Report</w:t>
      </w:r>
      <w:r>
        <w:rPr>
          <w:rFonts w:eastAsia="Arial"/>
          <w:sz w:val="18"/>
          <w:szCs w:val="18"/>
        </w:rPr>
        <w:t xml:space="preserve"> (23 May </w:t>
      </w:r>
      <w:r w:rsidRPr="00161DA6">
        <w:rPr>
          <w:rFonts w:eastAsia="Arial"/>
          <w:sz w:val="18"/>
          <w:szCs w:val="18"/>
        </w:rPr>
        <w:t>2018</w:t>
      </w:r>
      <w:r>
        <w:rPr>
          <w:rFonts w:eastAsia="Arial"/>
          <w:sz w:val="18"/>
          <w:szCs w:val="18"/>
        </w:rPr>
        <w:t>)</w:t>
      </w:r>
      <w:r w:rsidR="00063DCC">
        <w:rPr>
          <w:rFonts w:eastAsia="Arial"/>
          <w:sz w:val="18"/>
          <w:szCs w:val="18"/>
        </w:rPr>
        <w:t xml:space="preserve">, pg </w:t>
      </w:r>
      <w:r w:rsidR="002A79F3">
        <w:rPr>
          <w:rFonts w:eastAsia="Arial"/>
          <w:sz w:val="18"/>
          <w:szCs w:val="18"/>
        </w:rPr>
        <w:t xml:space="preserve">67 </w:t>
      </w:r>
    </w:p>
  </w:footnote>
  <w:footnote w:id="26">
    <w:p w14:paraId="0FD8E074" w14:textId="09F52396" w:rsidR="00106683" w:rsidRDefault="00106683" w:rsidP="63314360">
      <w:pPr>
        <w:pStyle w:val="FootnoteText"/>
      </w:pPr>
      <w:r w:rsidRPr="00906B86">
        <w:rPr>
          <w:rStyle w:val="FootnoteReference"/>
          <w:rFonts w:eastAsia="Arial"/>
          <w:sz w:val="18"/>
          <w:szCs w:val="18"/>
        </w:rPr>
        <w:footnoteRef/>
      </w:r>
      <w:r w:rsidRPr="00906B86">
        <w:rPr>
          <w:rFonts w:eastAsia="Arial"/>
          <w:sz w:val="18"/>
          <w:szCs w:val="18"/>
        </w:rPr>
        <w:t xml:space="preserve"> </w:t>
      </w:r>
      <w:r w:rsidRPr="00161DA6">
        <w:rPr>
          <w:rFonts w:eastAsia="Arial"/>
          <w:sz w:val="18"/>
          <w:szCs w:val="18"/>
        </w:rPr>
        <w:t>Port Phillip Planning Scheme</w:t>
      </w:r>
      <w:r>
        <w:rPr>
          <w:rFonts w:eastAsia="Arial"/>
          <w:sz w:val="18"/>
          <w:szCs w:val="18"/>
        </w:rPr>
        <w:t xml:space="preserve"> Review</w:t>
      </w:r>
      <w:r w:rsidRPr="00161DA6">
        <w:rPr>
          <w:rFonts w:eastAsia="Arial"/>
          <w:sz w:val="18"/>
          <w:szCs w:val="18"/>
        </w:rPr>
        <w:t xml:space="preserve"> Audit Report</w:t>
      </w:r>
      <w:r>
        <w:rPr>
          <w:rFonts w:eastAsia="Arial"/>
          <w:sz w:val="18"/>
          <w:szCs w:val="18"/>
        </w:rPr>
        <w:t xml:space="preserve"> (23 May </w:t>
      </w:r>
      <w:r w:rsidRPr="00161DA6">
        <w:rPr>
          <w:rFonts w:eastAsia="Arial"/>
          <w:sz w:val="18"/>
          <w:szCs w:val="18"/>
        </w:rPr>
        <w:t>2018</w:t>
      </w:r>
      <w:r>
        <w:rPr>
          <w:rFonts w:eastAsia="Arial"/>
          <w:sz w:val="18"/>
          <w:szCs w:val="18"/>
        </w:rPr>
        <w:t>)</w:t>
      </w:r>
      <w:r w:rsidR="002A79F3" w:rsidRPr="002A79F3">
        <w:rPr>
          <w:rFonts w:eastAsia="Arial"/>
          <w:sz w:val="18"/>
          <w:szCs w:val="18"/>
        </w:rPr>
        <w:t xml:space="preserve"> </w:t>
      </w:r>
      <w:r w:rsidR="002A79F3">
        <w:rPr>
          <w:rFonts w:eastAsia="Arial"/>
          <w:sz w:val="18"/>
          <w:szCs w:val="18"/>
        </w:rPr>
        <w:t>, pg 67</w:t>
      </w:r>
    </w:p>
  </w:footnote>
  <w:footnote w:id="27">
    <w:p w14:paraId="1B1B919B" w14:textId="21A3C5B4" w:rsidR="00106683" w:rsidRDefault="00106683" w:rsidP="63314360">
      <w:pPr>
        <w:pStyle w:val="FootnoteText"/>
      </w:pPr>
      <w:r w:rsidRPr="00906B86">
        <w:rPr>
          <w:rStyle w:val="FootnoteReference"/>
          <w:rFonts w:eastAsia="Arial"/>
          <w:sz w:val="18"/>
          <w:szCs w:val="18"/>
        </w:rPr>
        <w:footnoteRef/>
      </w:r>
      <w:r w:rsidRPr="00906B86">
        <w:rPr>
          <w:rFonts w:eastAsia="Arial"/>
          <w:sz w:val="18"/>
          <w:szCs w:val="18"/>
        </w:rPr>
        <w:t xml:space="preserve"> </w:t>
      </w:r>
      <w:r w:rsidRPr="00161DA6">
        <w:rPr>
          <w:rFonts w:eastAsia="Arial"/>
          <w:sz w:val="18"/>
          <w:szCs w:val="18"/>
        </w:rPr>
        <w:t>Port Phillip Planning Scheme</w:t>
      </w:r>
      <w:r>
        <w:rPr>
          <w:rFonts w:eastAsia="Arial"/>
          <w:sz w:val="18"/>
          <w:szCs w:val="18"/>
        </w:rPr>
        <w:t xml:space="preserve"> Review</w:t>
      </w:r>
      <w:r w:rsidRPr="00161DA6">
        <w:rPr>
          <w:rFonts w:eastAsia="Arial"/>
          <w:sz w:val="18"/>
          <w:szCs w:val="18"/>
        </w:rPr>
        <w:t xml:space="preserve"> Audit Report</w:t>
      </w:r>
      <w:r>
        <w:rPr>
          <w:rFonts w:eastAsia="Arial"/>
          <w:sz w:val="18"/>
          <w:szCs w:val="18"/>
        </w:rPr>
        <w:t xml:space="preserve"> (23 May </w:t>
      </w:r>
      <w:r w:rsidRPr="00161DA6">
        <w:rPr>
          <w:rFonts w:eastAsia="Arial"/>
          <w:sz w:val="18"/>
          <w:szCs w:val="18"/>
        </w:rPr>
        <w:t>2018</w:t>
      </w:r>
      <w:r>
        <w:rPr>
          <w:rFonts w:eastAsia="Arial"/>
          <w:sz w:val="18"/>
          <w:szCs w:val="18"/>
        </w:rPr>
        <w:t>)</w:t>
      </w:r>
      <w:r w:rsidR="00A11062">
        <w:rPr>
          <w:rFonts w:eastAsia="Arial"/>
          <w:sz w:val="18"/>
          <w:szCs w:val="18"/>
        </w:rPr>
        <w:t>, pg 68</w:t>
      </w:r>
    </w:p>
  </w:footnote>
  <w:footnote w:id="28">
    <w:p w14:paraId="3EAB1F97" w14:textId="77777777" w:rsidR="00106683" w:rsidRDefault="00106683" w:rsidP="00523F0C">
      <w:pPr>
        <w:pStyle w:val="FootnoteText"/>
      </w:pPr>
      <w:r>
        <w:rPr>
          <w:rStyle w:val="FootnoteReference"/>
        </w:rPr>
        <w:footnoteRef/>
      </w:r>
      <w:r>
        <w:t xml:space="preserve"> </w:t>
      </w:r>
      <w:r w:rsidRPr="008E35F6">
        <w:rPr>
          <w:sz w:val="18"/>
          <w:szCs w:val="18"/>
        </w:rPr>
        <w:t>Carlisle Street Activity Centre Structure Plan 2009</w:t>
      </w:r>
    </w:p>
  </w:footnote>
  <w:footnote w:id="29">
    <w:p w14:paraId="35843F6C" w14:textId="004A0DB9" w:rsidR="00106683" w:rsidRDefault="00106683">
      <w:pPr>
        <w:pStyle w:val="FootnoteText"/>
      </w:pPr>
      <w:r>
        <w:rPr>
          <w:rStyle w:val="FootnoteReference"/>
        </w:rPr>
        <w:footnoteRef/>
      </w:r>
      <w:r>
        <w:t xml:space="preserve"> </w:t>
      </w:r>
      <w:r w:rsidRPr="00906B86">
        <w:rPr>
          <w:sz w:val="18"/>
          <w:szCs w:val="18"/>
        </w:rPr>
        <w:t>For instance, a six storey mixed use development comprising brewery at ground and office above was approved in 2020 directly adjacent to the station.</w:t>
      </w:r>
    </w:p>
  </w:footnote>
  <w:footnote w:id="30">
    <w:p w14:paraId="0D26D2FE" w14:textId="77777777" w:rsidR="007B6B4B" w:rsidRDefault="007B6B4B" w:rsidP="007B6B4B">
      <w:pPr>
        <w:pStyle w:val="FootnoteText"/>
      </w:pPr>
      <w:r>
        <w:rPr>
          <w:rStyle w:val="FootnoteReference"/>
        </w:rPr>
        <w:footnoteRef/>
      </w:r>
      <w:r>
        <w:t xml:space="preserve"> </w:t>
      </w:r>
      <w:r w:rsidRPr="000943B5">
        <w:rPr>
          <w:rFonts w:eastAsia="Arial"/>
          <w:color w:val="auto"/>
          <w:sz w:val="18"/>
          <w:szCs w:val="18"/>
        </w:rPr>
        <w:t>Port Phillip Planning Scheme Review Audit Report</w:t>
      </w:r>
      <w:r w:rsidRPr="002F5A66">
        <w:rPr>
          <w:rFonts w:eastAsia="Arial"/>
          <w:i/>
          <w:iCs/>
          <w:sz w:val="18"/>
          <w:szCs w:val="18"/>
        </w:rPr>
        <w:t xml:space="preserve"> </w:t>
      </w:r>
      <w:r w:rsidRPr="002F5A66">
        <w:rPr>
          <w:rFonts w:eastAsia="Arial"/>
          <w:sz w:val="18"/>
          <w:szCs w:val="18"/>
        </w:rPr>
        <w:t>(23 May 2018), pg 67</w:t>
      </w:r>
    </w:p>
  </w:footnote>
  <w:footnote w:id="31">
    <w:p w14:paraId="07760148" w14:textId="06931DAE" w:rsidR="00106683" w:rsidRDefault="00106683" w:rsidP="00906B86">
      <w:r>
        <w:rPr>
          <w:rStyle w:val="FootnoteReference"/>
        </w:rPr>
        <w:footnoteRef/>
      </w:r>
      <w:r>
        <w:t xml:space="preserve"> </w:t>
      </w:r>
      <w:r w:rsidRPr="000943B5">
        <w:rPr>
          <w:color w:val="auto"/>
          <w:sz w:val="18"/>
          <w:szCs w:val="18"/>
        </w:rPr>
        <w:t xml:space="preserve">These identify three options: </w:t>
      </w:r>
      <w:r w:rsidRPr="000943B5">
        <w:rPr>
          <w:rFonts w:eastAsia="Calibri"/>
          <w:color w:val="auto"/>
          <w:sz w:val="18"/>
          <w:szCs w:val="18"/>
        </w:rPr>
        <w:t>continued service industrial activities, diverse business cluster with continued industrial activity with new opportunities for business services and knowledge based ‘creative’ industries, and mixed residential an business activities.</w:t>
      </w:r>
    </w:p>
  </w:footnote>
  <w:footnote w:id="32">
    <w:p w14:paraId="2EFF7197" w14:textId="77777777" w:rsidR="00106683" w:rsidRDefault="00106683" w:rsidP="00F824A1">
      <w:pPr>
        <w:pStyle w:val="FootnoteText"/>
      </w:pPr>
      <w:r>
        <w:rPr>
          <w:rStyle w:val="FootnoteReference"/>
        </w:rPr>
        <w:footnoteRef/>
      </w:r>
      <w:r>
        <w:t xml:space="preserve"> </w:t>
      </w:r>
      <w:r w:rsidRPr="00C45005">
        <w:rPr>
          <w:sz w:val="18"/>
          <w:szCs w:val="18"/>
        </w:rPr>
        <w:t>ABS Census 2016</w:t>
      </w:r>
    </w:p>
  </w:footnote>
  <w:footnote w:id="33">
    <w:p w14:paraId="18B5787D" w14:textId="77777777" w:rsidR="00106683" w:rsidRDefault="00106683" w:rsidP="00F824A1">
      <w:pPr>
        <w:pStyle w:val="FootnoteText"/>
      </w:pPr>
      <w:r>
        <w:rPr>
          <w:rStyle w:val="FootnoteReference"/>
        </w:rPr>
        <w:footnoteRef/>
      </w:r>
      <w:r>
        <w:t xml:space="preserve"> </w:t>
      </w:r>
      <w:r w:rsidRPr="00C45005">
        <w:rPr>
          <w:sz w:val="18"/>
          <w:szCs w:val="18"/>
        </w:rPr>
        <w:t>ABS Census 2016</w:t>
      </w:r>
    </w:p>
  </w:footnote>
  <w:footnote w:id="34">
    <w:p w14:paraId="04DC0398" w14:textId="77777777" w:rsidR="00106683" w:rsidRDefault="00106683" w:rsidP="00F824A1">
      <w:pPr>
        <w:pStyle w:val="FootnoteText"/>
      </w:pPr>
      <w:r>
        <w:rPr>
          <w:rStyle w:val="FootnoteReference"/>
        </w:rPr>
        <w:footnoteRef/>
      </w:r>
      <w:r>
        <w:t xml:space="preserve"> </w:t>
      </w:r>
      <w:r w:rsidRPr="00C45005">
        <w:rPr>
          <w:sz w:val="18"/>
          <w:szCs w:val="18"/>
        </w:rPr>
        <w:t>ABS Census 2016</w:t>
      </w:r>
    </w:p>
  </w:footnote>
  <w:footnote w:id="35">
    <w:p w14:paraId="078289D5" w14:textId="655563E3" w:rsidR="00106683" w:rsidRPr="00B76665" w:rsidRDefault="00106683" w:rsidP="00F824A1">
      <w:pPr>
        <w:pStyle w:val="FootnoteText"/>
        <w:rPr>
          <w:rFonts w:eastAsia="Arial"/>
          <w:color w:val="auto"/>
          <w:sz w:val="19"/>
          <w:szCs w:val="19"/>
        </w:rPr>
      </w:pPr>
      <w:r w:rsidRPr="00B76665">
        <w:rPr>
          <w:rStyle w:val="FootnoteReference"/>
          <w:rFonts w:eastAsia="Arial"/>
          <w:color w:val="auto"/>
          <w:sz w:val="18"/>
          <w:szCs w:val="18"/>
        </w:rPr>
        <w:footnoteRef/>
      </w:r>
      <w:r w:rsidRPr="00B76665">
        <w:rPr>
          <w:rFonts w:eastAsia="Arial"/>
          <w:color w:val="auto"/>
          <w:sz w:val="18"/>
          <w:szCs w:val="18"/>
        </w:rPr>
        <w:t xml:space="preserve"> </w:t>
      </w:r>
      <w:r w:rsidR="00B267DB" w:rsidRPr="00B267DB">
        <w:rPr>
          <w:sz w:val="18"/>
          <w:szCs w:val="18"/>
        </w:rPr>
        <w:t>Draft City of Port Phillip Business and Creative Sector Retention and Attraction Action Plan 2021-2024</w:t>
      </w:r>
    </w:p>
  </w:footnote>
  <w:footnote w:id="36">
    <w:p w14:paraId="35EE58EB" w14:textId="32B4E633" w:rsidR="00106683" w:rsidRDefault="00106683" w:rsidP="00F824A1">
      <w:pPr>
        <w:pStyle w:val="FootnoteText"/>
      </w:pPr>
      <w:r>
        <w:rPr>
          <w:rStyle w:val="FootnoteReference"/>
        </w:rPr>
        <w:footnoteRef/>
      </w:r>
      <w:r>
        <w:t xml:space="preserve"> </w:t>
      </w:r>
      <w:r w:rsidR="00DC15E9" w:rsidRPr="002F5A66">
        <w:rPr>
          <w:sz w:val="18"/>
          <w:szCs w:val="18"/>
        </w:rPr>
        <w:t>C</w:t>
      </w:r>
      <w:r w:rsidR="00DC15E9">
        <w:rPr>
          <w:sz w:val="18"/>
          <w:szCs w:val="18"/>
        </w:rPr>
        <w:t>ovid</w:t>
      </w:r>
      <w:r w:rsidRPr="002F5A66">
        <w:rPr>
          <w:sz w:val="18"/>
          <w:szCs w:val="18"/>
        </w:rPr>
        <w:t xml:space="preserve">-19 Financial Impact Index </w:t>
      </w:r>
      <w:hyperlink r:id="rId1" w:history="1">
        <w:r w:rsidRPr="002F5A66">
          <w:rPr>
            <w:rStyle w:val="Hyperlink"/>
            <w:sz w:val="18"/>
            <w:szCs w:val="18"/>
          </w:rPr>
          <w:t xml:space="preserve">https://taylorfry.com.au/articles/covid-19-financial-impact-index/ </w:t>
        </w:r>
      </w:hyperlink>
      <w:r w:rsidRPr="002F5A66">
        <w:rPr>
          <w:sz w:val="18"/>
          <w:szCs w:val="18"/>
        </w:rPr>
        <w:t>, accessed 05 July 2021</w:t>
      </w:r>
    </w:p>
  </w:footnote>
  <w:footnote w:id="37">
    <w:p w14:paraId="3CACB83D" w14:textId="784BCE5F" w:rsidR="00CE502A" w:rsidRDefault="00CE502A">
      <w:pPr>
        <w:pStyle w:val="FootnoteText"/>
      </w:pPr>
      <w:r>
        <w:rPr>
          <w:rStyle w:val="FootnoteReference"/>
        </w:rPr>
        <w:footnoteRef/>
      </w:r>
      <w:r>
        <w:t xml:space="preserve"> </w:t>
      </w:r>
      <w:r w:rsidRPr="000212C0">
        <w:rPr>
          <w:sz w:val="18"/>
          <w:szCs w:val="18"/>
        </w:rPr>
        <w:t>Opportunity identified by officers</w:t>
      </w:r>
      <w:r>
        <w:rPr>
          <w:sz w:val="18"/>
          <w:szCs w:val="18"/>
        </w:rPr>
        <w:t>.</w:t>
      </w:r>
      <w:r w:rsidRPr="000212C0">
        <w:rPr>
          <w:rFonts w:eastAsia="Arial"/>
          <w:color w:val="auto"/>
          <w:sz w:val="18"/>
          <w:szCs w:val="18"/>
        </w:rPr>
        <w:t xml:space="preserve"> </w:t>
      </w:r>
    </w:p>
  </w:footnote>
  <w:footnote w:id="38">
    <w:p w14:paraId="103DB07E" w14:textId="71A77FE2" w:rsidR="00E73E94" w:rsidRDefault="00E73E94">
      <w:pPr>
        <w:pStyle w:val="FootnoteText"/>
      </w:pPr>
      <w:r>
        <w:rPr>
          <w:rStyle w:val="FootnoteReference"/>
        </w:rPr>
        <w:footnoteRef/>
      </w:r>
      <w:r>
        <w:t xml:space="preserve"> </w:t>
      </w:r>
      <w:r w:rsidRPr="004C3DFE">
        <w:rPr>
          <w:sz w:val="18"/>
          <w:szCs w:val="18"/>
        </w:rPr>
        <w:t xml:space="preserve">Feedback received through the </w:t>
      </w:r>
      <w:r w:rsidR="00BD16E4" w:rsidRPr="004C3DFE">
        <w:rPr>
          <w:sz w:val="18"/>
          <w:szCs w:val="18"/>
        </w:rPr>
        <w:t xml:space="preserve">Renew Fitzroy </w:t>
      </w:r>
      <w:r w:rsidR="00F51967">
        <w:rPr>
          <w:sz w:val="18"/>
          <w:szCs w:val="18"/>
        </w:rPr>
        <w:t>Street P</w:t>
      </w:r>
      <w:r w:rsidR="00BD16E4" w:rsidRPr="004C3DFE">
        <w:rPr>
          <w:sz w:val="18"/>
          <w:szCs w:val="18"/>
        </w:rPr>
        <w:t xml:space="preserve">rogram and the Fitzroy </w:t>
      </w:r>
      <w:r w:rsidR="00F51967">
        <w:rPr>
          <w:sz w:val="18"/>
          <w:szCs w:val="18"/>
        </w:rPr>
        <w:t xml:space="preserve">Street </w:t>
      </w:r>
      <w:r w:rsidR="00BD16E4" w:rsidRPr="004C3DFE">
        <w:rPr>
          <w:sz w:val="18"/>
          <w:szCs w:val="18"/>
        </w:rPr>
        <w:t xml:space="preserve">Traders Association. </w:t>
      </w:r>
    </w:p>
  </w:footnote>
  <w:footnote w:id="39">
    <w:p w14:paraId="660EE65C" w14:textId="41E1E668" w:rsidR="00106683" w:rsidRDefault="00106683">
      <w:pPr>
        <w:pStyle w:val="FootnoteText"/>
      </w:pPr>
      <w:r>
        <w:rPr>
          <w:rStyle w:val="FootnoteReference"/>
        </w:rPr>
        <w:footnoteRef/>
      </w:r>
      <w:r w:rsidR="00B267DB" w:rsidRPr="00B267DB">
        <w:rPr>
          <w:sz w:val="18"/>
          <w:szCs w:val="18"/>
        </w:rPr>
        <w:t>Draft City of Port Phillip Business and Creative Sector Retention and Attraction Action Plan 2021-2024</w:t>
      </w:r>
    </w:p>
  </w:footnote>
  <w:footnote w:id="40">
    <w:p w14:paraId="6EDB9BC8" w14:textId="1250ED70" w:rsidR="00106683" w:rsidRDefault="00106683">
      <w:pPr>
        <w:pStyle w:val="FootnoteText"/>
      </w:pPr>
      <w:r>
        <w:rPr>
          <w:rStyle w:val="FootnoteReference"/>
        </w:rPr>
        <w:footnoteRef/>
      </w:r>
      <w:r w:rsidR="00B267DB" w:rsidRPr="00B267DB">
        <w:rPr>
          <w:sz w:val="18"/>
          <w:szCs w:val="18"/>
        </w:rPr>
        <w:t>Draft City of Port Phillip Business and Creative Sector Retention and Attraction Action Plan 2021-2024</w:t>
      </w:r>
    </w:p>
  </w:footnote>
  <w:footnote w:id="41">
    <w:p w14:paraId="51D38946" w14:textId="45B1AA5E" w:rsidR="00106683" w:rsidRDefault="00106683" w:rsidP="00F824A1">
      <w:pPr>
        <w:pStyle w:val="FootnoteText"/>
      </w:pPr>
      <w:r>
        <w:rPr>
          <w:rStyle w:val="FootnoteReference"/>
        </w:rPr>
        <w:footnoteRef/>
      </w:r>
      <w:r>
        <w:t>ABS Census 2016</w:t>
      </w:r>
    </w:p>
  </w:footnote>
  <w:footnote w:id="42">
    <w:p w14:paraId="3B461D9E" w14:textId="4BE1B954" w:rsidR="00106683" w:rsidRDefault="00106683" w:rsidP="00F824A1">
      <w:pPr>
        <w:pStyle w:val="FootnoteText"/>
      </w:pPr>
      <w:r>
        <w:rPr>
          <w:rStyle w:val="FootnoteReference"/>
        </w:rPr>
        <w:footnoteRef/>
      </w:r>
      <w:r>
        <w:t>ABS Census 2016</w:t>
      </w:r>
    </w:p>
  </w:footnote>
  <w:footnote w:id="43">
    <w:p w14:paraId="4DA44AE8" w14:textId="77777777" w:rsidR="00014F59" w:rsidRPr="000212C0" w:rsidRDefault="00014F59" w:rsidP="00014F59">
      <w:pPr>
        <w:pStyle w:val="FootnoteText"/>
        <w:rPr>
          <w:sz w:val="18"/>
          <w:szCs w:val="18"/>
        </w:rPr>
      </w:pPr>
      <w:r>
        <w:rPr>
          <w:rStyle w:val="FootnoteReference"/>
        </w:rPr>
        <w:footnoteRef/>
      </w:r>
      <w:r w:rsidRPr="000212C0">
        <w:rPr>
          <w:sz w:val="18"/>
          <w:szCs w:val="18"/>
        </w:rPr>
        <w:t xml:space="preserve">Opportunity identified by officers as a response to the </w:t>
      </w:r>
      <w:r w:rsidRPr="000212C0">
        <w:rPr>
          <w:rFonts w:eastAsia="Arial"/>
          <w:color w:val="auto"/>
          <w:sz w:val="18"/>
          <w:szCs w:val="18"/>
        </w:rPr>
        <w:t xml:space="preserve">CONFIDENTIAL Draft Business Retention &amp; Attraction Strategy, City of Port Phillip (5 May 2021). Not identified in the </w:t>
      </w:r>
      <w:r w:rsidRPr="000212C0">
        <w:rPr>
          <w:i/>
          <w:iCs/>
          <w:sz w:val="18"/>
          <w:szCs w:val="18"/>
        </w:rPr>
        <w:t>St Kilda Current State Analysis Report</w:t>
      </w:r>
      <w:r w:rsidRPr="000212C0">
        <w:rPr>
          <w:sz w:val="18"/>
          <w:szCs w:val="18"/>
        </w:rPr>
        <w:t xml:space="preserve"> (Urban Enterprise, 2021)</w:t>
      </w:r>
    </w:p>
  </w:footnote>
  <w:footnote w:id="44">
    <w:p w14:paraId="44F4C83D" w14:textId="77777777" w:rsidR="00F1394E" w:rsidRDefault="00F1394E" w:rsidP="00F1394E">
      <w:pPr>
        <w:pStyle w:val="FootnoteText"/>
      </w:pPr>
      <w:r>
        <w:rPr>
          <w:rStyle w:val="FootnoteReference"/>
        </w:rPr>
        <w:footnoteRef/>
      </w:r>
      <w:r w:rsidRPr="000212C0">
        <w:rPr>
          <w:sz w:val="18"/>
          <w:szCs w:val="18"/>
        </w:rPr>
        <w:t xml:space="preserve">Opportunity identified by officers. </w:t>
      </w:r>
      <w:r w:rsidRPr="000212C0">
        <w:rPr>
          <w:rFonts w:eastAsia="Arial"/>
          <w:color w:val="auto"/>
          <w:sz w:val="18"/>
          <w:szCs w:val="18"/>
        </w:rPr>
        <w:t xml:space="preserve">Not identified in the </w:t>
      </w:r>
      <w:r w:rsidRPr="000212C0">
        <w:rPr>
          <w:i/>
          <w:iCs/>
          <w:sz w:val="18"/>
          <w:szCs w:val="18"/>
        </w:rPr>
        <w:t>St Kilda Current State Analysis Report</w:t>
      </w:r>
      <w:r w:rsidRPr="000212C0">
        <w:rPr>
          <w:sz w:val="18"/>
          <w:szCs w:val="18"/>
        </w:rPr>
        <w:t xml:space="preserve"> (Urban Enterprise, 2021)</w:t>
      </w:r>
    </w:p>
  </w:footnote>
  <w:footnote w:id="45">
    <w:p w14:paraId="0BEB126A" w14:textId="77777777" w:rsidR="00106683" w:rsidRDefault="00106683" w:rsidP="00F824A1">
      <w:pPr>
        <w:pStyle w:val="FootnoteText"/>
      </w:pPr>
      <w:r>
        <w:rPr>
          <w:rStyle w:val="FootnoteReference"/>
        </w:rPr>
        <w:footnoteRef/>
      </w:r>
      <w:r>
        <w:t xml:space="preserve"> </w:t>
      </w:r>
      <w:r w:rsidRPr="005012F6">
        <w:rPr>
          <w:sz w:val="18"/>
          <w:szCs w:val="18"/>
        </w:rPr>
        <w:t>Business Victoria</w:t>
      </w:r>
    </w:p>
  </w:footnote>
  <w:footnote w:id="46">
    <w:p w14:paraId="2D264399" w14:textId="7F883572" w:rsidR="00106683" w:rsidRDefault="00106683">
      <w:pPr>
        <w:pStyle w:val="FootnoteText"/>
      </w:pPr>
      <w:r>
        <w:rPr>
          <w:rStyle w:val="FootnoteReference"/>
        </w:rPr>
        <w:footnoteRef/>
      </w:r>
      <w:r>
        <w:t xml:space="preserve"> </w:t>
      </w:r>
      <w:r w:rsidRPr="005A6594">
        <w:rPr>
          <w:sz w:val="18"/>
          <w:szCs w:val="18"/>
        </w:rPr>
        <w:t>Business Victoria</w:t>
      </w:r>
    </w:p>
  </w:footnote>
  <w:footnote w:id="47">
    <w:p w14:paraId="542E2215" w14:textId="77777777" w:rsidR="00106683" w:rsidRDefault="00106683" w:rsidP="00F824A1">
      <w:pPr>
        <w:tabs>
          <w:tab w:val="clear" w:pos="-3060"/>
          <w:tab w:val="clear" w:pos="-2340"/>
          <w:tab w:val="clear" w:pos="6300"/>
        </w:tabs>
        <w:suppressAutoHyphens w:val="0"/>
        <w:autoSpaceDE w:val="0"/>
        <w:autoSpaceDN w:val="0"/>
        <w:adjustRightInd w:val="0"/>
        <w:spacing w:after="0" w:line="276" w:lineRule="auto"/>
      </w:pPr>
      <w:r>
        <w:rPr>
          <w:rStyle w:val="FootnoteReference"/>
        </w:rPr>
        <w:footnoteRef/>
      </w:r>
      <w:r>
        <w:t xml:space="preserve"> </w:t>
      </w:r>
      <w:r w:rsidRPr="00906B86">
        <w:rPr>
          <w:sz w:val="18"/>
          <w:szCs w:val="18"/>
        </w:rPr>
        <w:t xml:space="preserve">These include </w:t>
      </w:r>
      <w:r w:rsidRPr="00906B86">
        <w:rPr>
          <w:rFonts w:eastAsiaTheme="minorHAnsi"/>
          <w:color w:val="000000"/>
          <w:sz w:val="18"/>
          <w:szCs w:val="18"/>
          <w:lang w:eastAsia="en-US"/>
        </w:rPr>
        <w:t>St Kilda Film Festival, performances at the Palais Theatre, St Kilda Foreshore festivals and gigs including Listen Out, Oktoberfest and April Sun and the Australian Formula 1 Grand Prix held annually at Albert Park but supported by St Kilda.</w:t>
      </w:r>
    </w:p>
  </w:footnote>
  <w:footnote w:id="48">
    <w:p w14:paraId="08DE549A" w14:textId="4954FDA7" w:rsidR="00106683" w:rsidRDefault="00106683" w:rsidP="00F824A1">
      <w:pPr>
        <w:pStyle w:val="FootnoteText"/>
      </w:pPr>
      <w:r>
        <w:rPr>
          <w:rStyle w:val="FootnoteReference"/>
        </w:rPr>
        <w:footnoteRef/>
      </w:r>
      <w:r>
        <w:t xml:space="preserve"> </w:t>
      </w:r>
      <w:r w:rsidR="00B267DB" w:rsidRPr="00B267DB">
        <w:rPr>
          <w:sz w:val="18"/>
          <w:szCs w:val="18"/>
        </w:rPr>
        <w:t>Draft City of Port Phillip Business and Creative Sector Retention and Attraction Action Plan 2021-2024</w:t>
      </w:r>
    </w:p>
  </w:footnote>
  <w:footnote w:id="49">
    <w:p w14:paraId="3D2A003F" w14:textId="27491006" w:rsidR="00106683" w:rsidRDefault="00106683">
      <w:pPr>
        <w:pStyle w:val="FootnoteText"/>
      </w:pPr>
      <w:r w:rsidRPr="00B43D60">
        <w:rPr>
          <w:rStyle w:val="FootnoteReference"/>
          <w:sz w:val="22"/>
          <w:szCs w:val="22"/>
        </w:rPr>
        <w:footnoteRef/>
      </w:r>
      <w:r w:rsidRPr="00B43D60">
        <w:rPr>
          <w:sz w:val="18"/>
          <w:szCs w:val="18"/>
        </w:rPr>
        <w:t xml:space="preserve"> PPN59 sets out criteria that can be used to decide whether mandatory provisions may be appropriate in planning schemes. PPN60 provides guidance on the preferred approach to the application of height and setback controls for activity centres.</w:t>
      </w:r>
    </w:p>
  </w:footnote>
  <w:footnote w:id="50">
    <w:p w14:paraId="75098604" w14:textId="77777777" w:rsidR="00471E61" w:rsidRDefault="00471E61" w:rsidP="00471E61">
      <w:pPr>
        <w:pStyle w:val="FootnoteText"/>
      </w:pPr>
      <w:r>
        <w:rPr>
          <w:rStyle w:val="FootnoteReference"/>
        </w:rPr>
        <w:footnoteRef/>
      </w:r>
      <w:r>
        <w:t xml:space="preserve"> </w:t>
      </w:r>
      <w:r w:rsidRPr="00B43D60">
        <w:rPr>
          <w:rFonts w:eastAsia="Arial"/>
          <w:sz w:val="18"/>
          <w:szCs w:val="18"/>
        </w:rPr>
        <w:t>For instance, the City of Yarra for the Swan Street MAC which is subject to heritage controls, introduced the concept of a ‘street wall behind the street wall’ based on consistent setbacks behind the heritage street wall rather than this being determined by a sightline.</w:t>
      </w:r>
    </w:p>
  </w:footnote>
  <w:footnote w:id="51">
    <w:p w14:paraId="163E738D" w14:textId="77777777" w:rsidR="001F44DF" w:rsidRPr="00B43D60" w:rsidRDefault="001F44DF" w:rsidP="001F44DF">
      <w:pPr>
        <w:pStyle w:val="FootnoteText"/>
        <w:rPr>
          <w:sz w:val="18"/>
          <w:szCs w:val="18"/>
        </w:rPr>
      </w:pPr>
      <w:r>
        <w:rPr>
          <w:rStyle w:val="FootnoteReference"/>
        </w:rPr>
        <w:footnoteRef/>
      </w:r>
      <w:r w:rsidRPr="00B43D60">
        <w:rPr>
          <w:rFonts w:eastAsia="Arial"/>
          <w:sz w:val="18"/>
          <w:szCs w:val="18"/>
        </w:rPr>
        <w:t xml:space="preserve"> Recommendation 79 of </w:t>
      </w:r>
      <w:r w:rsidRPr="004E6732">
        <w:rPr>
          <w:rFonts w:eastAsia="Arial"/>
          <w:sz w:val="18"/>
          <w:szCs w:val="18"/>
        </w:rPr>
        <w:t xml:space="preserve">Port Phillip Planning Scheme Review Audit Report </w:t>
      </w:r>
      <w:r w:rsidRPr="00B43D60">
        <w:rPr>
          <w:rFonts w:eastAsia="Arial"/>
          <w:sz w:val="18"/>
          <w:szCs w:val="18"/>
        </w:rPr>
        <w:t>(23 May 2018), p180.</w:t>
      </w:r>
    </w:p>
  </w:footnote>
  <w:footnote w:id="52">
    <w:p w14:paraId="7AA1DD31" w14:textId="75B5A074" w:rsidR="002D53B1" w:rsidRDefault="002D53B1">
      <w:pPr>
        <w:pStyle w:val="FootnoteText"/>
      </w:pPr>
      <w:r>
        <w:rPr>
          <w:rStyle w:val="FootnoteReference"/>
        </w:rPr>
        <w:footnoteRef/>
      </w:r>
      <w:r>
        <w:t xml:space="preserve"> </w:t>
      </w:r>
      <w:r>
        <w:rPr>
          <w:sz w:val="18"/>
          <w:szCs w:val="18"/>
        </w:rPr>
        <w:t>The Balaclava Walk (Station) project was identified as a key strategic opportunity in the Carlisle Street Activity Centre Structure Plan (2009), which has only partly been delivered.</w:t>
      </w:r>
    </w:p>
  </w:footnote>
  <w:footnote w:id="53">
    <w:p w14:paraId="76E9E175" w14:textId="77777777" w:rsidR="00A32BB5" w:rsidRDefault="00A32BB5" w:rsidP="00A32BB5">
      <w:pPr>
        <w:rPr>
          <w:rFonts w:ascii="Calibri" w:hAnsi="Calibri" w:cs="Calibri"/>
          <w:color w:val="auto"/>
        </w:rPr>
      </w:pPr>
      <w:r w:rsidRPr="00906B86">
        <w:rPr>
          <w:rStyle w:val="FootnoteReference"/>
          <w:rFonts w:eastAsia="Arial"/>
          <w:sz w:val="18"/>
          <w:szCs w:val="18"/>
        </w:rPr>
        <w:footnoteRef/>
      </w:r>
      <w:r w:rsidRPr="00906B86">
        <w:rPr>
          <w:rFonts w:eastAsia="Arial"/>
          <w:sz w:val="18"/>
          <w:szCs w:val="18"/>
        </w:rPr>
        <w:t xml:space="preserve"> Most of the current heritage overlays were first introduced in 2000 following the completion of the </w:t>
      </w:r>
      <w:r w:rsidRPr="00906B86">
        <w:rPr>
          <w:rFonts w:eastAsia="Arial"/>
          <w:i/>
          <w:iCs/>
          <w:sz w:val="18"/>
          <w:szCs w:val="18"/>
        </w:rPr>
        <w:t>Port Phillip Heritage Review</w:t>
      </w:r>
      <w:r w:rsidRPr="00906B86">
        <w:rPr>
          <w:rFonts w:eastAsia="Arial"/>
          <w:sz w:val="18"/>
          <w:szCs w:val="18"/>
        </w:rPr>
        <w:t xml:space="preserve"> (PPHR) in 1998. The exception is the HO439 Nightingale Precinct, which was applied in 2008.</w:t>
      </w:r>
    </w:p>
    <w:p w14:paraId="057B3321" w14:textId="77777777" w:rsidR="00A32BB5" w:rsidRDefault="00A32BB5" w:rsidP="00A32BB5">
      <w:pPr>
        <w:pStyle w:val="FootnoteText"/>
      </w:pPr>
    </w:p>
  </w:footnote>
  <w:footnote w:id="54">
    <w:p w14:paraId="10CE2EBF" w14:textId="77777777" w:rsidR="00106683" w:rsidRDefault="00106683" w:rsidP="002E4DCF">
      <w:r w:rsidRPr="63314360">
        <w:rPr>
          <w:rStyle w:val="FootnoteReference"/>
          <w:rFonts w:eastAsia="Arial"/>
          <w:sz w:val="18"/>
          <w:szCs w:val="18"/>
        </w:rPr>
        <w:footnoteRef/>
      </w:r>
      <w:r w:rsidRPr="63314360">
        <w:rPr>
          <w:rFonts w:eastAsia="Arial"/>
          <w:sz w:val="18"/>
          <w:szCs w:val="18"/>
        </w:rPr>
        <w:t xml:space="preserve"> Part of the review involves breaking up this large precinct into smaller, more cohesive and thematically concise precincts, which will include:</w:t>
      </w:r>
      <w:r>
        <w:rPr>
          <w:rFonts w:eastAsia="Arial"/>
          <w:sz w:val="18"/>
          <w:szCs w:val="18"/>
        </w:rPr>
        <w:t xml:space="preserve"> a</w:t>
      </w:r>
      <w:r w:rsidRPr="00040A4E">
        <w:rPr>
          <w:rFonts w:eastAsia="Arial"/>
          <w:sz w:val="18"/>
          <w:szCs w:val="18"/>
        </w:rPr>
        <w:t xml:space="preserve"> ‘Commercial and civic’ precinct applying to Carlisle Street east of Brighton Road including the historic commercial core, and the civic sub-pr</w:t>
      </w:r>
      <w:r w:rsidRPr="00CB1301">
        <w:rPr>
          <w:rFonts w:eastAsia="Arial"/>
          <w:sz w:val="18"/>
          <w:szCs w:val="18"/>
        </w:rPr>
        <w:t>ecinct surrounding the Town Hall</w:t>
      </w:r>
      <w:r>
        <w:rPr>
          <w:rFonts w:eastAsia="Arial"/>
          <w:sz w:val="18"/>
          <w:szCs w:val="18"/>
        </w:rPr>
        <w:t>; a</w:t>
      </w:r>
      <w:r w:rsidRPr="00CB1301">
        <w:rPr>
          <w:rFonts w:eastAsia="Arial"/>
          <w:sz w:val="18"/>
          <w:szCs w:val="18"/>
        </w:rPr>
        <w:t xml:space="preserve"> separate residential precinct applying to the residential areas to the north and south of the Carlisle Street activity centre incorporating parts of HO7 and the whole of the HO439 precinct</w:t>
      </w:r>
      <w:r>
        <w:rPr>
          <w:rFonts w:eastAsia="Arial"/>
          <w:sz w:val="18"/>
          <w:szCs w:val="18"/>
        </w:rPr>
        <w:t>; a</w:t>
      </w:r>
      <w:r w:rsidRPr="005E76B8">
        <w:rPr>
          <w:rFonts w:eastAsia="Arial"/>
          <w:sz w:val="18"/>
          <w:szCs w:val="18"/>
        </w:rPr>
        <w:t xml:space="preserve"> ‘Village Belle’ precinct app</w:t>
      </w:r>
      <w:r w:rsidRPr="00040A4E">
        <w:rPr>
          <w:rFonts w:eastAsia="Arial"/>
          <w:sz w:val="18"/>
          <w:szCs w:val="18"/>
        </w:rPr>
        <w:t>lying to the retail centre in Acland (south of Carlisle St) and Barkly streets</w:t>
      </w:r>
      <w:r>
        <w:rPr>
          <w:rFonts w:eastAsia="Arial"/>
          <w:sz w:val="18"/>
          <w:szCs w:val="18"/>
        </w:rPr>
        <w:t xml:space="preserve">; a </w:t>
      </w:r>
      <w:r w:rsidRPr="005E76B8">
        <w:rPr>
          <w:rFonts w:eastAsia="Arial"/>
          <w:sz w:val="18"/>
          <w:szCs w:val="18"/>
        </w:rPr>
        <w:t xml:space="preserve"> residential precinct t</w:t>
      </w:r>
      <w:r w:rsidRPr="00040A4E">
        <w:rPr>
          <w:rFonts w:eastAsia="Arial"/>
          <w:sz w:val="18"/>
          <w:szCs w:val="18"/>
        </w:rPr>
        <w:t>o the south of Carlisle Street surrounding the St Kilda Botanic Gardens</w:t>
      </w:r>
      <w:r>
        <w:rPr>
          <w:rFonts w:eastAsia="Arial"/>
          <w:sz w:val="18"/>
          <w:szCs w:val="18"/>
        </w:rPr>
        <w:t>.</w:t>
      </w:r>
    </w:p>
  </w:footnote>
  <w:footnote w:id="55">
    <w:p w14:paraId="50E404E4" w14:textId="77777777" w:rsidR="00106683" w:rsidRDefault="00106683" w:rsidP="002E4DCF">
      <w:pPr>
        <w:pStyle w:val="FootnoteText"/>
        <w:rPr>
          <w:rFonts w:eastAsia="Arial"/>
        </w:rPr>
      </w:pPr>
      <w:r>
        <w:rPr>
          <w:rStyle w:val="FootnoteReference"/>
        </w:rPr>
        <w:footnoteRef/>
      </w:r>
      <w:r w:rsidRPr="009A646B">
        <w:rPr>
          <w:rFonts w:eastAsia="Arial"/>
          <w:sz w:val="18"/>
          <w:szCs w:val="18"/>
        </w:rPr>
        <w:t xml:space="preserve"> DELWP, August 2018.</w:t>
      </w:r>
    </w:p>
  </w:footnote>
  <w:footnote w:id="56">
    <w:p w14:paraId="569C7ECF" w14:textId="77777777" w:rsidR="00106683" w:rsidRPr="008C4492" w:rsidRDefault="00106683" w:rsidP="002E4DCF">
      <w:pPr>
        <w:pStyle w:val="FootnoteText"/>
      </w:pPr>
      <w:r>
        <w:rPr>
          <w:rStyle w:val="FootnoteReference"/>
        </w:rPr>
        <w:footnoteRef/>
      </w:r>
      <w:r w:rsidRPr="009A646B">
        <w:rPr>
          <w:rFonts w:eastAsia="Arial"/>
          <w:sz w:val="18"/>
          <w:szCs w:val="18"/>
        </w:rPr>
        <w:t xml:space="preserve"> Under s 20(4) of the </w:t>
      </w:r>
      <w:r w:rsidRPr="009A646B">
        <w:rPr>
          <w:rFonts w:eastAsia="Arial"/>
          <w:i/>
          <w:iCs/>
          <w:sz w:val="18"/>
          <w:szCs w:val="18"/>
        </w:rPr>
        <w:t>Planning and Environment Act 1987</w:t>
      </w:r>
      <w:r w:rsidRPr="009A646B">
        <w:rPr>
          <w:rFonts w:eastAsia="Arial"/>
          <w:sz w:val="18"/>
          <w:szCs w:val="18"/>
        </w:rPr>
        <w:t>, amendments of a minor or administrative nature can be processed quickly without exhibition. Amendments to update the form and structure of existing citations without introducing significant new content should be able to be processed in this way.</w:t>
      </w:r>
    </w:p>
  </w:footnote>
  <w:footnote w:id="57">
    <w:p w14:paraId="4CB9BF30" w14:textId="4564BAB9" w:rsidR="00106683" w:rsidRDefault="00106683" w:rsidP="002E4DCF">
      <w:pPr>
        <w:pStyle w:val="FootnoteText"/>
      </w:pPr>
      <w:r>
        <w:rPr>
          <w:rStyle w:val="FootnoteReference"/>
        </w:rPr>
        <w:footnoteRef/>
      </w:r>
      <w:r>
        <w:t xml:space="preserve"> </w:t>
      </w:r>
      <w:r w:rsidRPr="00B43D60">
        <w:rPr>
          <w:sz w:val="18"/>
          <w:szCs w:val="18"/>
        </w:rPr>
        <w:t>Recommendation 15 of the</w:t>
      </w:r>
      <w:r>
        <w:rPr>
          <w:sz w:val="18"/>
          <w:szCs w:val="18"/>
        </w:rPr>
        <w:t xml:space="preserve"> </w:t>
      </w:r>
      <w:r w:rsidRPr="004E6732">
        <w:rPr>
          <w:rFonts w:eastAsia="Arial"/>
          <w:sz w:val="18"/>
          <w:szCs w:val="18"/>
        </w:rPr>
        <w:t xml:space="preserve">Port Phillip Planning Scheme Review Audit Report </w:t>
      </w:r>
      <w:r w:rsidRPr="00B43D60">
        <w:rPr>
          <w:rFonts w:eastAsia="Arial"/>
          <w:sz w:val="18"/>
          <w:szCs w:val="18"/>
        </w:rPr>
        <w:t>(23 May 2018)</w:t>
      </w:r>
      <w:r w:rsidRPr="00B43D60">
        <w:rPr>
          <w:sz w:val="18"/>
          <w:szCs w:val="18"/>
        </w:rPr>
        <w:t xml:space="preserve"> identifies this is required, along with HO6, HO5, HO7, HO8 and Montague precinct reviews. </w:t>
      </w:r>
    </w:p>
  </w:footnote>
  <w:footnote w:id="58">
    <w:p w14:paraId="2E497080" w14:textId="77777777" w:rsidR="00106683" w:rsidRDefault="00106683" w:rsidP="00EB5751">
      <w:pPr>
        <w:pStyle w:val="FootnoteText"/>
      </w:pPr>
      <w:r w:rsidRPr="00906B86">
        <w:rPr>
          <w:rStyle w:val="FootnoteReference"/>
          <w:rFonts w:eastAsia="Arial"/>
          <w:sz w:val="18"/>
          <w:szCs w:val="18"/>
        </w:rPr>
        <w:footnoteRef/>
      </w:r>
      <w:r w:rsidRPr="00906B86">
        <w:rPr>
          <w:rFonts w:eastAsia="Arial"/>
          <w:sz w:val="18"/>
          <w:szCs w:val="18"/>
        </w:rPr>
        <w:t xml:space="preserve"> </w:t>
      </w:r>
      <w:r>
        <w:rPr>
          <w:rFonts w:eastAsia="Arial"/>
          <w:sz w:val="18"/>
          <w:szCs w:val="18"/>
        </w:rPr>
        <w:t>ABS Census 2016</w:t>
      </w:r>
    </w:p>
  </w:footnote>
  <w:footnote w:id="59">
    <w:p w14:paraId="526DA71B" w14:textId="77777777" w:rsidR="00106683" w:rsidRDefault="00106683" w:rsidP="00EB5751">
      <w:pPr>
        <w:pStyle w:val="FootnoteText"/>
      </w:pPr>
      <w:r w:rsidRPr="002B5332">
        <w:rPr>
          <w:rStyle w:val="FootnoteReference"/>
          <w:rFonts w:eastAsia="Arial"/>
          <w:sz w:val="18"/>
          <w:szCs w:val="18"/>
        </w:rPr>
        <w:footnoteRef/>
      </w:r>
      <w:r w:rsidRPr="002B5332">
        <w:rPr>
          <w:rFonts w:eastAsia="Arial"/>
          <w:sz w:val="18"/>
          <w:szCs w:val="18"/>
        </w:rPr>
        <w:t xml:space="preserve"> </w:t>
      </w:r>
      <w:r>
        <w:rPr>
          <w:rFonts w:eastAsia="Arial"/>
          <w:sz w:val="18"/>
          <w:szCs w:val="18"/>
        </w:rPr>
        <w:t>ABS Census 2016</w:t>
      </w:r>
    </w:p>
  </w:footnote>
  <w:footnote w:id="60">
    <w:p w14:paraId="53B09105" w14:textId="77777777" w:rsidR="00106683" w:rsidRDefault="00106683" w:rsidP="00EB5751">
      <w:pPr>
        <w:pStyle w:val="FootnoteText"/>
      </w:pPr>
      <w:r w:rsidRPr="00906B86">
        <w:rPr>
          <w:rStyle w:val="FootnoteReference"/>
          <w:rFonts w:eastAsia="Arial"/>
          <w:sz w:val="18"/>
          <w:szCs w:val="18"/>
        </w:rPr>
        <w:footnoteRef/>
      </w:r>
      <w:r w:rsidRPr="00906B86">
        <w:rPr>
          <w:rFonts w:eastAsia="Arial"/>
          <w:sz w:val="18"/>
          <w:szCs w:val="18"/>
        </w:rPr>
        <w:t xml:space="preserve"> </w:t>
      </w:r>
      <w:r>
        <w:rPr>
          <w:rFonts w:eastAsia="Arial"/>
          <w:sz w:val="18"/>
          <w:szCs w:val="18"/>
        </w:rPr>
        <w:t>ABS Census 2016</w:t>
      </w:r>
    </w:p>
  </w:footnote>
  <w:footnote w:id="61">
    <w:p w14:paraId="37B86155" w14:textId="77777777" w:rsidR="00106683" w:rsidRDefault="00106683" w:rsidP="00EB5751">
      <w:pPr>
        <w:pStyle w:val="FootnoteText"/>
      </w:pPr>
      <w:r w:rsidRPr="00906B86">
        <w:rPr>
          <w:rStyle w:val="FootnoteReference"/>
          <w:rFonts w:eastAsia="Arial"/>
          <w:sz w:val="18"/>
          <w:szCs w:val="18"/>
        </w:rPr>
        <w:footnoteRef/>
      </w:r>
      <w:r w:rsidRPr="00906B86">
        <w:rPr>
          <w:rFonts w:eastAsia="Arial"/>
          <w:sz w:val="18"/>
          <w:szCs w:val="18"/>
        </w:rPr>
        <w:t xml:space="preserve"> </w:t>
      </w:r>
      <w:r>
        <w:rPr>
          <w:rFonts w:eastAsia="Arial"/>
          <w:sz w:val="18"/>
          <w:szCs w:val="18"/>
        </w:rPr>
        <w:t>ABS Census 2016</w:t>
      </w:r>
    </w:p>
  </w:footnote>
  <w:footnote w:id="62">
    <w:p w14:paraId="377ABEAA" w14:textId="77777777" w:rsidR="00106683" w:rsidRDefault="00106683" w:rsidP="00EB5751">
      <w:pPr>
        <w:pStyle w:val="FootnoteText"/>
      </w:pPr>
      <w:r w:rsidRPr="002B5332">
        <w:rPr>
          <w:rStyle w:val="FootnoteReference"/>
          <w:rFonts w:eastAsia="Arial"/>
          <w:sz w:val="18"/>
          <w:szCs w:val="18"/>
        </w:rPr>
        <w:footnoteRef/>
      </w:r>
      <w:r w:rsidRPr="002B5332">
        <w:rPr>
          <w:rFonts w:eastAsia="Arial"/>
          <w:sz w:val="18"/>
          <w:szCs w:val="18"/>
        </w:rPr>
        <w:t xml:space="preserve"> </w:t>
      </w:r>
      <w:r>
        <w:rPr>
          <w:rFonts w:eastAsia="Arial"/>
          <w:sz w:val="18"/>
          <w:szCs w:val="18"/>
        </w:rPr>
        <w:t>ABS Census 2016</w:t>
      </w:r>
    </w:p>
  </w:footnote>
  <w:footnote w:id="63">
    <w:p w14:paraId="7AF14FDA" w14:textId="77777777" w:rsidR="00106683" w:rsidRDefault="00106683" w:rsidP="00EB5751">
      <w:pPr>
        <w:pStyle w:val="FootnoteText"/>
      </w:pPr>
      <w:r w:rsidRPr="00906B86">
        <w:rPr>
          <w:rStyle w:val="FootnoteReference"/>
          <w:rFonts w:eastAsia="Arial"/>
          <w:sz w:val="18"/>
          <w:szCs w:val="18"/>
        </w:rPr>
        <w:footnoteRef/>
      </w:r>
      <w:r w:rsidRPr="00906B86">
        <w:rPr>
          <w:rFonts w:eastAsia="Arial"/>
          <w:sz w:val="18"/>
          <w:szCs w:val="18"/>
        </w:rPr>
        <w:t xml:space="preserve"> </w:t>
      </w:r>
      <w:r>
        <w:rPr>
          <w:rFonts w:eastAsia="Arial"/>
          <w:sz w:val="18"/>
          <w:szCs w:val="18"/>
        </w:rPr>
        <w:t>ABS Census 2016</w:t>
      </w:r>
    </w:p>
  </w:footnote>
  <w:footnote w:id="64">
    <w:p w14:paraId="16916512" w14:textId="77777777" w:rsidR="00106683" w:rsidRDefault="00106683" w:rsidP="00EB5751">
      <w:pPr>
        <w:pStyle w:val="FootnoteText"/>
        <w:rPr>
          <w:rFonts w:eastAsia="Arial"/>
        </w:rPr>
      </w:pPr>
      <w:r w:rsidRPr="00906B86">
        <w:rPr>
          <w:rStyle w:val="FootnoteReference"/>
          <w:rFonts w:eastAsia="Arial"/>
          <w:sz w:val="18"/>
          <w:szCs w:val="18"/>
        </w:rPr>
        <w:footnoteRef/>
      </w:r>
      <w:r w:rsidRPr="00906B86">
        <w:rPr>
          <w:rFonts w:eastAsia="Arial"/>
          <w:sz w:val="18"/>
          <w:szCs w:val="18"/>
        </w:rPr>
        <w:t xml:space="preserve"> </w:t>
      </w:r>
      <w:r>
        <w:rPr>
          <w:rFonts w:eastAsia="Arial"/>
          <w:sz w:val="18"/>
          <w:szCs w:val="18"/>
        </w:rPr>
        <w:t>ABS Census 2016</w:t>
      </w:r>
    </w:p>
  </w:footnote>
  <w:footnote w:id="65">
    <w:p w14:paraId="448648C8" w14:textId="2470B1C9" w:rsidR="00106683" w:rsidRDefault="00106683">
      <w:pPr>
        <w:pStyle w:val="FootnoteText"/>
      </w:pPr>
      <w:r>
        <w:rPr>
          <w:rStyle w:val="FootnoteReference"/>
        </w:rPr>
        <w:footnoteRef/>
      </w:r>
      <w:r w:rsidR="003D0F04">
        <w:rPr>
          <w:rFonts w:eastAsia="Arial"/>
          <w:sz w:val="18"/>
          <w:szCs w:val="18"/>
        </w:rPr>
        <w:t xml:space="preserve"> </w:t>
      </w:r>
      <w:r>
        <w:rPr>
          <w:rFonts w:eastAsia="Arial"/>
          <w:sz w:val="18"/>
          <w:szCs w:val="18"/>
        </w:rPr>
        <w:t>ABS Census 2016</w:t>
      </w:r>
    </w:p>
  </w:footnote>
  <w:footnote w:id="66">
    <w:p w14:paraId="62DF1537" w14:textId="77777777" w:rsidR="00106683" w:rsidRDefault="00106683" w:rsidP="00EB5751">
      <w:pPr>
        <w:pStyle w:val="FootnoteText"/>
        <w:rPr>
          <w:rFonts w:eastAsia="Arial"/>
        </w:rPr>
      </w:pPr>
      <w:r w:rsidRPr="00906B86">
        <w:rPr>
          <w:rStyle w:val="FootnoteReference"/>
          <w:rFonts w:eastAsia="Arial"/>
          <w:sz w:val="18"/>
          <w:szCs w:val="18"/>
        </w:rPr>
        <w:footnoteRef/>
      </w:r>
      <w:r w:rsidRPr="00906B86">
        <w:rPr>
          <w:rFonts w:eastAsia="Arial"/>
          <w:sz w:val="18"/>
          <w:szCs w:val="18"/>
        </w:rPr>
        <w:t xml:space="preserve"> </w:t>
      </w:r>
      <w:r>
        <w:rPr>
          <w:rFonts w:eastAsia="Arial"/>
          <w:sz w:val="18"/>
          <w:szCs w:val="18"/>
        </w:rPr>
        <w:t>ABS Census 2016</w:t>
      </w:r>
    </w:p>
  </w:footnote>
  <w:footnote w:id="67">
    <w:p w14:paraId="233DC93B" w14:textId="77777777" w:rsidR="00106683" w:rsidRDefault="00106683" w:rsidP="00ED45AB">
      <w:pPr>
        <w:pStyle w:val="FootnoteText"/>
        <w:spacing w:line="240" w:lineRule="auto"/>
      </w:pPr>
      <w:r>
        <w:rPr>
          <w:rStyle w:val="FootnoteReference"/>
        </w:rPr>
        <w:footnoteRef/>
      </w:r>
      <w:r w:rsidRPr="002B5332">
        <w:rPr>
          <w:rFonts w:eastAsia="Arial"/>
          <w:sz w:val="18"/>
          <w:szCs w:val="18"/>
        </w:rPr>
        <w:t xml:space="preserve"> Refer recommendation 48 of the </w:t>
      </w:r>
      <w:r w:rsidRPr="007C0216">
        <w:rPr>
          <w:rFonts w:eastAsia="Arial"/>
          <w:sz w:val="18"/>
          <w:szCs w:val="18"/>
        </w:rPr>
        <w:t xml:space="preserve">Port Phillip Planning Scheme Review Audit Report </w:t>
      </w:r>
      <w:r w:rsidRPr="002B5332">
        <w:rPr>
          <w:rFonts w:eastAsia="Arial"/>
          <w:sz w:val="18"/>
          <w:szCs w:val="18"/>
        </w:rPr>
        <w:t>(23 May 2018).</w:t>
      </w:r>
      <w:r w:rsidRPr="00787433">
        <w:rPr>
          <w:rFonts w:eastAsia="Arial"/>
          <w:sz w:val="18"/>
          <w:szCs w:val="18"/>
        </w:rPr>
        <w:t xml:space="preserve"> </w:t>
      </w:r>
    </w:p>
  </w:footnote>
  <w:footnote w:id="68">
    <w:p w14:paraId="145DA5A4" w14:textId="77777777" w:rsidR="00106683" w:rsidRDefault="00106683" w:rsidP="00ED45AB">
      <w:pPr>
        <w:spacing w:line="240" w:lineRule="auto"/>
      </w:pPr>
      <w:r w:rsidRPr="002B5332">
        <w:rPr>
          <w:rStyle w:val="FootnoteReference"/>
          <w:sz w:val="18"/>
          <w:szCs w:val="18"/>
        </w:rPr>
        <w:footnoteRef/>
      </w:r>
      <w:r w:rsidRPr="002B5332">
        <w:rPr>
          <w:rFonts w:eastAsia="Arial"/>
          <w:sz w:val="18"/>
          <w:szCs w:val="18"/>
        </w:rPr>
        <w:t xml:space="preserve"> </w:t>
      </w:r>
      <w:r>
        <w:rPr>
          <w:rFonts w:eastAsia="Arial"/>
          <w:sz w:val="18"/>
          <w:szCs w:val="18"/>
        </w:rPr>
        <w:t>Changes include</w:t>
      </w:r>
      <w:r w:rsidRPr="002B5332">
        <w:rPr>
          <w:rFonts w:eastAsia="Arial"/>
          <w:sz w:val="18"/>
          <w:szCs w:val="18"/>
        </w:rPr>
        <w:t>: rezoning of Fishermans Bend in 2012; Plan Melbourne 2017-50; introduction of the new residential zones in 2013; and, subsequent changes to the residential zones including mandatory heights and garden area requirements.</w:t>
      </w:r>
    </w:p>
  </w:footnote>
  <w:footnote w:id="69">
    <w:p w14:paraId="67A849CF" w14:textId="77777777" w:rsidR="00106683" w:rsidRDefault="00106683" w:rsidP="00ED45AB">
      <w:pPr>
        <w:pStyle w:val="FootnoteText"/>
        <w:spacing w:line="240" w:lineRule="auto"/>
      </w:pPr>
      <w:r>
        <w:rPr>
          <w:rStyle w:val="FootnoteReference"/>
        </w:rPr>
        <w:footnoteRef/>
      </w:r>
      <w:r>
        <w:t xml:space="preserve"> </w:t>
      </w:r>
      <w:r w:rsidRPr="00906B86">
        <w:rPr>
          <w:sz w:val="18"/>
          <w:szCs w:val="18"/>
        </w:rPr>
        <w:t xml:space="preserve">The current accepted benchmark for affordability is 30 per cent or less of household income spent on accommodation costs, for households in the lowest 40 per cent of the income range. The specification of very low &amp; low income ranges (annual) for affordable housing as of 30 June 2020 are as follows: Single adult: $26,090 - $41,750; Couple, no dependent: $39,130 - $62,620; family and dependent children: $54,780 - $87,670. </w:t>
      </w:r>
    </w:p>
  </w:footnote>
  <w:footnote w:id="70">
    <w:p w14:paraId="4DDE11CE" w14:textId="32385EC7" w:rsidR="00106683" w:rsidRPr="00561BC4" w:rsidRDefault="00106683" w:rsidP="00ED45AB">
      <w:pPr>
        <w:pStyle w:val="NormalWeb"/>
        <w:shd w:val="clear" w:color="auto" w:fill="FFFFFF"/>
        <w:spacing w:before="0" w:beforeAutospacing="0" w:after="330" w:afterAutospacing="0" w:line="240" w:lineRule="auto"/>
        <w:rPr>
          <w:color w:val="000000" w:themeColor="text1"/>
          <w:sz w:val="18"/>
          <w:szCs w:val="18"/>
        </w:rPr>
      </w:pPr>
      <w:r w:rsidRPr="00561BC4">
        <w:rPr>
          <w:rStyle w:val="FootnoteReference"/>
          <w:rFonts w:ascii="Arial" w:hAnsi="Arial" w:cs="Arial"/>
          <w:sz w:val="18"/>
          <w:szCs w:val="18"/>
        </w:rPr>
        <w:footnoteRef/>
      </w:r>
      <w:r>
        <w:t xml:space="preserve"> </w:t>
      </w:r>
      <w:r>
        <w:rPr>
          <w:rFonts w:ascii="Arial" w:hAnsi="Arial" w:cs="Arial"/>
          <w:color w:val="000000" w:themeColor="text1"/>
          <w:sz w:val="18"/>
          <w:szCs w:val="18"/>
        </w:rPr>
        <w:t xml:space="preserve">Imputation refers to when corporate tax entities distribute, to their members, profits on which income tax has already been paid, they have the option of passing on, or ‘imputing’, credits for the tax. Although the recipients are taxed on the full amount of the profit represented by distribution and the attached franking credits, they are allowed a credit for the tax already paid by the corporate tax entity. The prevents double taxation. Source: </w:t>
      </w:r>
      <w:hyperlink r:id="rId2" w:history="1">
        <w:r w:rsidRPr="000748BB">
          <w:rPr>
            <w:rStyle w:val="Hyperlink"/>
            <w:rFonts w:ascii="Arial" w:hAnsi="Arial" w:cs="Arial"/>
            <w:sz w:val="18"/>
            <w:szCs w:val="18"/>
          </w:rPr>
          <w:t>https://www.ato.gov.au/Business/Imputation/</w:t>
        </w:r>
      </w:hyperlink>
      <w:r>
        <w:rPr>
          <w:rFonts w:ascii="Arial" w:hAnsi="Arial" w:cs="Arial"/>
          <w:color w:val="000000" w:themeColor="text1"/>
          <w:sz w:val="18"/>
          <w:szCs w:val="18"/>
        </w:rPr>
        <w:t xml:space="preserve"> accessed 12 July 2021. </w:t>
      </w:r>
    </w:p>
  </w:footnote>
  <w:footnote w:id="71">
    <w:p w14:paraId="3E24841C" w14:textId="7C0A3C4C" w:rsidR="00106683" w:rsidRPr="00906B86" w:rsidRDefault="00106683" w:rsidP="00EB5751">
      <w:pPr>
        <w:pStyle w:val="FootnoteText"/>
        <w:rPr>
          <w:color w:val="auto"/>
          <w:sz w:val="18"/>
          <w:szCs w:val="18"/>
        </w:rPr>
      </w:pPr>
      <w:r w:rsidRPr="00906B86">
        <w:rPr>
          <w:rStyle w:val="FootnoteReference"/>
          <w:color w:val="auto"/>
        </w:rPr>
        <w:footnoteRef/>
      </w:r>
      <w:r w:rsidRPr="00906B86">
        <w:rPr>
          <w:color w:val="auto"/>
        </w:rPr>
        <w:t xml:space="preserve"> </w:t>
      </w:r>
      <w:r w:rsidRPr="00906B86">
        <w:rPr>
          <w:color w:val="auto"/>
          <w:sz w:val="18"/>
          <w:szCs w:val="18"/>
          <w:shd w:val="clear" w:color="auto" w:fill="FFFFFF"/>
        </w:rPr>
        <w:t>The number of households where rent payments were 30% or more of an imputed income measure are expressed in this table as a proportion of the total number of households in an area (including those households which were not renting, and excluding the small proportion of visitor-only and other non-classifiable households). The nature of the income imputation means that the reported proportion may significantly overstate the true proportion.</w:t>
      </w:r>
    </w:p>
  </w:footnote>
  <w:footnote w:id="72">
    <w:p w14:paraId="19ECEDF5" w14:textId="77777777" w:rsidR="00106683" w:rsidRDefault="00106683" w:rsidP="00EB5751">
      <w:pPr>
        <w:pStyle w:val="FootnoteText"/>
      </w:pPr>
      <w:r w:rsidRPr="00906B86">
        <w:rPr>
          <w:rStyle w:val="FootnoteReference"/>
          <w:color w:val="auto"/>
          <w:sz w:val="18"/>
          <w:szCs w:val="18"/>
        </w:rPr>
        <w:footnoteRef/>
      </w:r>
      <w:r w:rsidRPr="00906B86">
        <w:rPr>
          <w:color w:val="auto"/>
          <w:sz w:val="18"/>
          <w:szCs w:val="18"/>
        </w:rPr>
        <w:t xml:space="preserve"> </w:t>
      </w:r>
      <w:r w:rsidRPr="00906B86">
        <w:rPr>
          <w:color w:val="auto"/>
          <w:sz w:val="18"/>
          <w:szCs w:val="18"/>
          <w:shd w:val="clear" w:color="auto" w:fill="FFFFFF"/>
        </w:rPr>
        <w:t>The number of households where rent payments were 30% or more of an imputed income measure are expressed in this table as a proportion of the total number of households in an area (including those households which were not renting, and excluding the small proportion of visitor-only and other non-classifiable households). The nature of the income imputation means that the reported proportion may significantly overstate the true proportion.</w:t>
      </w:r>
    </w:p>
  </w:footnote>
  <w:footnote w:id="73">
    <w:p w14:paraId="317183EE" w14:textId="77777777" w:rsidR="00106683" w:rsidRDefault="00106683" w:rsidP="00EB5751">
      <w:pPr>
        <w:pStyle w:val="FootnoteText"/>
      </w:pPr>
      <w:r>
        <w:rPr>
          <w:rStyle w:val="FootnoteReference"/>
        </w:rPr>
        <w:footnoteRef/>
      </w:r>
      <w:r>
        <w:t xml:space="preserve"> </w:t>
      </w:r>
      <w:r w:rsidRPr="00665A27">
        <w:t>I</w:t>
      </w:r>
      <w:r w:rsidRPr="00665A27">
        <w:rPr>
          <w:rFonts w:eastAsia="Arial"/>
          <w:sz w:val="18"/>
          <w:szCs w:val="18"/>
        </w:rPr>
        <w:t>n Our Backyard – Growing Affordable Housing in Port Phillip 2015-25</w:t>
      </w:r>
      <w:r w:rsidRPr="00E447BB">
        <w:rPr>
          <w:rFonts w:eastAsia="Arial"/>
          <w:sz w:val="18"/>
          <w:szCs w:val="18"/>
        </w:rPr>
        <w:t>, City of Port Phillip</w:t>
      </w:r>
    </w:p>
  </w:footnote>
  <w:footnote w:id="74">
    <w:p w14:paraId="0AB94AF2" w14:textId="0B3D7528" w:rsidR="00106683" w:rsidRDefault="00106683">
      <w:pPr>
        <w:pStyle w:val="FootnoteText"/>
      </w:pPr>
      <w:r>
        <w:rPr>
          <w:rStyle w:val="FootnoteReference"/>
        </w:rPr>
        <w:footnoteRef/>
      </w:r>
      <w:r>
        <w:t xml:space="preserve"> </w:t>
      </w:r>
      <w:r w:rsidRPr="00340B65">
        <w:rPr>
          <w:sz w:val="18"/>
          <w:szCs w:val="18"/>
        </w:rPr>
        <w:t>Port Phillip Council Plan 2021-31, Volume 1 pg46</w:t>
      </w:r>
    </w:p>
  </w:footnote>
  <w:footnote w:id="75">
    <w:p w14:paraId="0EB3C497" w14:textId="27E161F3" w:rsidR="00106683" w:rsidRDefault="00106683" w:rsidP="001A5BBD">
      <w:pPr>
        <w:pStyle w:val="FootnoteText"/>
      </w:pPr>
      <w:r w:rsidRPr="008E35F6">
        <w:rPr>
          <w:rStyle w:val="FootnoteReference"/>
          <w:rFonts w:eastAsia="Arial"/>
          <w:sz w:val="18"/>
          <w:szCs w:val="18"/>
        </w:rPr>
        <w:footnoteRef/>
      </w:r>
      <w:r w:rsidRPr="008E35F6">
        <w:rPr>
          <w:rFonts w:eastAsia="Arial"/>
          <w:sz w:val="18"/>
          <w:szCs w:val="18"/>
        </w:rPr>
        <w:t xml:space="preserve"> </w:t>
      </w:r>
      <w:r>
        <w:rPr>
          <w:rFonts w:eastAsia="Arial"/>
          <w:sz w:val="18"/>
          <w:szCs w:val="18"/>
        </w:rPr>
        <w:t xml:space="preserve">Draft </w:t>
      </w:r>
      <w:r w:rsidRPr="008E35F6">
        <w:rPr>
          <w:rFonts w:eastAsia="Arial"/>
          <w:sz w:val="18"/>
          <w:szCs w:val="18"/>
        </w:rPr>
        <w:t>Places for People Public Space Strategy, City of Port Phillip (2021)</w:t>
      </w:r>
    </w:p>
  </w:footnote>
  <w:footnote w:id="76">
    <w:p w14:paraId="57ECF5C5" w14:textId="3D146991" w:rsidR="00C602A9" w:rsidRDefault="00C602A9">
      <w:pPr>
        <w:pStyle w:val="FootnoteText"/>
      </w:pPr>
      <w:r>
        <w:rPr>
          <w:rStyle w:val="FootnoteReference"/>
        </w:rPr>
        <w:footnoteRef/>
      </w:r>
      <w:r>
        <w:t xml:space="preserve"> </w:t>
      </w:r>
      <w:r w:rsidRPr="004C3DFE">
        <w:rPr>
          <w:sz w:val="18"/>
          <w:szCs w:val="18"/>
        </w:rPr>
        <w:t xml:space="preserve">Recently, the City of Melbourne introduced </w:t>
      </w:r>
      <w:r w:rsidR="008644A7" w:rsidRPr="004C3DFE">
        <w:rPr>
          <w:sz w:val="18"/>
          <w:szCs w:val="18"/>
        </w:rPr>
        <w:t xml:space="preserve">a new DDO </w:t>
      </w:r>
      <w:r w:rsidR="006C2DB7" w:rsidRPr="004C3DFE">
        <w:rPr>
          <w:sz w:val="18"/>
          <w:szCs w:val="18"/>
        </w:rPr>
        <w:t xml:space="preserve">and amended the Sunlight to Public Spaces Policy through Amendment C278melb </w:t>
      </w:r>
      <w:r w:rsidR="00D13F03" w:rsidRPr="004C3DFE">
        <w:rPr>
          <w:sz w:val="18"/>
          <w:szCs w:val="18"/>
        </w:rPr>
        <w:t xml:space="preserve">to ensure appropriate levels of sunlight access in all parks across the municipality.  </w:t>
      </w:r>
    </w:p>
  </w:footnote>
  <w:footnote w:id="77">
    <w:p w14:paraId="75266C44" w14:textId="5EA39E32" w:rsidR="00106683" w:rsidRPr="00906B86" w:rsidRDefault="00106683" w:rsidP="00C22570">
      <w:pPr>
        <w:rPr>
          <w:rFonts w:eastAsia="Arial"/>
        </w:rPr>
      </w:pPr>
      <w:r w:rsidRPr="008E35F6">
        <w:rPr>
          <w:rStyle w:val="FootnoteReference"/>
          <w:rFonts w:eastAsia="Arial"/>
          <w:sz w:val="18"/>
          <w:szCs w:val="18"/>
        </w:rPr>
        <w:footnoteRef/>
      </w:r>
      <w:r w:rsidRPr="008E35F6">
        <w:rPr>
          <w:rFonts w:eastAsia="Arial"/>
          <w:sz w:val="18"/>
          <w:szCs w:val="18"/>
        </w:rPr>
        <w:t xml:space="preserve"> </w:t>
      </w:r>
      <w:r>
        <w:rPr>
          <w:rFonts w:eastAsia="Arial"/>
          <w:sz w:val="18"/>
          <w:szCs w:val="18"/>
        </w:rPr>
        <w:t xml:space="preserve">Draft </w:t>
      </w:r>
      <w:r w:rsidRPr="008E35F6">
        <w:rPr>
          <w:rFonts w:eastAsia="Arial"/>
          <w:sz w:val="18"/>
          <w:szCs w:val="18"/>
        </w:rPr>
        <w:t>Places for People Public Space Strategy, City of Port Phillip (2021</w:t>
      </w:r>
      <w:r>
        <w:rPr>
          <w:rFonts w:eastAsia="Arial"/>
          <w:sz w:val="18"/>
          <w:szCs w:val="18"/>
        </w:rPr>
        <w:t>)</w:t>
      </w:r>
    </w:p>
  </w:footnote>
  <w:footnote w:id="78">
    <w:p w14:paraId="1D22C0B3" w14:textId="77777777" w:rsidR="00173CB5" w:rsidRDefault="00173CB5" w:rsidP="00173CB5">
      <w:pPr>
        <w:pStyle w:val="FootnoteText"/>
      </w:pPr>
      <w:r>
        <w:rPr>
          <w:rStyle w:val="FootnoteReference"/>
        </w:rPr>
        <w:footnoteRef/>
      </w:r>
      <w:r>
        <w:t xml:space="preserve"> </w:t>
      </w:r>
      <w:r w:rsidRPr="00906B86">
        <w:rPr>
          <w:sz w:val="18"/>
          <w:szCs w:val="18"/>
        </w:rPr>
        <w:t xml:space="preserve">This </w:t>
      </w:r>
      <w:r w:rsidRPr="00906B86">
        <w:rPr>
          <w:rFonts w:eastAsia="Arial"/>
          <w:sz w:val="18"/>
          <w:szCs w:val="18"/>
        </w:rPr>
        <w:t>was temporarily closed as part of council’s Play Streets program.</w:t>
      </w:r>
    </w:p>
  </w:footnote>
  <w:footnote w:id="79">
    <w:p w14:paraId="0019F2A1" w14:textId="298EE03E" w:rsidR="004936A7" w:rsidRDefault="004936A7">
      <w:pPr>
        <w:pStyle w:val="FootnoteText"/>
      </w:pPr>
      <w:r>
        <w:rPr>
          <w:rStyle w:val="FootnoteReference"/>
        </w:rPr>
        <w:footnoteRef/>
      </w:r>
      <w:r>
        <w:t xml:space="preserve"> </w:t>
      </w:r>
      <w:r w:rsidRPr="004C3DFE">
        <w:rPr>
          <w:sz w:val="18"/>
          <w:szCs w:val="18"/>
          <w:shd w:val="clear" w:color="auto" w:fill="FAF9F8"/>
        </w:rPr>
        <w:t>The urban heat data value is based on the average difference in Land Surface Temperature (LST) in Melbourne’s metropolitan areas to a non-urban baseline LST. As noted by Caffin (2020) areas in South Melbourne, Fishermans Bend, St Kilda, St Kilda East and Balaclava all record areas of extreme heat.</w:t>
      </w:r>
    </w:p>
  </w:footnote>
  <w:footnote w:id="80">
    <w:p w14:paraId="3AC2951B" w14:textId="3D78458D" w:rsidR="00106683" w:rsidRDefault="00106683" w:rsidP="00F9296C">
      <w:pPr>
        <w:pStyle w:val="Caption"/>
        <w:rPr>
          <w:rFonts w:eastAsia="Arial"/>
        </w:rPr>
      </w:pPr>
      <w:r w:rsidRPr="00906B86">
        <w:rPr>
          <w:rStyle w:val="FootnoteReference"/>
          <w:rFonts w:eastAsia="Arial"/>
        </w:rPr>
        <w:footnoteRef/>
      </w:r>
      <w:r w:rsidRPr="00906B86">
        <w:rPr>
          <w:rFonts w:eastAsia="Arial"/>
          <w:i w:val="0"/>
          <w:iCs w:val="0"/>
        </w:rPr>
        <w:t xml:space="preserve"> </w:t>
      </w:r>
      <w:r w:rsidRPr="00F9296C">
        <w:rPr>
          <w:rFonts w:eastAsia="Arial"/>
          <w:i w:val="0"/>
          <w:iCs w:val="0"/>
          <w:color w:val="auto"/>
        </w:rPr>
        <w:t>2016 Census QuickStats: St Kilda (Vic.)</w:t>
      </w:r>
    </w:p>
  </w:footnote>
  <w:footnote w:id="81">
    <w:p w14:paraId="0425C320" w14:textId="0B4A006C" w:rsidR="00106683" w:rsidRDefault="00106683" w:rsidP="00F9296C">
      <w:pPr>
        <w:pStyle w:val="FootnoteText"/>
        <w:spacing w:line="240" w:lineRule="auto"/>
      </w:pPr>
      <w:r>
        <w:rPr>
          <w:rStyle w:val="FootnoteReference"/>
        </w:rPr>
        <w:footnoteRef/>
      </w:r>
      <w:r w:rsidRPr="00906B86">
        <w:rPr>
          <w:rFonts w:eastAsia="Arial"/>
          <w:sz w:val="18"/>
          <w:szCs w:val="18"/>
        </w:rPr>
        <w:t xml:space="preserve"> 2016 Census QuickStats: St Kilda (Vic.)</w:t>
      </w:r>
    </w:p>
  </w:footnote>
  <w:footnote w:id="82">
    <w:p w14:paraId="7F6C740E" w14:textId="6A43AEB1" w:rsidR="00106683" w:rsidRDefault="00106683" w:rsidP="00F66CB4">
      <w:pPr>
        <w:pStyle w:val="FootnoteText"/>
      </w:pPr>
      <w:r w:rsidRPr="001F5977">
        <w:rPr>
          <w:rStyle w:val="FootnoteReference"/>
          <w:rFonts w:eastAsia="Arial"/>
          <w:sz w:val="18"/>
          <w:szCs w:val="18"/>
        </w:rPr>
        <w:footnoteRef/>
      </w:r>
      <w:r w:rsidRPr="001F5977">
        <w:rPr>
          <w:rFonts w:eastAsia="Arial"/>
          <w:sz w:val="18"/>
          <w:szCs w:val="18"/>
        </w:rPr>
        <w:t xml:space="preserve"> Transport Strategy 2030, City of Melbourne </w:t>
      </w:r>
      <w:hyperlink r:id="rId3" w:history="1">
        <w:r w:rsidRPr="00825922">
          <w:rPr>
            <w:rStyle w:val="Hyperlink"/>
            <w:rFonts w:eastAsia="Arial"/>
            <w:sz w:val="18"/>
            <w:szCs w:val="18"/>
          </w:rPr>
          <w:t>https://participate.melbourne.vic.gov.au/transportstrategy/cycling</w:t>
        </w:r>
      </w:hyperlink>
      <w:r>
        <w:rPr>
          <w:rFonts w:eastAsia="Arial"/>
          <w:sz w:val="18"/>
          <w:szCs w:val="18"/>
        </w:rPr>
        <w:t>, accessed 15 April 2021</w:t>
      </w:r>
    </w:p>
  </w:footnote>
  <w:footnote w:id="83">
    <w:p w14:paraId="7EAD2CBA" w14:textId="1A2DCF5B" w:rsidR="00106683" w:rsidRDefault="00106683" w:rsidP="00F66CB4">
      <w:pPr>
        <w:pStyle w:val="FootnoteText"/>
      </w:pPr>
      <w:r w:rsidRPr="001F5977">
        <w:rPr>
          <w:rStyle w:val="FootnoteReference"/>
          <w:rFonts w:eastAsia="Arial"/>
          <w:sz w:val="18"/>
          <w:szCs w:val="18"/>
        </w:rPr>
        <w:footnoteRef/>
      </w:r>
      <w:r w:rsidRPr="001F5977">
        <w:rPr>
          <w:rFonts w:eastAsia="Arial"/>
          <w:sz w:val="18"/>
          <w:szCs w:val="18"/>
        </w:rPr>
        <w:t xml:space="preserve"> Transport Strategy 2030, City of Melbourne </w:t>
      </w:r>
      <w:hyperlink r:id="rId4" w:history="1">
        <w:r w:rsidRPr="00825922">
          <w:rPr>
            <w:rStyle w:val="Hyperlink"/>
            <w:rFonts w:eastAsia="Arial"/>
            <w:sz w:val="18"/>
            <w:szCs w:val="18"/>
          </w:rPr>
          <w:t>https://participate.melbourne.vic.gov.au/transportstrategy/cycling</w:t>
        </w:r>
      </w:hyperlink>
      <w:r>
        <w:rPr>
          <w:rFonts w:eastAsia="Arial"/>
          <w:sz w:val="18"/>
          <w:szCs w:val="18"/>
        </w:rPr>
        <w:t>, accessed 15 April 2021</w:t>
      </w:r>
    </w:p>
  </w:footnote>
  <w:footnote w:id="84">
    <w:p w14:paraId="636BF26A" w14:textId="6D41AFB5" w:rsidR="00106683" w:rsidRDefault="00106683">
      <w:pPr>
        <w:pStyle w:val="FootnoteText"/>
      </w:pPr>
      <w:r>
        <w:rPr>
          <w:rStyle w:val="FootnoteReference"/>
        </w:rPr>
        <w:footnoteRef/>
      </w:r>
      <w:r>
        <w:t xml:space="preserve"> </w:t>
      </w:r>
      <w:r w:rsidRPr="00116788">
        <w:rPr>
          <w:sz w:val="18"/>
          <w:szCs w:val="18"/>
        </w:rPr>
        <w:t xml:space="preserve">Proposed </w:t>
      </w:r>
      <w:r w:rsidRPr="00116788">
        <w:rPr>
          <w:rFonts w:eastAsia="Arial"/>
          <w:iCs/>
          <w:sz w:val="18"/>
          <w:szCs w:val="18"/>
        </w:rPr>
        <w:t>P</w:t>
      </w:r>
      <w:r w:rsidRPr="006C4AFA">
        <w:rPr>
          <w:rFonts w:eastAsia="Arial"/>
          <w:iCs/>
          <w:sz w:val="18"/>
          <w:szCs w:val="18"/>
        </w:rPr>
        <w:t>ublic transport network 2028 map in Move, Connect, Live</w:t>
      </w:r>
      <w:r>
        <w:rPr>
          <w:rFonts w:eastAsia="Arial"/>
          <w:iCs/>
          <w:sz w:val="18"/>
          <w:szCs w:val="18"/>
        </w:rPr>
        <w:t>:</w:t>
      </w:r>
      <w:r w:rsidRPr="006C4AFA">
        <w:rPr>
          <w:rFonts w:eastAsia="Arial"/>
          <w:iCs/>
          <w:sz w:val="18"/>
          <w:szCs w:val="18"/>
        </w:rPr>
        <w:t xml:space="preserve"> an Integrated Transport Strategy 2018-28</w:t>
      </w:r>
    </w:p>
  </w:footnote>
  <w:footnote w:id="85">
    <w:p w14:paraId="33C0642C" w14:textId="6FAB1275" w:rsidR="00106683" w:rsidRDefault="00106683" w:rsidP="63314360">
      <w:pPr>
        <w:pStyle w:val="FootnoteText"/>
      </w:pPr>
      <w:r w:rsidRPr="00906B86">
        <w:rPr>
          <w:rStyle w:val="FootnoteReference"/>
          <w:rFonts w:eastAsia="Arial"/>
          <w:sz w:val="18"/>
          <w:szCs w:val="18"/>
        </w:rPr>
        <w:footnoteRef/>
      </w:r>
      <w:r w:rsidRPr="00906B86">
        <w:rPr>
          <w:rFonts w:eastAsia="Arial"/>
          <w:sz w:val="18"/>
          <w:szCs w:val="18"/>
        </w:rPr>
        <w:t xml:space="preserve"> Move, Connect, Live – Integrated Transport Strategy 2018-28, City of Port Phillip</w:t>
      </w:r>
    </w:p>
  </w:footnote>
  <w:footnote w:id="86">
    <w:p w14:paraId="657D7653" w14:textId="3C2B5098" w:rsidR="00106683" w:rsidRDefault="00106683" w:rsidP="63314360">
      <w:pPr>
        <w:pStyle w:val="FootnoteText"/>
      </w:pPr>
      <w:r w:rsidRPr="00906B86">
        <w:rPr>
          <w:rStyle w:val="FootnoteReference"/>
          <w:rFonts w:eastAsia="Arial"/>
          <w:sz w:val="18"/>
          <w:szCs w:val="18"/>
        </w:rPr>
        <w:footnoteRef/>
      </w:r>
      <w:r w:rsidRPr="00906B86">
        <w:rPr>
          <w:rFonts w:eastAsia="Arial"/>
          <w:sz w:val="18"/>
          <w:szCs w:val="18"/>
        </w:rPr>
        <w:t xml:space="preserve"> Move, Connect, Live – Integrated Transport Strategy 2018-28, City of Port Phillip </w:t>
      </w:r>
    </w:p>
  </w:footnote>
  <w:footnote w:id="87">
    <w:p w14:paraId="66A77310" w14:textId="77777777" w:rsidR="00106683" w:rsidRDefault="00106683" w:rsidP="00EF7051">
      <w:pPr>
        <w:pStyle w:val="FootnoteText"/>
      </w:pPr>
      <w:r w:rsidRPr="0016172E">
        <w:rPr>
          <w:rStyle w:val="FootnoteReference"/>
          <w:rFonts w:eastAsia="Arial"/>
          <w:sz w:val="18"/>
          <w:szCs w:val="18"/>
        </w:rPr>
        <w:footnoteRef/>
      </w:r>
      <w:r w:rsidRPr="0016172E">
        <w:rPr>
          <w:rFonts w:eastAsia="Arial"/>
          <w:sz w:val="18"/>
          <w:szCs w:val="18"/>
        </w:rPr>
        <w:t xml:space="preserve"> Move, Connect, Live – Integrated Transport Strategy 2018-28, City of Port Phillip </w:t>
      </w:r>
    </w:p>
  </w:footnote>
  <w:footnote w:id="88">
    <w:p w14:paraId="091863BA" w14:textId="6808859F" w:rsidR="00106683" w:rsidRDefault="00106683" w:rsidP="7CDD7F14">
      <w:pPr>
        <w:spacing w:line="257" w:lineRule="auto"/>
        <w:rPr>
          <w:rFonts w:eastAsia="Arial"/>
          <w:highlight w:val="yellow"/>
        </w:rPr>
      </w:pPr>
      <w:r w:rsidRPr="7CDD7F14">
        <w:rPr>
          <w:rStyle w:val="FootnoteReference"/>
          <w:rFonts w:eastAsia="Arial"/>
          <w:sz w:val="18"/>
          <w:szCs w:val="18"/>
        </w:rPr>
        <w:footnoteRef/>
      </w:r>
      <w:r w:rsidRPr="7CDD7F14">
        <w:rPr>
          <w:rFonts w:eastAsia="Arial"/>
          <w:sz w:val="18"/>
          <w:szCs w:val="18"/>
        </w:rPr>
        <w:t xml:space="preserve"> Many facilities within </w:t>
      </w:r>
      <w:r>
        <w:rPr>
          <w:rFonts w:eastAsia="Arial"/>
          <w:sz w:val="18"/>
          <w:szCs w:val="18"/>
        </w:rPr>
        <w:t>the study area</w:t>
      </w:r>
      <w:r w:rsidRPr="7CDD7F14">
        <w:rPr>
          <w:rFonts w:eastAsia="Arial"/>
          <w:sz w:val="18"/>
          <w:szCs w:val="18"/>
        </w:rPr>
        <w:t xml:space="preserve"> support the delivery of more than one service.  These facilities have been group by the most prominent service. For example, many facilities have community rooms that can be booked by different organisations.</w:t>
      </w:r>
    </w:p>
    <w:p w14:paraId="3A48D5BD" w14:textId="602DB4F6" w:rsidR="00106683" w:rsidRDefault="00106683" w:rsidP="7CDD7F14">
      <w:pPr>
        <w:pStyle w:val="FootnoteText"/>
      </w:pPr>
    </w:p>
  </w:footnote>
  <w:footnote w:id="89">
    <w:p w14:paraId="3553643B" w14:textId="77777777" w:rsidR="00106683" w:rsidRDefault="00106683" w:rsidP="00B450AD">
      <w:pPr>
        <w:pStyle w:val="FootnoteText"/>
      </w:pPr>
      <w:r>
        <w:rPr>
          <w:rStyle w:val="FootnoteReference"/>
        </w:rPr>
        <w:footnoteRef/>
      </w:r>
      <w:r>
        <w:t xml:space="preserve"> </w:t>
      </w:r>
      <w:r w:rsidRPr="00BB0904">
        <w:rPr>
          <w:sz w:val="18"/>
          <w:szCs w:val="18"/>
        </w:rPr>
        <w:t xml:space="preserve">Port Phillip Zero By Name List </w:t>
      </w:r>
    </w:p>
  </w:footnote>
  <w:footnote w:id="90">
    <w:p w14:paraId="197AC3FF" w14:textId="77777777" w:rsidR="00106683" w:rsidRDefault="00106683" w:rsidP="00FD04C2">
      <w:pPr>
        <w:pStyle w:val="FootnoteText"/>
      </w:pPr>
      <w:r>
        <w:rPr>
          <w:rStyle w:val="FootnoteReference"/>
        </w:rPr>
        <w:footnoteRef/>
      </w:r>
      <w:r>
        <w:t xml:space="preserve"> </w:t>
      </w:r>
      <w:r w:rsidRPr="00BB0904">
        <w:rPr>
          <w:sz w:val="18"/>
          <w:szCs w:val="18"/>
        </w:rPr>
        <w:t xml:space="preserve">Discussions with </w:t>
      </w:r>
      <w:r w:rsidRPr="00BB0904">
        <w:rPr>
          <w:rFonts w:eastAsiaTheme="minorHAnsi"/>
          <w:sz w:val="18"/>
          <w:szCs w:val="18"/>
          <w:lang w:eastAsia="en-US"/>
        </w:rPr>
        <w:t>Council’s Indigenous policy officer.</w:t>
      </w:r>
    </w:p>
  </w:footnote>
  <w:footnote w:id="91">
    <w:p w14:paraId="7298D8B4" w14:textId="3AEBB240" w:rsidR="00106683" w:rsidRPr="00276A67" w:rsidRDefault="00106683">
      <w:pPr>
        <w:pStyle w:val="FootnoteText"/>
      </w:pPr>
      <w:r w:rsidRPr="00276A67">
        <w:rPr>
          <w:rStyle w:val="FootnoteReference"/>
        </w:rPr>
        <w:footnoteRef/>
      </w:r>
      <w:r w:rsidRPr="00276A67">
        <w:rPr>
          <w:sz w:val="18"/>
          <w:szCs w:val="18"/>
        </w:rPr>
        <w:t xml:space="preserve">Crime Statistics Agency Victoria, </w:t>
      </w:r>
      <w:hyperlink r:id="rId5" w:history="1">
        <w:r w:rsidRPr="00276A67">
          <w:rPr>
            <w:rStyle w:val="Hyperlink"/>
            <w:sz w:val="18"/>
            <w:szCs w:val="18"/>
          </w:rPr>
          <w:t>https://www.crimestatistics.vic.gov.au/</w:t>
        </w:r>
      </w:hyperlink>
      <w:r w:rsidRPr="00276A67">
        <w:rPr>
          <w:sz w:val="18"/>
          <w:szCs w:val="18"/>
        </w:rPr>
        <w:t xml:space="preserve"> accessed</w:t>
      </w:r>
      <w:r w:rsidRPr="00276A67">
        <w:rPr>
          <w:rStyle w:val="Hyperlink"/>
          <w:sz w:val="18"/>
          <w:szCs w:val="18"/>
        </w:rPr>
        <w:t xml:space="preserve"> </w:t>
      </w:r>
      <w:r w:rsidRPr="00276A67">
        <w:rPr>
          <w:sz w:val="18"/>
          <w:szCs w:val="18"/>
        </w:rPr>
        <w:t xml:space="preserve">1 June 2021 </w:t>
      </w:r>
    </w:p>
  </w:footnote>
  <w:footnote w:id="92">
    <w:p w14:paraId="72EB1297" w14:textId="7F2209DA" w:rsidR="00106683" w:rsidRDefault="00106683">
      <w:pPr>
        <w:pStyle w:val="FootnoteText"/>
      </w:pPr>
      <w:r w:rsidRPr="00276A67">
        <w:rPr>
          <w:rStyle w:val="FootnoteReference"/>
        </w:rPr>
        <w:footnoteRef/>
      </w:r>
      <w:r w:rsidRPr="00276A67">
        <w:t xml:space="preserve"> </w:t>
      </w:r>
      <w:r w:rsidRPr="00276A67">
        <w:rPr>
          <w:sz w:val="18"/>
          <w:szCs w:val="18"/>
        </w:rPr>
        <w:t xml:space="preserve">Crime Statistics Agency Victoria, </w:t>
      </w:r>
      <w:hyperlink r:id="rId6" w:history="1">
        <w:r w:rsidRPr="00276A67">
          <w:rPr>
            <w:rStyle w:val="Hyperlink"/>
            <w:sz w:val="18"/>
            <w:szCs w:val="18"/>
          </w:rPr>
          <w:t>https://www.crimestatistics.vic.gov.au/</w:t>
        </w:r>
      </w:hyperlink>
      <w:r w:rsidRPr="00276A67">
        <w:rPr>
          <w:sz w:val="18"/>
          <w:szCs w:val="18"/>
        </w:rPr>
        <w:t xml:space="preserve"> accessed</w:t>
      </w:r>
      <w:r w:rsidRPr="00276A67">
        <w:rPr>
          <w:rStyle w:val="Hyperlink"/>
          <w:sz w:val="18"/>
          <w:szCs w:val="18"/>
        </w:rPr>
        <w:t xml:space="preserve"> </w:t>
      </w:r>
      <w:r w:rsidRPr="00276A67">
        <w:rPr>
          <w:sz w:val="18"/>
          <w:szCs w:val="18"/>
        </w:rPr>
        <w:t>1 June 2021</w:t>
      </w:r>
      <w:r w:rsidRPr="00176B69">
        <w:rPr>
          <w:sz w:val="18"/>
          <w:szCs w:val="18"/>
        </w:rPr>
        <w:t xml:space="preserve"> </w:t>
      </w:r>
    </w:p>
  </w:footnote>
  <w:footnote w:id="93">
    <w:p w14:paraId="184F49B3" w14:textId="66421212" w:rsidR="00106683" w:rsidRDefault="00106683">
      <w:pPr>
        <w:pStyle w:val="FootnoteText"/>
      </w:pPr>
      <w:r>
        <w:rPr>
          <w:rStyle w:val="FootnoteReference"/>
        </w:rPr>
        <w:footnoteRef/>
      </w:r>
      <w:r>
        <w:t xml:space="preserve"> </w:t>
      </w:r>
      <w:r w:rsidRPr="00176B69">
        <w:rPr>
          <w:rFonts w:eastAsia="Arial"/>
          <w:sz w:val="18"/>
          <w:szCs w:val="18"/>
        </w:rPr>
        <w:t>Port Phillip Health and Wellbeing Implementation Strategy 2017-21</w:t>
      </w:r>
    </w:p>
  </w:footnote>
  <w:footnote w:id="94">
    <w:p w14:paraId="0865DCEE" w14:textId="03AA70E9" w:rsidR="00717DAD" w:rsidRDefault="00717DAD">
      <w:pPr>
        <w:pStyle w:val="FootnoteText"/>
      </w:pPr>
      <w:r>
        <w:rPr>
          <w:rStyle w:val="FootnoteReference"/>
        </w:rPr>
        <w:footnoteRef/>
      </w:r>
      <w:r>
        <w:t xml:space="preserve"> </w:t>
      </w:r>
      <w:r w:rsidRPr="004C3DFE">
        <w:rPr>
          <w:sz w:val="18"/>
          <w:szCs w:val="18"/>
        </w:rPr>
        <w:t>Department of H</w:t>
      </w:r>
      <w:r w:rsidR="002F3F53" w:rsidRPr="004C3DFE">
        <w:rPr>
          <w:sz w:val="18"/>
          <w:szCs w:val="18"/>
        </w:rPr>
        <w:t xml:space="preserve">ealth and Human Services </w:t>
      </w:r>
    </w:p>
  </w:footnote>
  <w:footnote w:id="95">
    <w:p w14:paraId="2C90DDB3" w14:textId="5DC9520E" w:rsidR="00106683" w:rsidRDefault="00106683">
      <w:pPr>
        <w:pStyle w:val="FootnoteText"/>
      </w:pPr>
      <w:r>
        <w:rPr>
          <w:rStyle w:val="FootnoteReference"/>
        </w:rPr>
        <w:footnoteRef/>
      </w:r>
      <w:r>
        <w:t xml:space="preserve"> </w:t>
      </w:r>
      <w:r w:rsidRPr="00E93ED4">
        <w:rPr>
          <w:sz w:val="18"/>
          <w:szCs w:val="18"/>
        </w:rPr>
        <w:t xml:space="preserve">City of Port Phillip Ordinary meeting of Council 2 October 2019 </w:t>
      </w:r>
      <w:hyperlink r:id="rId7" w:history="1">
        <w:r w:rsidRPr="00DF70AA">
          <w:rPr>
            <w:rStyle w:val="Hyperlink"/>
            <w:sz w:val="18"/>
            <w:szCs w:val="18"/>
          </w:rPr>
          <w:t>https://www.portphillip.vic.gov.au/media/yn3h3uoc/report-9-1-drinking-laws.pdf</w:t>
        </w:r>
      </w:hyperlink>
      <w:r>
        <w:t xml:space="preserve"> </w:t>
      </w:r>
      <w:r w:rsidRPr="00DF70AA">
        <w:rPr>
          <w:sz w:val="18"/>
          <w:szCs w:val="18"/>
        </w:rPr>
        <w:t>accessed 1 June 2021</w:t>
      </w:r>
    </w:p>
  </w:footnote>
  <w:footnote w:id="96">
    <w:p w14:paraId="7193C810" w14:textId="4ADE276B" w:rsidR="00106683" w:rsidRDefault="00106683" w:rsidP="000D0F01">
      <w:pPr>
        <w:pStyle w:val="FootnoteText"/>
        <w:rPr>
          <w:rFonts w:eastAsia="Arial"/>
        </w:rPr>
      </w:pPr>
      <w:r w:rsidRPr="004C3DFE">
        <w:rPr>
          <w:rStyle w:val="FootnoteReference"/>
          <w:rFonts w:eastAsia="Arial"/>
        </w:rPr>
        <w:footnoteRef/>
      </w:r>
      <w:r w:rsidRPr="004C3DFE">
        <w:rPr>
          <w:rFonts w:eastAsia="Arial"/>
        </w:rPr>
        <w:t xml:space="preserve"> </w:t>
      </w:r>
      <w:r w:rsidRPr="009A646B">
        <w:rPr>
          <w:rFonts w:eastAsia="Arial"/>
          <w:sz w:val="18"/>
          <w:szCs w:val="18"/>
        </w:rPr>
        <w:t xml:space="preserve">Port Phillip Planning Scheme </w:t>
      </w:r>
      <w:r>
        <w:rPr>
          <w:rFonts w:eastAsia="Arial"/>
          <w:sz w:val="18"/>
          <w:szCs w:val="18"/>
        </w:rPr>
        <w:t xml:space="preserve">Review </w:t>
      </w:r>
      <w:r w:rsidRPr="009A646B">
        <w:rPr>
          <w:rFonts w:eastAsia="Arial"/>
          <w:sz w:val="18"/>
          <w:szCs w:val="18"/>
        </w:rPr>
        <w:t xml:space="preserve">Audit Report </w:t>
      </w:r>
      <w:r>
        <w:rPr>
          <w:rFonts w:eastAsia="Arial"/>
          <w:sz w:val="18"/>
          <w:szCs w:val="18"/>
        </w:rPr>
        <w:t>(23 May</w:t>
      </w:r>
      <w:r w:rsidRPr="00906B86">
        <w:rPr>
          <w:rFonts w:eastAsia="Arial"/>
          <w:sz w:val="18"/>
          <w:szCs w:val="18"/>
        </w:rPr>
        <w:t xml:space="preserve"> 2018</w:t>
      </w:r>
      <w:r>
        <w:rPr>
          <w:rFonts w:eastAsia="Arial"/>
          <w:sz w:val="18"/>
          <w:szCs w:val="18"/>
        </w:rPr>
        <w:t>)</w:t>
      </w:r>
      <w:r w:rsidRPr="009A646B">
        <w:rPr>
          <w:rFonts w:eastAsia="Arial"/>
          <w:sz w:val="18"/>
          <w:szCs w:val="18"/>
        </w:rPr>
        <w:t xml:space="preserve"> , pg 109</w:t>
      </w:r>
    </w:p>
  </w:footnote>
  <w:footnote w:id="97">
    <w:p w14:paraId="61B1145B" w14:textId="3E2653BD" w:rsidR="00106683" w:rsidRDefault="00106683" w:rsidP="00906B86">
      <w:pPr>
        <w:pStyle w:val="FootnoteText"/>
        <w:rPr>
          <w:rFonts w:eastAsia="Arial"/>
        </w:rPr>
      </w:pPr>
      <w:r w:rsidRPr="004C3DFE">
        <w:rPr>
          <w:rStyle w:val="FootnoteReference"/>
          <w:rFonts w:eastAsia="Arial"/>
        </w:rPr>
        <w:footnoteRef/>
      </w:r>
      <w:r w:rsidRPr="004C3DFE">
        <w:rPr>
          <w:rFonts w:eastAsia="Arial"/>
        </w:rPr>
        <w:t xml:space="preserve"> </w:t>
      </w:r>
      <w:r w:rsidRPr="00906B86">
        <w:rPr>
          <w:rFonts w:eastAsia="Arial"/>
          <w:sz w:val="18"/>
          <w:szCs w:val="18"/>
        </w:rPr>
        <w:t>Port Phillip Health and Wellbeing Implementation Strategy 2017-21</w:t>
      </w:r>
    </w:p>
  </w:footnote>
  <w:footnote w:id="98">
    <w:p w14:paraId="6A5B8BB3" w14:textId="24AA2829" w:rsidR="00106683" w:rsidRDefault="00106683" w:rsidP="7CDD7F14">
      <w:pPr>
        <w:pStyle w:val="FootnoteText"/>
      </w:pPr>
      <w:r w:rsidRPr="004C3DFE">
        <w:rPr>
          <w:rStyle w:val="FootnoteReference"/>
          <w:rFonts w:eastAsia="Arial"/>
        </w:rPr>
        <w:footnoteRef/>
      </w:r>
      <w:r w:rsidRPr="004C3DFE">
        <w:rPr>
          <w:rFonts w:eastAsia="Arial"/>
        </w:rPr>
        <w:t xml:space="preserve"> </w:t>
      </w:r>
      <w:r w:rsidRPr="00906B86">
        <w:rPr>
          <w:rFonts w:eastAsia="Arial"/>
          <w:sz w:val="18"/>
          <w:szCs w:val="18"/>
        </w:rPr>
        <w:t xml:space="preserve">Port Phillip Planning Scheme </w:t>
      </w:r>
      <w:r>
        <w:rPr>
          <w:rFonts w:eastAsia="Arial"/>
          <w:sz w:val="18"/>
          <w:szCs w:val="18"/>
        </w:rPr>
        <w:t xml:space="preserve">Review </w:t>
      </w:r>
      <w:r w:rsidRPr="00906B86">
        <w:rPr>
          <w:rFonts w:eastAsia="Arial"/>
          <w:sz w:val="18"/>
          <w:szCs w:val="18"/>
        </w:rPr>
        <w:t>Audit Report</w:t>
      </w:r>
      <w:r>
        <w:rPr>
          <w:rFonts w:eastAsia="Arial"/>
          <w:sz w:val="18"/>
          <w:szCs w:val="18"/>
        </w:rPr>
        <w:t xml:space="preserve"> (23 May</w:t>
      </w:r>
      <w:r w:rsidRPr="00906B86">
        <w:rPr>
          <w:rFonts w:eastAsia="Arial"/>
          <w:sz w:val="18"/>
          <w:szCs w:val="18"/>
        </w:rPr>
        <w:t xml:space="preserve"> 2018</w:t>
      </w:r>
      <w:r>
        <w:rPr>
          <w:rFonts w:eastAsia="Arial"/>
          <w:sz w:val="18"/>
          <w:szCs w:val="18"/>
        </w:rPr>
        <w:t>)</w:t>
      </w:r>
      <w:r w:rsidRPr="00906B86">
        <w:rPr>
          <w:rFonts w:eastAsia="Arial"/>
          <w:sz w:val="18"/>
          <w:szCs w:val="18"/>
        </w:rPr>
        <w:t>, pg 109</w:t>
      </w:r>
    </w:p>
  </w:footnote>
  <w:footnote w:id="99">
    <w:p w14:paraId="54ECFCD1" w14:textId="77611169" w:rsidR="00106683" w:rsidRPr="00906B86" w:rsidRDefault="00106683">
      <w:pPr>
        <w:pStyle w:val="FootnoteText"/>
        <w:rPr>
          <w:sz w:val="18"/>
          <w:szCs w:val="18"/>
        </w:rPr>
      </w:pPr>
      <w:r w:rsidRPr="004C3DFE">
        <w:rPr>
          <w:rStyle w:val="FootnoteReference"/>
        </w:rPr>
        <w:footnoteRef/>
      </w:r>
      <w:r w:rsidRPr="004C3DFE">
        <w:t xml:space="preserve"> </w:t>
      </w:r>
      <w:r w:rsidRPr="00906B86">
        <w:rPr>
          <w:sz w:val="18"/>
          <w:szCs w:val="18"/>
        </w:rPr>
        <w:t xml:space="preserve">Crime Statistics Agency Victoria, </w:t>
      </w:r>
      <w:hyperlink r:id="rId8" w:history="1">
        <w:r w:rsidRPr="00906B86">
          <w:rPr>
            <w:rStyle w:val="Hyperlink"/>
            <w:sz w:val="18"/>
            <w:szCs w:val="18"/>
          </w:rPr>
          <w:t>https://www.crimestatistics.vic.gov.au/</w:t>
        </w:r>
      </w:hyperlink>
      <w:r w:rsidRPr="00906B86">
        <w:rPr>
          <w:sz w:val="18"/>
          <w:szCs w:val="18"/>
        </w:rPr>
        <w:t xml:space="preserve"> accessed</w:t>
      </w:r>
      <w:r w:rsidRPr="00906B86">
        <w:rPr>
          <w:rStyle w:val="Hyperlink"/>
          <w:sz w:val="18"/>
          <w:szCs w:val="18"/>
        </w:rPr>
        <w:t xml:space="preserve"> </w:t>
      </w:r>
      <w:r w:rsidRPr="00906B86">
        <w:rPr>
          <w:sz w:val="18"/>
          <w:szCs w:val="18"/>
        </w:rPr>
        <w:t xml:space="preserve">1 June 2021 </w:t>
      </w:r>
      <w:r w:rsidR="00FC59AC" w:rsidRPr="007F113D">
        <w:rPr>
          <w:sz w:val="18"/>
          <w:szCs w:val="18"/>
        </w:rPr>
        <w:t>Note</w:t>
      </w:r>
      <w:r w:rsidR="007F113D">
        <w:rPr>
          <w:sz w:val="18"/>
          <w:szCs w:val="18"/>
        </w:rPr>
        <w:t>:</w:t>
      </w:r>
      <w:r w:rsidR="00FC59AC" w:rsidRPr="007F113D">
        <w:rPr>
          <w:sz w:val="18"/>
          <w:szCs w:val="18"/>
        </w:rPr>
        <w:t xml:space="preserve"> </w:t>
      </w:r>
      <w:r w:rsidR="007F113D" w:rsidRPr="004C3DFE">
        <w:rPr>
          <w:sz w:val="18"/>
          <w:szCs w:val="18"/>
        </w:rPr>
        <w:t>Covid-19 offences (i.e. not wearing masks, etc) have been taken out of the data to make it comparable.</w:t>
      </w:r>
    </w:p>
  </w:footnote>
  <w:footnote w:id="100">
    <w:p w14:paraId="350367D6" w14:textId="5C66AB4E" w:rsidR="00106683" w:rsidRPr="00906B86" w:rsidRDefault="00106683">
      <w:pPr>
        <w:pStyle w:val="FootnoteText"/>
        <w:rPr>
          <w:sz w:val="18"/>
          <w:szCs w:val="18"/>
        </w:rPr>
      </w:pPr>
      <w:r w:rsidRPr="004C3DFE">
        <w:rPr>
          <w:rStyle w:val="FootnoteReference"/>
        </w:rPr>
        <w:footnoteRef/>
      </w:r>
      <w:r w:rsidRPr="004C3DFE">
        <w:t xml:space="preserve"> </w:t>
      </w:r>
      <w:r w:rsidRPr="00906B86">
        <w:rPr>
          <w:sz w:val="18"/>
          <w:szCs w:val="18"/>
        </w:rPr>
        <w:t xml:space="preserve">Crime Statistics Agency Victoria, </w:t>
      </w:r>
      <w:hyperlink r:id="rId9" w:history="1">
        <w:r w:rsidRPr="00906B86">
          <w:rPr>
            <w:rStyle w:val="Hyperlink"/>
            <w:sz w:val="18"/>
            <w:szCs w:val="18"/>
          </w:rPr>
          <w:t>https://www.crimestatistics.vic.gov.au/</w:t>
        </w:r>
      </w:hyperlink>
      <w:r w:rsidRPr="00906B86">
        <w:rPr>
          <w:sz w:val="18"/>
          <w:szCs w:val="18"/>
        </w:rPr>
        <w:t xml:space="preserve"> accessed</w:t>
      </w:r>
      <w:r w:rsidRPr="00906B86">
        <w:rPr>
          <w:rStyle w:val="Hyperlink"/>
          <w:sz w:val="18"/>
          <w:szCs w:val="18"/>
        </w:rPr>
        <w:t xml:space="preserve"> </w:t>
      </w:r>
      <w:r w:rsidRPr="00906B86">
        <w:rPr>
          <w:sz w:val="18"/>
          <w:szCs w:val="18"/>
        </w:rPr>
        <w:t>1 June 2021</w:t>
      </w:r>
    </w:p>
  </w:footnote>
  <w:footnote w:id="101">
    <w:p w14:paraId="16E56C35" w14:textId="73C5F25C" w:rsidR="00B77C18" w:rsidRDefault="00B77C18" w:rsidP="00B77C18">
      <w:pPr>
        <w:pStyle w:val="FootnoteText"/>
      </w:pPr>
      <w:r>
        <w:rPr>
          <w:rStyle w:val="FootnoteReference"/>
        </w:rPr>
        <w:footnoteRef/>
      </w:r>
      <w:r>
        <w:t xml:space="preserve"> </w:t>
      </w:r>
      <w:r w:rsidRPr="002D45EF">
        <w:rPr>
          <w:rFonts w:eastAsia="Arial"/>
          <w:sz w:val="18"/>
          <w:szCs w:val="18"/>
        </w:rPr>
        <w:t>Crime Statistics Agency</w:t>
      </w:r>
      <w:r w:rsidR="00BB483B">
        <w:rPr>
          <w:rFonts w:eastAsia="Arial"/>
          <w:sz w:val="18"/>
          <w:szCs w:val="18"/>
        </w:rPr>
        <w:t>, Victoria</w:t>
      </w:r>
      <w:r w:rsidRPr="002D45EF">
        <w:rPr>
          <w:rFonts w:eastAsia="Arial"/>
          <w:sz w:val="18"/>
          <w:szCs w:val="18"/>
        </w:rPr>
        <w:t>, April 2019</w:t>
      </w:r>
    </w:p>
  </w:footnote>
  <w:footnote w:id="102">
    <w:p w14:paraId="172B5658" w14:textId="0973EBD0" w:rsidR="00106683" w:rsidRDefault="00106683">
      <w:pPr>
        <w:pStyle w:val="FootnoteText"/>
      </w:pPr>
      <w:r>
        <w:rPr>
          <w:rStyle w:val="FootnoteReference"/>
        </w:rPr>
        <w:footnoteRef/>
      </w:r>
      <w:r>
        <w:t xml:space="preserve"> </w:t>
      </w:r>
      <w:r w:rsidRPr="00360419">
        <w:rPr>
          <w:sz w:val="18"/>
          <w:szCs w:val="18"/>
        </w:rPr>
        <w:t xml:space="preserve">Crime Statistics Agency Victoria, </w:t>
      </w:r>
      <w:hyperlink r:id="rId10" w:history="1">
        <w:r w:rsidRPr="00360419">
          <w:rPr>
            <w:rStyle w:val="Hyperlink"/>
            <w:sz w:val="18"/>
            <w:szCs w:val="18"/>
          </w:rPr>
          <w:t>https://www.crimestatistics.vic.gov.au/</w:t>
        </w:r>
      </w:hyperlink>
      <w:r w:rsidRPr="00360419">
        <w:rPr>
          <w:sz w:val="18"/>
          <w:szCs w:val="18"/>
        </w:rPr>
        <w:t xml:space="preserve"> accessed</w:t>
      </w:r>
      <w:r w:rsidRPr="00360419">
        <w:rPr>
          <w:rStyle w:val="Hyperlink"/>
          <w:sz w:val="18"/>
          <w:szCs w:val="18"/>
        </w:rPr>
        <w:t xml:space="preserve"> </w:t>
      </w:r>
      <w:r w:rsidRPr="00360419">
        <w:rPr>
          <w:sz w:val="18"/>
          <w:szCs w:val="18"/>
        </w:rPr>
        <w:t>1 June 2021</w:t>
      </w:r>
      <w:r w:rsidR="00C429BE">
        <w:rPr>
          <w:sz w:val="18"/>
          <w:szCs w:val="18"/>
        </w:rPr>
        <w:t xml:space="preserve"> </w:t>
      </w:r>
      <w:r w:rsidR="00C429BE" w:rsidRPr="007F113D">
        <w:rPr>
          <w:sz w:val="18"/>
          <w:szCs w:val="18"/>
        </w:rPr>
        <w:t>Note</w:t>
      </w:r>
      <w:r w:rsidR="00C429BE">
        <w:rPr>
          <w:sz w:val="18"/>
          <w:szCs w:val="18"/>
        </w:rPr>
        <w:t>:</w:t>
      </w:r>
      <w:r w:rsidR="00C429BE" w:rsidRPr="007F113D">
        <w:rPr>
          <w:sz w:val="18"/>
          <w:szCs w:val="18"/>
        </w:rPr>
        <w:t xml:space="preserve"> </w:t>
      </w:r>
      <w:r w:rsidR="00C429BE" w:rsidRPr="0030580A">
        <w:rPr>
          <w:sz w:val="18"/>
          <w:szCs w:val="18"/>
        </w:rPr>
        <w:t>Covid-19 offences (i.e. not wearing masks, etc) have been taken out of the data to make it comparable.</w:t>
      </w:r>
    </w:p>
  </w:footnote>
  <w:footnote w:id="103">
    <w:p w14:paraId="088D2EA4" w14:textId="2472B5C6" w:rsidR="00106683" w:rsidRDefault="00106683">
      <w:pPr>
        <w:pStyle w:val="FootnoteText"/>
      </w:pPr>
      <w:r>
        <w:rPr>
          <w:rStyle w:val="FootnoteReference"/>
        </w:rPr>
        <w:footnoteRef/>
      </w:r>
      <w:r>
        <w:t xml:space="preserve"> </w:t>
      </w:r>
      <w:r w:rsidRPr="00360419">
        <w:rPr>
          <w:sz w:val="18"/>
          <w:szCs w:val="18"/>
        </w:rPr>
        <w:t xml:space="preserve">Crime Statistics Agency Victoria, </w:t>
      </w:r>
      <w:hyperlink r:id="rId11" w:history="1">
        <w:r w:rsidRPr="00360419">
          <w:rPr>
            <w:rStyle w:val="Hyperlink"/>
            <w:sz w:val="18"/>
            <w:szCs w:val="18"/>
          </w:rPr>
          <w:t>https://www.crimestatistics.vic.gov.au/</w:t>
        </w:r>
      </w:hyperlink>
      <w:r w:rsidRPr="00360419">
        <w:rPr>
          <w:sz w:val="18"/>
          <w:szCs w:val="18"/>
        </w:rPr>
        <w:t xml:space="preserve"> accessed</w:t>
      </w:r>
      <w:r w:rsidRPr="00360419">
        <w:rPr>
          <w:rStyle w:val="Hyperlink"/>
          <w:sz w:val="18"/>
          <w:szCs w:val="18"/>
        </w:rPr>
        <w:t xml:space="preserve"> </w:t>
      </w:r>
      <w:r w:rsidRPr="00360419">
        <w:rPr>
          <w:sz w:val="18"/>
          <w:szCs w:val="18"/>
        </w:rPr>
        <w:t>1 June 2021</w:t>
      </w:r>
    </w:p>
  </w:footnote>
  <w:footnote w:id="104">
    <w:p w14:paraId="0664667A" w14:textId="77777777" w:rsidR="003C00DE" w:rsidRDefault="003C00DE" w:rsidP="003C00DE">
      <w:pPr>
        <w:pStyle w:val="FootnoteText"/>
      </w:pPr>
      <w:r>
        <w:rPr>
          <w:rStyle w:val="FootnoteReference"/>
        </w:rPr>
        <w:footnoteRef/>
      </w:r>
      <w:r>
        <w:t xml:space="preserve"> </w:t>
      </w:r>
      <w:r>
        <w:rPr>
          <w:sz w:val="18"/>
          <w:szCs w:val="18"/>
        </w:rPr>
        <w:t>Fitzroy Street and surrounding areas CCTV system – Final Evaluation Report, City of Port Phillip 2018</w:t>
      </w:r>
    </w:p>
  </w:footnote>
  <w:footnote w:id="105">
    <w:p w14:paraId="12E46364" w14:textId="60F22BA0" w:rsidR="00106683" w:rsidRDefault="00106683">
      <w:pPr>
        <w:pStyle w:val="FootnoteText"/>
      </w:pPr>
      <w:r w:rsidRPr="00322203">
        <w:rPr>
          <w:rStyle w:val="FootnoteReference"/>
        </w:rPr>
        <w:footnoteRef/>
      </w:r>
      <w:r w:rsidRPr="00322203">
        <w:t xml:space="preserve"> </w:t>
      </w:r>
      <w:r w:rsidRPr="00322203">
        <w:rPr>
          <w:rFonts w:eastAsia="Calibri"/>
          <w:sz w:val="18"/>
          <w:szCs w:val="18"/>
        </w:rPr>
        <w:t>Recommendation 30 of the Port Phillip Planning Scheme Review Audit Report (</w:t>
      </w:r>
      <w:r>
        <w:rPr>
          <w:rFonts w:eastAsia="Arial"/>
          <w:sz w:val="18"/>
          <w:szCs w:val="18"/>
        </w:rPr>
        <w:t>(23 May</w:t>
      </w:r>
      <w:r w:rsidRPr="00322203">
        <w:rPr>
          <w:rFonts w:eastAsia="Calibri"/>
          <w:sz w:val="18"/>
          <w:szCs w:val="18"/>
        </w:rPr>
        <w:t xml:space="preserve"> 2018).</w:t>
      </w:r>
    </w:p>
  </w:footnote>
  <w:footnote w:id="106">
    <w:p w14:paraId="30DB1324" w14:textId="77777777" w:rsidR="00916076" w:rsidRDefault="00916076" w:rsidP="00916076">
      <w:pPr>
        <w:pStyle w:val="FootnoteText"/>
      </w:pPr>
      <w:r>
        <w:rPr>
          <w:rStyle w:val="FootnoteReference"/>
        </w:rPr>
        <w:footnoteRef/>
      </w:r>
      <w:r>
        <w:t xml:space="preserve"> </w:t>
      </w:r>
      <w:r>
        <w:rPr>
          <w:sz w:val="18"/>
          <w:szCs w:val="18"/>
        </w:rPr>
        <w:t xml:space="preserve">These indicative costings may change as further work/business cases are prepared for each future project.  </w:t>
      </w:r>
    </w:p>
  </w:footnote>
  <w:footnote w:id="107">
    <w:p w14:paraId="5F7A1CB3" w14:textId="6E5CB055" w:rsidR="00916076" w:rsidRPr="006909FB" w:rsidRDefault="00916076" w:rsidP="00916076">
      <w:pPr>
        <w:pStyle w:val="FootnoteText"/>
        <w:rPr>
          <w:sz w:val="18"/>
          <w:szCs w:val="18"/>
        </w:rPr>
      </w:pPr>
      <w:r w:rsidRPr="006909FB">
        <w:rPr>
          <w:rStyle w:val="FootnoteReference"/>
          <w:sz w:val="18"/>
          <w:szCs w:val="18"/>
        </w:rPr>
        <w:footnoteRef/>
      </w:r>
      <w:r w:rsidRPr="006909FB">
        <w:rPr>
          <w:sz w:val="18"/>
          <w:szCs w:val="18"/>
        </w:rPr>
        <w:t xml:space="preserve"> </w:t>
      </w:r>
      <w:r w:rsidR="00BC2317" w:rsidRPr="006909FB">
        <w:rPr>
          <w:sz w:val="18"/>
          <w:szCs w:val="18"/>
        </w:rPr>
        <w:t>This will follow and adhere to the statutory requirements of the Planning and Environment Act 1987 which includes public exhibition and the opportunity for submissions to be lodged and considered.</w:t>
      </w:r>
    </w:p>
  </w:footnote>
  <w:footnote w:id="108">
    <w:p w14:paraId="6FB49776" w14:textId="77777777" w:rsidR="00790F57" w:rsidRDefault="00790F57" w:rsidP="00790F57">
      <w:pPr>
        <w:pStyle w:val="FootnoteText"/>
      </w:pPr>
      <w:r>
        <w:rPr>
          <w:rStyle w:val="FootnoteReference"/>
          <w:rFonts w:eastAsiaTheme="majorEastAsia"/>
        </w:rPr>
        <w:footnoteRef/>
      </w:r>
      <w:r>
        <w:t xml:space="preserve"> </w:t>
      </w:r>
      <w:r w:rsidRPr="00B25888">
        <w:rPr>
          <w:sz w:val="18"/>
          <w:szCs w:val="18"/>
        </w:rPr>
        <w:t xml:space="preserve">These indicative costings may change as further work/business cases are prepared for each future project.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AF6D2E" w14:textId="23D78771" w:rsidR="00106683" w:rsidRPr="00ED428A" w:rsidRDefault="00106683" w:rsidP="00ED428A">
    <w:pPr>
      <w:tabs>
        <w:tab w:val="center" w:pos="4819"/>
      </w:tabs>
      <w:rPr>
        <w:color w:val="FFFFFF" w:themeColor="background1"/>
        <w:vertAlign w:val="subscript"/>
      </w:rPr>
    </w:pPr>
    <w:r w:rsidRPr="00ED428A">
      <w:rPr>
        <w:noProof/>
        <w:color w:val="FFFFFF" w:themeColor="background1"/>
        <w:vertAlign w:val="subscript"/>
      </w:rPr>
      <w:drawing>
        <wp:anchor distT="0" distB="0" distL="114300" distR="114300" simplePos="0" relativeHeight="251655680" behindDoc="1" locked="1" layoutInCell="1" allowOverlap="1" wp14:anchorId="19EAA0A4" wp14:editId="592177B0">
          <wp:simplePos x="0" y="0"/>
          <wp:positionH relativeFrom="page">
            <wp:posOffset>10795</wp:posOffset>
          </wp:positionH>
          <wp:positionV relativeFrom="page">
            <wp:posOffset>-177800</wp:posOffset>
          </wp:positionV>
          <wp:extent cx="15097125" cy="1436370"/>
          <wp:effectExtent l="0" t="0" r="9525" b="0"/>
          <wp:wrapNone/>
          <wp:docPr id="9" name="Picture 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CoPP_Pre-budget-submission_0820_LAYOUT_2.png"/>
                  <pic:cNvPicPr/>
                </pic:nvPicPr>
                <pic:blipFill>
                  <a:blip r:embed="rId1"/>
                  <a:stretch>
                    <a:fillRect/>
                  </a:stretch>
                </pic:blipFill>
                <pic:spPr>
                  <a:xfrm>
                    <a:off x="0" y="0"/>
                    <a:ext cx="15097125" cy="1436370"/>
                  </a:xfrm>
                  <a:prstGeom prst="rect">
                    <a:avLst/>
                  </a:prstGeom>
                </pic:spPr>
              </pic:pic>
            </a:graphicData>
          </a:graphic>
          <wp14:sizeRelH relativeFrom="margin">
            <wp14:pctWidth>0</wp14:pctWidth>
          </wp14:sizeRelH>
          <wp14:sizeRelV relativeFrom="margin">
            <wp14:pctHeight>0</wp14:pctHeight>
          </wp14:sizeRelV>
        </wp:anchor>
      </w:drawing>
    </w:r>
    <w:r w:rsidR="00014D45" w:rsidRPr="00906B86">
      <w:rPr>
        <w:b/>
        <w:bCs/>
        <w:color w:val="FFFFFF" w:themeColor="background1"/>
      </w:rPr>
      <w:t>St Kilda Strategic Plan</w:t>
    </w:r>
    <w:r w:rsidR="00014D45">
      <w:rPr>
        <w:b/>
        <w:bCs/>
        <w:color w:val="FFFFFF" w:themeColor="background1"/>
      </w:rPr>
      <w:t xml:space="preserve"> Volume 2</w:t>
    </w:r>
    <w:r w:rsidR="00014D45" w:rsidRPr="00906B86">
      <w:rPr>
        <w:b/>
        <w:bCs/>
        <w:color w:val="FFFFFF" w:themeColor="background1"/>
      </w:rPr>
      <w:t xml:space="preserve"> –</w:t>
    </w:r>
    <w:r w:rsidR="00014D45">
      <w:rPr>
        <w:b/>
        <w:bCs/>
        <w:color w:val="FFFFFF" w:themeColor="background1"/>
      </w:rPr>
      <w:t>Background</w:t>
    </w:r>
    <w:r w:rsidR="00014D45" w:rsidRPr="00906B86">
      <w:rPr>
        <w:b/>
        <w:bCs/>
        <w:color w:val="FFFFFF" w:themeColor="background1"/>
      </w:rPr>
      <w:t xml:space="preserve"> Report</w:t>
    </w:r>
  </w:p>
  <w:p w14:paraId="7FF58014" w14:textId="77777777" w:rsidR="00106683" w:rsidRDefault="00106683"/>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A8297B" w14:textId="1E73B9E4" w:rsidR="00106683" w:rsidRPr="005E5280" w:rsidRDefault="00106683" w:rsidP="00120B35">
    <w:pPr>
      <w:tabs>
        <w:tab w:val="center" w:pos="4819"/>
      </w:tabs>
      <w:rPr>
        <w:color w:val="FFFFFF" w:themeColor="background1"/>
        <w:vertAlign w:val="subscript"/>
      </w:rPr>
    </w:pPr>
    <w:r w:rsidRPr="00906B86">
      <w:rPr>
        <w:b/>
        <w:bCs/>
        <w:color w:val="FFFFFF" w:themeColor="background1"/>
      </w:rPr>
      <w:t>St Kilda Strategic Plan</w:t>
    </w:r>
    <w:r w:rsidR="00014D45">
      <w:rPr>
        <w:b/>
        <w:bCs/>
        <w:color w:val="FFFFFF" w:themeColor="background1"/>
      </w:rPr>
      <w:t xml:space="preserve"> Volume 2</w:t>
    </w:r>
    <w:r w:rsidRPr="00906B86">
      <w:rPr>
        <w:b/>
        <w:bCs/>
        <w:color w:val="FFFFFF" w:themeColor="background1"/>
      </w:rPr>
      <w:t xml:space="preserve"> –</w:t>
    </w:r>
    <w:r w:rsidR="00946BAE">
      <w:rPr>
        <w:b/>
        <w:bCs/>
        <w:color w:val="FFFFFF" w:themeColor="background1"/>
      </w:rPr>
      <w:t>Background</w:t>
    </w:r>
    <w:r w:rsidRPr="00906B86">
      <w:rPr>
        <w:b/>
        <w:bCs/>
        <w:color w:val="FFFFFF" w:themeColor="background1"/>
      </w:rPr>
      <w:t xml:space="preserve"> Report</w:t>
    </w:r>
    <w:r>
      <w:rPr>
        <w:b/>
        <w:bCs/>
        <w:color w:val="FFFFFF" w:themeColor="background1"/>
        <w:highlight w:val="red"/>
      </w:rPr>
      <w:t xml:space="preserve"> </w:t>
    </w:r>
    <w:r w:rsidRPr="00ED428A">
      <w:rPr>
        <w:noProof/>
        <w:color w:val="FFFFFF" w:themeColor="background1"/>
        <w:vertAlign w:val="subscript"/>
      </w:rPr>
      <w:drawing>
        <wp:anchor distT="0" distB="0" distL="114300" distR="114300" simplePos="0" relativeHeight="251658752" behindDoc="1" locked="1" layoutInCell="1" allowOverlap="1" wp14:anchorId="73F9790B" wp14:editId="6F92FE43">
          <wp:simplePos x="0" y="0"/>
          <wp:positionH relativeFrom="page">
            <wp:posOffset>-7552690</wp:posOffset>
          </wp:positionH>
          <wp:positionV relativeFrom="page">
            <wp:posOffset>-177800</wp:posOffset>
          </wp:positionV>
          <wp:extent cx="15096490" cy="1436370"/>
          <wp:effectExtent l="0" t="0" r="0" b="0"/>
          <wp:wrapNone/>
          <wp:docPr id="13" name="Picture 1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CoPP_Pre-budget-submission_0820_LAYOUT_2.png"/>
                  <pic:cNvPicPr/>
                </pic:nvPicPr>
                <pic:blipFill>
                  <a:blip r:embed="rId1"/>
                  <a:stretch>
                    <a:fillRect/>
                  </a:stretch>
                </pic:blipFill>
                <pic:spPr>
                  <a:xfrm>
                    <a:off x="0" y="0"/>
                    <a:ext cx="15096490" cy="1436370"/>
                  </a:xfrm>
                  <a:prstGeom prst="rect">
                    <a:avLst/>
                  </a:prstGeom>
                </pic:spPr>
              </pic:pic>
            </a:graphicData>
          </a:graphic>
          <wp14:sizeRelH relativeFrom="margin">
            <wp14:pctWidth>0</wp14:pctWidth>
          </wp14:sizeRelH>
          <wp14:sizeRelV relativeFrom="margin">
            <wp14:pctHeight>0</wp14:pctHeight>
          </wp14:sizeRelV>
        </wp:anchor>
      </w:drawing>
    </w:r>
  </w:p>
  <w:p w14:paraId="2D4C33BE" w14:textId="77777777" w:rsidR="00106683" w:rsidRDefault="00106683"/>
  <w:p w14:paraId="6822D598" w14:textId="02368458" w:rsidR="00106683" w:rsidRDefault="00106683" w:rsidP="00906B86">
    <w:pPr>
      <w:tabs>
        <w:tab w:val="clear" w:pos="6300"/>
        <w:tab w:val="left" w:pos="5760"/>
      </w:tabs>
    </w:pPr>
    <w:r>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CC0600" w14:textId="44C710AD" w:rsidR="00BA7E38" w:rsidRDefault="00106683" w:rsidP="00493EC9">
    <w:pPr>
      <w:tabs>
        <w:tab w:val="clear" w:pos="6300"/>
        <w:tab w:val="center" w:pos="4819"/>
      </w:tabs>
    </w:pPr>
    <w:r>
      <w:rPr>
        <w:noProof/>
      </w:rPr>
      <w:softHyphen/>
    </w:r>
    <w:r w:rsidR="00014D45" w:rsidRPr="00014D45">
      <w:rPr>
        <w:color w:val="FFFFFF" w:themeColor="background1"/>
      </w:rPr>
      <w:t xml:space="preserve"> </w:t>
    </w:r>
    <w:r w:rsidR="00014D45" w:rsidRPr="00ED428A">
      <w:rPr>
        <w:color w:val="FFFFFF" w:themeColor="background1"/>
      </w:rPr>
      <w:t xml:space="preserve">City of Port Phillip </w:t>
    </w:r>
    <w:r w:rsidR="00014D45" w:rsidRPr="00906B86">
      <w:rPr>
        <w:b/>
        <w:bCs/>
        <w:color w:val="FFFFFF" w:themeColor="background1"/>
      </w:rPr>
      <w:t>St Kilda Strategic Plan</w:t>
    </w:r>
    <w:r w:rsidR="00014D45">
      <w:rPr>
        <w:b/>
        <w:bCs/>
        <w:color w:val="FFFFFF" w:themeColor="background1"/>
      </w:rPr>
      <w:t xml:space="preserve"> Volume 2</w:t>
    </w:r>
    <w:r w:rsidR="00014D45" w:rsidRPr="00906B86">
      <w:rPr>
        <w:b/>
        <w:bCs/>
        <w:color w:val="FFFFFF" w:themeColor="background1"/>
      </w:rPr>
      <w:t xml:space="preserve"> –</w:t>
    </w:r>
    <w:r w:rsidR="00014D45">
      <w:rPr>
        <w:b/>
        <w:bCs/>
        <w:color w:val="FFFFFF" w:themeColor="background1"/>
      </w:rPr>
      <w:t>Background</w:t>
    </w:r>
    <w:r w:rsidR="00014D45" w:rsidRPr="00906B86">
      <w:rPr>
        <w:b/>
        <w:bCs/>
        <w:color w:val="FFFFFF" w:themeColor="background1"/>
      </w:rPr>
      <w:t xml:space="preserve"> Report</w:t>
    </w:r>
  </w:p>
  <w:p w14:paraId="52AE76CD" w14:textId="39CA3758" w:rsidR="00106683" w:rsidRDefault="00D5393C" w:rsidP="00493EC9">
    <w:pPr>
      <w:tabs>
        <w:tab w:val="clear" w:pos="6300"/>
        <w:tab w:val="center" w:pos="4819"/>
      </w:tabs>
    </w:pPr>
    <w:r w:rsidRPr="00ED428A">
      <w:rPr>
        <w:noProof/>
        <w:color w:val="FFFFFF" w:themeColor="background1"/>
        <w:vertAlign w:val="subscript"/>
      </w:rPr>
      <w:drawing>
        <wp:anchor distT="0" distB="0" distL="114300" distR="114300" simplePos="0" relativeHeight="251661824" behindDoc="1" locked="1" layoutInCell="1" allowOverlap="1" wp14:anchorId="1DBA0902" wp14:editId="1B8F15FF">
          <wp:simplePos x="0" y="0"/>
          <wp:positionH relativeFrom="page">
            <wp:align>left</wp:align>
          </wp:positionH>
          <wp:positionV relativeFrom="page">
            <wp:posOffset>-361315</wp:posOffset>
          </wp:positionV>
          <wp:extent cx="15097125" cy="1626870"/>
          <wp:effectExtent l="0" t="0" r="0" b="0"/>
          <wp:wrapNone/>
          <wp:docPr id="29" name="Picture 2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CoPP_Pre-budget-submission_0820_LAYOUT_2.png"/>
                  <pic:cNvPicPr/>
                </pic:nvPicPr>
                <pic:blipFill>
                  <a:blip r:embed="rId1"/>
                  <a:stretch>
                    <a:fillRect/>
                  </a:stretch>
                </pic:blipFill>
                <pic:spPr>
                  <a:xfrm>
                    <a:off x="0" y="0"/>
                    <a:ext cx="15118422" cy="1629215"/>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singleLevel"/>
    <w:tmpl w:val="D638BFB8"/>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7D9A16D8"/>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ADDA38EE"/>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8408C73C"/>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1CECFCFC"/>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025CE11E"/>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C1FEB974"/>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18FCFFC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57501F1E"/>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B33469CC"/>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FFFFFFFB"/>
    <w:multiLevelType w:val="multilevel"/>
    <w:tmpl w:val="FFFFFFFF"/>
    <w:lvl w:ilvl="0">
      <w:start w:val="1"/>
      <w:numFmt w:val="decimal"/>
      <w:lvlText w:val="%1."/>
      <w:legacy w:legacy="1" w:legacySpace="0" w:legacyIndent="567"/>
      <w:lvlJc w:val="left"/>
      <w:pPr>
        <w:ind w:left="567" w:hanging="567"/>
      </w:pPr>
    </w:lvl>
    <w:lvl w:ilvl="1">
      <w:start w:val="1"/>
      <w:numFmt w:val="decimal"/>
      <w:lvlText w:val="%1.%2."/>
      <w:legacy w:legacy="1" w:legacySpace="0" w:legacyIndent="708"/>
      <w:lvlJc w:val="left"/>
      <w:pPr>
        <w:ind w:left="993" w:hanging="708"/>
      </w:pPr>
    </w:lvl>
    <w:lvl w:ilvl="2">
      <w:start w:val="1"/>
      <w:numFmt w:val="decimal"/>
      <w:lvlText w:val="%1.%2.%3."/>
      <w:legacy w:legacy="1" w:legacySpace="0" w:legacyIndent="708"/>
      <w:lvlJc w:val="left"/>
      <w:pPr>
        <w:ind w:left="1418" w:hanging="708"/>
      </w:pPr>
    </w:lvl>
    <w:lvl w:ilvl="3">
      <w:start w:val="1"/>
      <w:numFmt w:val="decimal"/>
      <w:lvlText w:val="%1.%2.%3.%4."/>
      <w:legacy w:legacy="1" w:legacySpace="0" w:legacyIndent="708"/>
      <w:lvlJc w:val="left"/>
      <w:pPr>
        <w:ind w:left="1843" w:hanging="708"/>
      </w:pPr>
    </w:lvl>
    <w:lvl w:ilvl="4">
      <w:start w:val="1"/>
      <w:numFmt w:val="decimal"/>
      <w:lvlText w:val="%1.%2.%3.%4.%5."/>
      <w:legacy w:legacy="1" w:legacySpace="0" w:legacyIndent="708"/>
      <w:lvlJc w:val="left"/>
      <w:pPr>
        <w:ind w:left="3399" w:hanging="708"/>
      </w:pPr>
    </w:lvl>
    <w:lvl w:ilvl="5">
      <w:start w:val="1"/>
      <w:numFmt w:val="decimal"/>
      <w:pStyle w:val="Heading6"/>
      <w:lvlText w:val="%1.%2.%3.%4.%5.%6."/>
      <w:legacy w:legacy="1" w:legacySpace="0" w:legacyIndent="708"/>
      <w:lvlJc w:val="left"/>
      <w:pPr>
        <w:ind w:left="4107" w:hanging="708"/>
      </w:pPr>
    </w:lvl>
    <w:lvl w:ilvl="6">
      <w:start w:val="1"/>
      <w:numFmt w:val="decimal"/>
      <w:pStyle w:val="Heading7"/>
      <w:lvlText w:val="%1.%2.%3.%4.%5.%6.%7."/>
      <w:legacy w:legacy="1" w:legacySpace="0" w:legacyIndent="708"/>
      <w:lvlJc w:val="left"/>
      <w:pPr>
        <w:ind w:left="4815" w:hanging="708"/>
      </w:pPr>
    </w:lvl>
    <w:lvl w:ilvl="7">
      <w:start w:val="1"/>
      <w:numFmt w:val="decimal"/>
      <w:pStyle w:val="Heading8"/>
      <w:lvlText w:val="%1.%2.%3.%4.%5.%6.%7.%8."/>
      <w:legacy w:legacy="1" w:legacySpace="0" w:legacyIndent="708"/>
      <w:lvlJc w:val="left"/>
      <w:pPr>
        <w:ind w:left="5523" w:hanging="708"/>
      </w:pPr>
    </w:lvl>
    <w:lvl w:ilvl="8">
      <w:start w:val="1"/>
      <w:numFmt w:val="decimal"/>
      <w:pStyle w:val="Heading9"/>
      <w:lvlText w:val="%1.%2.%3.%4.%5.%6.%7.%8.%9."/>
      <w:legacy w:legacy="1" w:legacySpace="0" w:legacyIndent="708"/>
      <w:lvlJc w:val="left"/>
      <w:pPr>
        <w:ind w:left="6231" w:hanging="708"/>
      </w:pPr>
    </w:lvl>
  </w:abstractNum>
  <w:abstractNum w:abstractNumId="11" w15:restartNumberingAfterBreak="0">
    <w:nsid w:val="02BB632E"/>
    <w:multiLevelType w:val="hybridMultilevel"/>
    <w:tmpl w:val="334EC784"/>
    <w:lvl w:ilvl="0" w:tplc="0C09000F">
      <w:start w:val="1"/>
      <w:numFmt w:val="decimal"/>
      <w:lvlText w:val="%1."/>
      <w:lvlJc w:val="left"/>
      <w:pPr>
        <w:ind w:left="360" w:hanging="360"/>
      </w:pPr>
    </w:lvl>
    <w:lvl w:ilvl="1" w:tplc="E54409EE">
      <w:start w:val="1"/>
      <w:numFmt w:val="lowerLetter"/>
      <w:lvlText w:val="%2)"/>
      <w:lvlJc w:val="left"/>
      <w:pPr>
        <w:ind w:left="1080" w:hanging="360"/>
      </w:pPr>
      <w:rPr>
        <w:rFonts w:eastAsia="Arial"/>
      </w:rPr>
    </w:lvl>
    <w:lvl w:ilvl="2" w:tplc="0C09001B">
      <w:start w:val="1"/>
      <w:numFmt w:val="lowerRoman"/>
      <w:lvlText w:val="%3."/>
      <w:lvlJc w:val="right"/>
      <w:pPr>
        <w:ind w:left="1800" w:hanging="180"/>
      </w:pPr>
    </w:lvl>
    <w:lvl w:ilvl="3" w:tplc="0C09000F">
      <w:start w:val="1"/>
      <w:numFmt w:val="decimal"/>
      <w:lvlText w:val="%4."/>
      <w:lvlJc w:val="left"/>
      <w:pPr>
        <w:ind w:left="2520" w:hanging="360"/>
      </w:pPr>
    </w:lvl>
    <w:lvl w:ilvl="4" w:tplc="0C090019">
      <w:start w:val="1"/>
      <w:numFmt w:val="lowerLetter"/>
      <w:lvlText w:val="%5."/>
      <w:lvlJc w:val="left"/>
      <w:pPr>
        <w:ind w:left="3240" w:hanging="360"/>
      </w:pPr>
    </w:lvl>
    <w:lvl w:ilvl="5" w:tplc="0C09001B">
      <w:start w:val="1"/>
      <w:numFmt w:val="lowerRoman"/>
      <w:lvlText w:val="%6."/>
      <w:lvlJc w:val="right"/>
      <w:pPr>
        <w:ind w:left="3960" w:hanging="180"/>
      </w:pPr>
    </w:lvl>
    <w:lvl w:ilvl="6" w:tplc="0C09000F">
      <w:start w:val="1"/>
      <w:numFmt w:val="decimal"/>
      <w:lvlText w:val="%7."/>
      <w:lvlJc w:val="left"/>
      <w:pPr>
        <w:ind w:left="4680" w:hanging="360"/>
      </w:pPr>
    </w:lvl>
    <w:lvl w:ilvl="7" w:tplc="0C090019">
      <w:start w:val="1"/>
      <w:numFmt w:val="lowerLetter"/>
      <w:lvlText w:val="%8."/>
      <w:lvlJc w:val="left"/>
      <w:pPr>
        <w:ind w:left="5400" w:hanging="360"/>
      </w:pPr>
    </w:lvl>
    <w:lvl w:ilvl="8" w:tplc="0C09001B">
      <w:start w:val="1"/>
      <w:numFmt w:val="lowerRoman"/>
      <w:lvlText w:val="%9."/>
      <w:lvlJc w:val="right"/>
      <w:pPr>
        <w:ind w:left="6120" w:hanging="180"/>
      </w:pPr>
    </w:lvl>
  </w:abstractNum>
  <w:abstractNum w:abstractNumId="12" w15:restartNumberingAfterBreak="0">
    <w:nsid w:val="039F2AF9"/>
    <w:multiLevelType w:val="hybridMultilevel"/>
    <w:tmpl w:val="864C80EA"/>
    <w:lvl w:ilvl="0" w:tplc="0DE2E2A4">
      <w:start w:val="1"/>
      <w:numFmt w:val="bullet"/>
      <w:lvlText w:val="·"/>
      <w:lvlJc w:val="left"/>
      <w:pPr>
        <w:ind w:left="720" w:hanging="360"/>
      </w:pPr>
      <w:rPr>
        <w:rFonts w:ascii="Symbol" w:hAnsi="Symbol" w:hint="default"/>
      </w:rPr>
    </w:lvl>
    <w:lvl w:ilvl="1" w:tplc="0C090001">
      <w:start w:val="1"/>
      <w:numFmt w:val="bullet"/>
      <w:lvlText w:val=""/>
      <w:lvlJc w:val="left"/>
      <w:pPr>
        <w:ind w:left="1440" w:hanging="360"/>
      </w:pPr>
      <w:rPr>
        <w:rFonts w:ascii="Symbol" w:hAnsi="Symbol" w:hint="default"/>
      </w:rPr>
    </w:lvl>
    <w:lvl w:ilvl="2" w:tplc="174E79D4">
      <w:start w:val="1"/>
      <w:numFmt w:val="bullet"/>
      <w:lvlText w:val=""/>
      <w:lvlJc w:val="left"/>
      <w:pPr>
        <w:ind w:left="2160" w:hanging="360"/>
      </w:pPr>
      <w:rPr>
        <w:rFonts w:ascii="Wingdings" w:hAnsi="Wingdings" w:hint="default"/>
      </w:rPr>
    </w:lvl>
    <w:lvl w:ilvl="3" w:tplc="174E8DEC">
      <w:start w:val="1"/>
      <w:numFmt w:val="bullet"/>
      <w:lvlText w:val=""/>
      <w:lvlJc w:val="left"/>
      <w:pPr>
        <w:ind w:left="2880" w:hanging="360"/>
      </w:pPr>
      <w:rPr>
        <w:rFonts w:ascii="Symbol" w:hAnsi="Symbol" w:hint="default"/>
      </w:rPr>
    </w:lvl>
    <w:lvl w:ilvl="4" w:tplc="3A22A642">
      <w:start w:val="1"/>
      <w:numFmt w:val="bullet"/>
      <w:lvlText w:val="o"/>
      <w:lvlJc w:val="left"/>
      <w:pPr>
        <w:ind w:left="3600" w:hanging="360"/>
      </w:pPr>
      <w:rPr>
        <w:rFonts w:ascii="Courier New" w:hAnsi="Courier New" w:hint="default"/>
      </w:rPr>
    </w:lvl>
    <w:lvl w:ilvl="5" w:tplc="C76E7F74">
      <w:start w:val="1"/>
      <w:numFmt w:val="bullet"/>
      <w:lvlText w:val=""/>
      <w:lvlJc w:val="left"/>
      <w:pPr>
        <w:ind w:left="4320" w:hanging="360"/>
      </w:pPr>
      <w:rPr>
        <w:rFonts w:ascii="Wingdings" w:hAnsi="Wingdings" w:hint="default"/>
      </w:rPr>
    </w:lvl>
    <w:lvl w:ilvl="6" w:tplc="E408B67A">
      <w:start w:val="1"/>
      <w:numFmt w:val="bullet"/>
      <w:lvlText w:val=""/>
      <w:lvlJc w:val="left"/>
      <w:pPr>
        <w:ind w:left="5040" w:hanging="360"/>
      </w:pPr>
      <w:rPr>
        <w:rFonts w:ascii="Symbol" w:hAnsi="Symbol" w:hint="default"/>
      </w:rPr>
    </w:lvl>
    <w:lvl w:ilvl="7" w:tplc="DC6216AE">
      <w:start w:val="1"/>
      <w:numFmt w:val="bullet"/>
      <w:lvlText w:val="o"/>
      <w:lvlJc w:val="left"/>
      <w:pPr>
        <w:ind w:left="5760" w:hanging="360"/>
      </w:pPr>
      <w:rPr>
        <w:rFonts w:ascii="Courier New" w:hAnsi="Courier New" w:hint="default"/>
      </w:rPr>
    </w:lvl>
    <w:lvl w:ilvl="8" w:tplc="61347EB0">
      <w:start w:val="1"/>
      <w:numFmt w:val="bullet"/>
      <w:lvlText w:val=""/>
      <w:lvlJc w:val="left"/>
      <w:pPr>
        <w:ind w:left="6480" w:hanging="360"/>
      </w:pPr>
      <w:rPr>
        <w:rFonts w:ascii="Wingdings" w:hAnsi="Wingdings" w:hint="default"/>
      </w:rPr>
    </w:lvl>
  </w:abstractNum>
  <w:abstractNum w:abstractNumId="13" w15:restartNumberingAfterBreak="0">
    <w:nsid w:val="0460089C"/>
    <w:multiLevelType w:val="hybridMultilevel"/>
    <w:tmpl w:val="E112F6B0"/>
    <w:lvl w:ilvl="0" w:tplc="FFFFFFFF">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0BD33ECF"/>
    <w:multiLevelType w:val="hybridMultilevel"/>
    <w:tmpl w:val="B74EAC94"/>
    <w:lvl w:ilvl="0" w:tplc="0C090017">
      <w:start w:val="1"/>
      <w:numFmt w:val="lowerLetter"/>
      <w:lvlText w:val="%1)"/>
      <w:lvlJc w:val="left"/>
      <w:pPr>
        <w:ind w:left="360" w:hanging="360"/>
      </w:pPr>
    </w:lvl>
    <w:lvl w:ilvl="1" w:tplc="0C090019">
      <w:start w:val="1"/>
      <w:numFmt w:val="lowerLetter"/>
      <w:lvlText w:val="%2."/>
      <w:lvlJc w:val="left"/>
      <w:pPr>
        <w:ind w:left="1080" w:hanging="360"/>
      </w:pPr>
    </w:lvl>
    <w:lvl w:ilvl="2" w:tplc="0C09001B">
      <w:start w:val="1"/>
      <w:numFmt w:val="lowerRoman"/>
      <w:lvlText w:val="%3."/>
      <w:lvlJc w:val="right"/>
      <w:pPr>
        <w:ind w:left="1800" w:hanging="180"/>
      </w:pPr>
    </w:lvl>
    <w:lvl w:ilvl="3" w:tplc="0C09000F">
      <w:start w:val="1"/>
      <w:numFmt w:val="decimal"/>
      <w:lvlText w:val="%4."/>
      <w:lvlJc w:val="left"/>
      <w:pPr>
        <w:ind w:left="2520" w:hanging="360"/>
      </w:pPr>
    </w:lvl>
    <w:lvl w:ilvl="4" w:tplc="0C090019">
      <w:start w:val="1"/>
      <w:numFmt w:val="lowerLetter"/>
      <w:lvlText w:val="%5."/>
      <w:lvlJc w:val="left"/>
      <w:pPr>
        <w:ind w:left="3240" w:hanging="360"/>
      </w:pPr>
    </w:lvl>
    <w:lvl w:ilvl="5" w:tplc="0C09001B">
      <w:start w:val="1"/>
      <w:numFmt w:val="lowerRoman"/>
      <w:lvlText w:val="%6."/>
      <w:lvlJc w:val="right"/>
      <w:pPr>
        <w:ind w:left="3960" w:hanging="180"/>
      </w:pPr>
    </w:lvl>
    <w:lvl w:ilvl="6" w:tplc="0C09000F">
      <w:start w:val="1"/>
      <w:numFmt w:val="decimal"/>
      <w:lvlText w:val="%7."/>
      <w:lvlJc w:val="left"/>
      <w:pPr>
        <w:ind w:left="4680" w:hanging="360"/>
      </w:pPr>
    </w:lvl>
    <w:lvl w:ilvl="7" w:tplc="0C090019">
      <w:start w:val="1"/>
      <w:numFmt w:val="lowerLetter"/>
      <w:lvlText w:val="%8."/>
      <w:lvlJc w:val="left"/>
      <w:pPr>
        <w:ind w:left="5400" w:hanging="360"/>
      </w:pPr>
    </w:lvl>
    <w:lvl w:ilvl="8" w:tplc="0C09001B">
      <w:start w:val="1"/>
      <w:numFmt w:val="lowerRoman"/>
      <w:lvlText w:val="%9."/>
      <w:lvlJc w:val="right"/>
      <w:pPr>
        <w:ind w:left="6120" w:hanging="180"/>
      </w:pPr>
    </w:lvl>
  </w:abstractNum>
  <w:abstractNum w:abstractNumId="15" w15:restartNumberingAfterBreak="0">
    <w:nsid w:val="0DBB6562"/>
    <w:multiLevelType w:val="hybridMultilevel"/>
    <w:tmpl w:val="210AEE32"/>
    <w:lvl w:ilvl="0" w:tplc="366C465C">
      <w:start w:val="1"/>
      <w:numFmt w:val="bullet"/>
      <w:pStyle w:val="NoSpacing"/>
      <w:lvlText w:val=""/>
      <w:lvlJc w:val="left"/>
      <w:pPr>
        <w:ind w:left="720" w:hanging="360"/>
      </w:pPr>
      <w:rPr>
        <w:rFonts w:ascii="Symbol" w:hAnsi="Symbol" w:hint="default"/>
        <w:b w:val="0"/>
        <w:i w:val="0"/>
        <w:color w:val="00B0F0"/>
        <w:sz w:val="22"/>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104568E6"/>
    <w:multiLevelType w:val="hybridMultilevel"/>
    <w:tmpl w:val="015ED6C0"/>
    <w:lvl w:ilvl="0" w:tplc="0C090001">
      <w:start w:val="1"/>
      <w:numFmt w:val="bullet"/>
      <w:lvlText w:val=""/>
      <w:lvlJc w:val="left"/>
      <w:pPr>
        <w:ind w:left="720" w:hanging="360"/>
      </w:pPr>
      <w:rPr>
        <w:rFonts w:ascii="Symbol" w:hAnsi="Symbol" w:hint="default"/>
      </w:rPr>
    </w:lvl>
    <w:lvl w:ilvl="1" w:tplc="90AEF482">
      <w:start w:val="1"/>
      <w:numFmt w:val="bullet"/>
      <w:lvlText w:val="o"/>
      <w:lvlJc w:val="left"/>
      <w:pPr>
        <w:ind w:left="1440" w:hanging="360"/>
      </w:pPr>
      <w:rPr>
        <w:rFonts w:ascii="Courier New" w:hAnsi="Courier New" w:hint="default"/>
      </w:rPr>
    </w:lvl>
    <w:lvl w:ilvl="2" w:tplc="CCD48AAA">
      <w:start w:val="1"/>
      <w:numFmt w:val="bullet"/>
      <w:lvlText w:val=""/>
      <w:lvlJc w:val="left"/>
      <w:pPr>
        <w:ind w:left="2160" w:hanging="360"/>
      </w:pPr>
      <w:rPr>
        <w:rFonts w:ascii="Wingdings" w:hAnsi="Wingdings" w:hint="default"/>
      </w:rPr>
    </w:lvl>
    <w:lvl w:ilvl="3" w:tplc="404AAC46">
      <w:start w:val="1"/>
      <w:numFmt w:val="bullet"/>
      <w:lvlText w:val=""/>
      <w:lvlJc w:val="left"/>
      <w:pPr>
        <w:ind w:left="2880" w:hanging="360"/>
      </w:pPr>
      <w:rPr>
        <w:rFonts w:ascii="Symbol" w:hAnsi="Symbol" w:hint="default"/>
      </w:rPr>
    </w:lvl>
    <w:lvl w:ilvl="4" w:tplc="9656F28C">
      <w:start w:val="1"/>
      <w:numFmt w:val="bullet"/>
      <w:lvlText w:val="o"/>
      <w:lvlJc w:val="left"/>
      <w:pPr>
        <w:ind w:left="3600" w:hanging="360"/>
      </w:pPr>
      <w:rPr>
        <w:rFonts w:ascii="Courier New" w:hAnsi="Courier New" w:hint="default"/>
      </w:rPr>
    </w:lvl>
    <w:lvl w:ilvl="5" w:tplc="7FBE37E0">
      <w:start w:val="1"/>
      <w:numFmt w:val="bullet"/>
      <w:lvlText w:val=""/>
      <w:lvlJc w:val="left"/>
      <w:pPr>
        <w:ind w:left="4320" w:hanging="360"/>
      </w:pPr>
      <w:rPr>
        <w:rFonts w:ascii="Wingdings" w:hAnsi="Wingdings" w:hint="default"/>
      </w:rPr>
    </w:lvl>
    <w:lvl w:ilvl="6" w:tplc="04662DFC">
      <w:start w:val="1"/>
      <w:numFmt w:val="bullet"/>
      <w:lvlText w:val=""/>
      <w:lvlJc w:val="left"/>
      <w:pPr>
        <w:ind w:left="5040" w:hanging="360"/>
      </w:pPr>
      <w:rPr>
        <w:rFonts w:ascii="Symbol" w:hAnsi="Symbol" w:hint="default"/>
      </w:rPr>
    </w:lvl>
    <w:lvl w:ilvl="7" w:tplc="9CC0F0D0">
      <w:start w:val="1"/>
      <w:numFmt w:val="bullet"/>
      <w:lvlText w:val="o"/>
      <w:lvlJc w:val="left"/>
      <w:pPr>
        <w:ind w:left="5760" w:hanging="360"/>
      </w:pPr>
      <w:rPr>
        <w:rFonts w:ascii="Courier New" w:hAnsi="Courier New" w:hint="default"/>
      </w:rPr>
    </w:lvl>
    <w:lvl w:ilvl="8" w:tplc="FAD2E444">
      <w:start w:val="1"/>
      <w:numFmt w:val="bullet"/>
      <w:lvlText w:val=""/>
      <w:lvlJc w:val="left"/>
      <w:pPr>
        <w:ind w:left="6480" w:hanging="360"/>
      </w:pPr>
      <w:rPr>
        <w:rFonts w:ascii="Wingdings" w:hAnsi="Wingdings" w:hint="default"/>
      </w:rPr>
    </w:lvl>
  </w:abstractNum>
  <w:abstractNum w:abstractNumId="17" w15:restartNumberingAfterBreak="0">
    <w:nsid w:val="13997878"/>
    <w:multiLevelType w:val="multilevel"/>
    <w:tmpl w:val="7B6EB3C0"/>
    <w:lvl w:ilvl="0">
      <w:start w:val="1"/>
      <w:numFmt w:val="decimal"/>
      <w:pStyle w:val="ICListNumber1"/>
      <w:lvlText w:val="%1."/>
      <w:lvlJc w:val="left"/>
      <w:pPr>
        <w:ind w:left="851" w:hanging="851"/>
      </w:pPr>
      <w:rPr>
        <w:rFonts w:ascii="Arial" w:hAnsi="Arial" w:cs="Arial" w:hint="default"/>
        <w:b/>
        <w:i w:val="0"/>
        <w:sz w:val="22"/>
        <w:szCs w:val="22"/>
      </w:rPr>
    </w:lvl>
    <w:lvl w:ilvl="1">
      <w:start w:val="1"/>
      <w:numFmt w:val="decimal"/>
      <w:pStyle w:val="ICListNumber2"/>
      <w:lvlText w:val="%1.%2"/>
      <w:lvlJc w:val="left"/>
      <w:pPr>
        <w:ind w:left="851" w:hanging="851"/>
      </w:pPr>
      <w:rPr>
        <w:rFonts w:hint="default"/>
        <w:color w:val="auto"/>
        <w:sz w:val="22"/>
        <w:szCs w:val="22"/>
      </w:rPr>
    </w:lvl>
    <w:lvl w:ilvl="2">
      <w:start w:val="1"/>
      <w:numFmt w:val="decimal"/>
      <w:pStyle w:val="ICListNumber3"/>
      <w:lvlText w:val="%1.%2.%3"/>
      <w:lvlJc w:val="left"/>
      <w:pPr>
        <w:ind w:left="1134" w:hanging="283"/>
      </w:pPr>
      <w:rPr>
        <w:rFonts w:hint="default"/>
        <w:b w:val="0"/>
        <w:i w:val="0"/>
        <w:sz w:val="22"/>
      </w:rPr>
    </w:lvl>
    <w:lvl w:ilvl="3">
      <w:start w:val="1"/>
      <w:numFmt w:val="bullet"/>
      <w:lvlRestart w:val="0"/>
      <w:lvlText w:val=""/>
      <w:lvlJc w:val="left"/>
      <w:pPr>
        <w:ind w:left="851" w:hanging="284"/>
      </w:pPr>
      <w:rPr>
        <w:rFonts w:ascii="Symbol" w:hAnsi="Symbol" w:hint="default"/>
        <w:b w:val="0"/>
        <w:i w:val="0"/>
        <w:caps w:val="0"/>
        <w:strike w:val="0"/>
        <w:dstrike w:val="0"/>
        <w:vanish w:val="0"/>
        <w:color w:val="auto"/>
        <w:sz w:val="24"/>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bullet"/>
      <w:lvlRestart w:val="0"/>
      <w:lvlText w:val=""/>
      <w:lvlJc w:val="left"/>
      <w:pPr>
        <w:ind w:left="1418" w:hanging="284"/>
      </w:pPr>
      <w:rPr>
        <w:rFonts w:ascii="Symbol" w:hAnsi="Symbol" w:hint="default"/>
        <w:color w:val="auto"/>
      </w:rPr>
    </w:lvl>
    <w:lvl w:ilvl="5">
      <w:start w:val="1"/>
      <w:numFmt w:val="none"/>
      <w:lvlText w:val=""/>
      <w:lvlJc w:val="left"/>
      <w:pPr>
        <w:ind w:left="3402" w:hanging="567"/>
      </w:pPr>
      <w:rPr>
        <w:rFonts w:hint="default"/>
      </w:rPr>
    </w:lvl>
    <w:lvl w:ilvl="6">
      <w:start w:val="1"/>
      <w:numFmt w:val="none"/>
      <w:lvlText w:val=""/>
      <w:lvlJc w:val="left"/>
      <w:pPr>
        <w:ind w:left="3969" w:hanging="567"/>
      </w:pPr>
      <w:rPr>
        <w:rFonts w:hint="default"/>
      </w:rPr>
    </w:lvl>
    <w:lvl w:ilvl="7">
      <w:start w:val="1"/>
      <w:numFmt w:val="none"/>
      <w:lvlText w:val=""/>
      <w:lvlJc w:val="left"/>
      <w:pPr>
        <w:ind w:left="4536" w:hanging="567"/>
      </w:pPr>
      <w:rPr>
        <w:rFonts w:hint="default"/>
      </w:rPr>
    </w:lvl>
    <w:lvl w:ilvl="8">
      <w:start w:val="1"/>
      <w:numFmt w:val="none"/>
      <w:lvlText w:val=""/>
      <w:lvlJc w:val="left"/>
      <w:pPr>
        <w:ind w:left="5103" w:hanging="567"/>
      </w:pPr>
      <w:rPr>
        <w:rFonts w:hint="default"/>
      </w:rPr>
    </w:lvl>
  </w:abstractNum>
  <w:abstractNum w:abstractNumId="18" w15:restartNumberingAfterBreak="0">
    <w:nsid w:val="18CF6B97"/>
    <w:multiLevelType w:val="hybridMultilevel"/>
    <w:tmpl w:val="BDF8579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9" w15:restartNumberingAfterBreak="0">
    <w:nsid w:val="1BB224D1"/>
    <w:multiLevelType w:val="hybridMultilevel"/>
    <w:tmpl w:val="FFFFFFFF"/>
    <w:lvl w:ilvl="0" w:tplc="3044F1E0">
      <w:start w:val="1"/>
      <w:numFmt w:val="bullet"/>
      <w:lvlText w:val=""/>
      <w:lvlJc w:val="left"/>
      <w:pPr>
        <w:ind w:left="720" w:hanging="360"/>
      </w:pPr>
      <w:rPr>
        <w:rFonts w:ascii="Symbol" w:hAnsi="Symbol" w:hint="default"/>
      </w:rPr>
    </w:lvl>
    <w:lvl w:ilvl="1" w:tplc="A54C0524">
      <w:start w:val="1"/>
      <w:numFmt w:val="bullet"/>
      <w:lvlText w:val="o"/>
      <w:lvlJc w:val="left"/>
      <w:pPr>
        <w:ind w:left="1440" w:hanging="360"/>
      </w:pPr>
      <w:rPr>
        <w:rFonts w:ascii="Courier New" w:hAnsi="Courier New" w:hint="default"/>
      </w:rPr>
    </w:lvl>
    <w:lvl w:ilvl="2" w:tplc="B4187996">
      <w:start w:val="1"/>
      <w:numFmt w:val="bullet"/>
      <w:lvlText w:val=""/>
      <w:lvlJc w:val="left"/>
      <w:pPr>
        <w:ind w:left="2160" w:hanging="360"/>
      </w:pPr>
      <w:rPr>
        <w:rFonts w:ascii="Wingdings" w:hAnsi="Wingdings" w:hint="default"/>
      </w:rPr>
    </w:lvl>
    <w:lvl w:ilvl="3" w:tplc="E77E4846">
      <w:start w:val="1"/>
      <w:numFmt w:val="bullet"/>
      <w:lvlText w:val=""/>
      <w:lvlJc w:val="left"/>
      <w:pPr>
        <w:ind w:left="2880" w:hanging="360"/>
      </w:pPr>
      <w:rPr>
        <w:rFonts w:ascii="Symbol" w:hAnsi="Symbol" w:hint="default"/>
      </w:rPr>
    </w:lvl>
    <w:lvl w:ilvl="4" w:tplc="3DD0D83A">
      <w:start w:val="1"/>
      <w:numFmt w:val="bullet"/>
      <w:lvlText w:val="o"/>
      <w:lvlJc w:val="left"/>
      <w:pPr>
        <w:ind w:left="3600" w:hanging="360"/>
      </w:pPr>
      <w:rPr>
        <w:rFonts w:ascii="Courier New" w:hAnsi="Courier New" w:hint="default"/>
      </w:rPr>
    </w:lvl>
    <w:lvl w:ilvl="5" w:tplc="C67E8AC0">
      <w:start w:val="1"/>
      <w:numFmt w:val="bullet"/>
      <w:lvlText w:val=""/>
      <w:lvlJc w:val="left"/>
      <w:pPr>
        <w:ind w:left="4320" w:hanging="360"/>
      </w:pPr>
      <w:rPr>
        <w:rFonts w:ascii="Wingdings" w:hAnsi="Wingdings" w:hint="default"/>
      </w:rPr>
    </w:lvl>
    <w:lvl w:ilvl="6" w:tplc="4ACE26C0">
      <w:start w:val="1"/>
      <w:numFmt w:val="bullet"/>
      <w:lvlText w:val=""/>
      <w:lvlJc w:val="left"/>
      <w:pPr>
        <w:ind w:left="5040" w:hanging="360"/>
      </w:pPr>
      <w:rPr>
        <w:rFonts w:ascii="Symbol" w:hAnsi="Symbol" w:hint="default"/>
      </w:rPr>
    </w:lvl>
    <w:lvl w:ilvl="7" w:tplc="F2E8389C">
      <w:start w:val="1"/>
      <w:numFmt w:val="bullet"/>
      <w:lvlText w:val="o"/>
      <w:lvlJc w:val="left"/>
      <w:pPr>
        <w:ind w:left="5760" w:hanging="360"/>
      </w:pPr>
      <w:rPr>
        <w:rFonts w:ascii="Courier New" w:hAnsi="Courier New" w:hint="default"/>
      </w:rPr>
    </w:lvl>
    <w:lvl w:ilvl="8" w:tplc="275EA7EC">
      <w:start w:val="1"/>
      <w:numFmt w:val="bullet"/>
      <w:lvlText w:val=""/>
      <w:lvlJc w:val="left"/>
      <w:pPr>
        <w:ind w:left="6480" w:hanging="360"/>
      </w:pPr>
      <w:rPr>
        <w:rFonts w:ascii="Wingdings" w:hAnsi="Wingdings" w:hint="default"/>
      </w:rPr>
    </w:lvl>
  </w:abstractNum>
  <w:abstractNum w:abstractNumId="20" w15:restartNumberingAfterBreak="0">
    <w:nsid w:val="1D271C2A"/>
    <w:multiLevelType w:val="hybridMultilevel"/>
    <w:tmpl w:val="59B49FA4"/>
    <w:lvl w:ilvl="0" w:tplc="0C090001">
      <w:start w:val="1"/>
      <w:numFmt w:val="bullet"/>
      <w:lvlText w:val=""/>
      <w:lvlJc w:val="left"/>
      <w:pPr>
        <w:ind w:left="720" w:hanging="360"/>
      </w:pPr>
      <w:rPr>
        <w:rFonts w:ascii="Symbol" w:hAnsi="Symbol" w:hint="default"/>
      </w:rPr>
    </w:lvl>
    <w:lvl w:ilvl="1" w:tplc="E4F29D38">
      <w:start w:val="1"/>
      <w:numFmt w:val="bullet"/>
      <w:lvlText w:val="o"/>
      <w:lvlJc w:val="left"/>
      <w:pPr>
        <w:ind w:left="1440" w:hanging="360"/>
      </w:pPr>
      <w:rPr>
        <w:rFonts w:ascii="Courier New" w:hAnsi="Courier New" w:hint="default"/>
      </w:rPr>
    </w:lvl>
    <w:lvl w:ilvl="2" w:tplc="E582678A">
      <w:start w:val="1"/>
      <w:numFmt w:val="bullet"/>
      <w:lvlText w:val=""/>
      <w:lvlJc w:val="left"/>
      <w:pPr>
        <w:ind w:left="2160" w:hanging="360"/>
      </w:pPr>
      <w:rPr>
        <w:rFonts w:ascii="Wingdings" w:hAnsi="Wingdings" w:hint="default"/>
      </w:rPr>
    </w:lvl>
    <w:lvl w:ilvl="3" w:tplc="906C07D4">
      <w:start w:val="1"/>
      <w:numFmt w:val="bullet"/>
      <w:lvlText w:val=""/>
      <w:lvlJc w:val="left"/>
      <w:pPr>
        <w:ind w:left="2880" w:hanging="360"/>
      </w:pPr>
      <w:rPr>
        <w:rFonts w:ascii="Symbol" w:hAnsi="Symbol" w:hint="default"/>
      </w:rPr>
    </w:lvl>
    <w:lvl w:ilvl="4" w:tplc="8A1E3F96">
      <w:start w:val="1"/>
      <w:numFmt w:val="bullet"/>
      <w:lvlText w:val="o"/>
      <w:lvlJc w:val="left"/>
      <w:pPr>
        <w:ind w:left="3600" w:hanging="360"/>
      </w:pPr>
      <w:rPr>
        <w:rFonts w:ascii="Courier New" w:hAnsi="Courier New" w:hint="default"/>
      </w:rPr>
    </w:lvl>
    <w:lvl w:ilvl="5" w:tplc="AAA40420">
      <w:start w:val="1"/>
      <w:numFmt w:val="bullet"/>
      <w:lvlText w:val=""/>
      <w:lvlJc w:val="left"/>
      <w:pPr>
        <w:ind w:left="4320" w:hanging="360"/>
      </w:pPr>
      <w:rPr>
        <w:rFonts w:ascii="Wingdings" w:hAnsi="Wingdings" w:hint="default"/>
      </w:rPr>
    </w:lvl>
    <w:lvl w:ilvl="6" w:tplc="ACBE6AD4">
      <w:start w:val="1"/>
      <w:numFmt w:val="bullet"/>
      <w:lvlText w:val=""/>
      <w:lvlJc w:val="left"/>
      <w:pPr>
        <w:ind w:left="5040" w:hanging="360"/>
      </w:pPr>
      <w:rPr>
        <w:rFonts w:ascii="Symbol" w:hAnsi="Symbol" w:hint="default"/>
      </w:rPr>
    </w:lvl>
    <w:lvl w:ilvl="7" w:tplc="C79652CA">
      <w:start w:val="1"/>
      <w:numFmt w:val="bullet"/>
      <w:lvlText w:val="o"/>
      <w:lvlJc w:val="left"/>
      <w:pPr>
        <w:ind w:left="5760" w:hanging="360"/>
      </w:pPr>
      <w:rPr>
        <w:rFonts w:ascii="Courier New" w:hAnsi="Courier New" w:hint="default"/>
      </w:rPr>
    </w:lvl>
    <w:lvl w:ilvl="8" w:tplc="9906E320">
      <w:start w:val="1"/>
      <w:numFmt w:val="bullet"/>
      <w:lvlText w:val=""/>
      <w:lvlJc w:val="left"/>
      <w:pPr>
        <w:ind w:left="6480" w:hanging="360"/>
      </w:pPr>
      <w:rPr>
        <w:rFonts w:ascii="Wingdings" w:hAnsi="Wingdings" w:hint="default"/>
      </w:rPr>
    </w:lvl>
  </w:abstractNum>
  <w:abstractNum w:abstractNumId="21" w15:restartNumberingAfterBreak="0">
    <w:nsid w:val="1E15560D"/>
    <w:multiLevelType w:val="hybridMultilevel"/>
    <w:tmpl w:val="F59852DC"/>
    <w:lvl w:ilvl="0" w:tplc="57968BB0">
      <w:start w:val="1"/>
      <w:numFmt w:val="bullet"/>
      <w:lvlText w:val="·"/>
      <w:lvlJc w:val="left"/>
      <w:pPr>
        <w:ind w:left="720" w:hanging="360"/>
      </w:pPr>
      <w:rPr>
        <w:rFonts w:ascii="Symbol" w:hAnsi="Symbol" w:hint="default"/>
      </w:rPr>
    </w:lvl>
    <w:lvl w:ilvl="1" w:tplc="72E669C2">
      <w:start w:val="1"/>
      <w:numFmt w:val="bullet"/>
      <w:lvlText w:val="-"/>
      <w:lvlJc w:val="left"/>
      <w:pPr>
        <w:ind w:left="1440" w:hanging="360"/>
      </w:pPr>
      <w:rPr>
        <w:rFonts w:ascii="Times New Roman" w:hAnsi="Times New Roman" w:cs="Times New Roman" w:hint="default"/>
      </w:rPr>
    </w:lvl>
    <w:lvl w:ilvl="2" w:tplc="FFF61692">
      <w:start w:val="1"/>
      <w:numFmt w:val="bullet"/>
      <w:lvlText w:val=""/>
      <w:lvlJc w:val="left"/>
      <w:pPr>
        <w:ind w:left="2160" w:hanging="360"/>
      </w:pPr>
      <w:rPr>
        <w:rFonts w:ascii="Wingdings" w:hAnsi="Wingdings" w:hint="default"/>
      </w:rPr>
    </w:lvl>
    <w:lvl w:ilvl="3" w:tplc="341A1852">
      <w:start w:val="1"/>
      <w:numFmt w:val="bullet"/>
      <w:lvlText w:val=""/>
      <w:lvlJc w:val="left"/>
      <w:pPr>
        <w:ind w:left="2880" w:hanging="360"/>
      </w:pPr>
      <w:rPr>
        <w:rFonts w:ascii="Symbol" w:hAnsi="Symbol" w:hint="default"/>
      </w:rPr>
    </w:lvl>
    <w:lvl w:ilvl="4" w:tplc="7FB2782C">
      <w:start w:val="1"/>
      <w:numFmt w:val="bullet"/>
      <w:lvlText w:val="o"/>
      <w:lvlJc w:val="left"/>
      <w:pPr>
        <w:ind w:left="3600" w:hanging="360"/>
      </w:pPr>
      <w:rPr>
        <w:rFonts w:ascii="Courier New" w:hAnsi="Courier New" w:hint="default"/>
      </w:rPr>
    </w:lvl>
    <w:lvl w:ilvl="5" w:tplc="BF8C0708">
      <w:start w:val="1"/>
      <w:numFmt w:val="bullet"/>
      <w:lvlText w:val=""/>
      <w:lvlJc w:val="left"/>
      <w:pPr>
        <w:ind w:left="4320" w:hanging="360"/>
      </w:pPr>
      <w:rPr>
        <w:rFonts w:ascii="Wingdings" w:hAnsi="Wingdings" w:hint="default"/>
      </w:rPr>
    </w:lvl>
    <w:lvl w:ilvl="6" w:tplc="FFA86926">
      <w:start w:val="1"/>
      <w:numFmt w:val="bullet"/>
      <w:lvlText w:val=""/>
      <w:lvlJc w:val="left"/>
      <w:pPr>
        <w:ind w:left="5040" w:hanging="360"/>
      </w:pPr>
      <w:rPr>
        <w:rFonts w:ascii="Symbol" w:hAnsi="Symbol" w:hint="default"/>
      </w:rPr>
    </w:lvl>
    <w:lvl w:ilvl="7" w:tplc="6726AE6E">
      <w:start w:val="1"/>
      <w:numFmt w:val="bullet"/>
      <w:lvlText w:val="o"/>
      <w:lvlJc w:val="left"/>
      <w:pPr>
        <w:ind w:left="5760" w:hanging="360"/>
      </w:pPr>
      <w:rPr>
        <w:rFonts w:ascii="Courier New" w:hAnsi="Courier New" w:hint="default"/>
      </w:rPr>
    </w:lvl>
    <w:lvl w:ilvl="8" w:tplc="616E1350">
      <w:start w:val="1"/>
      <w:numFmt w:val="bullet"/>
      <w:lvlText w:val=""/>
      <w:lvlJc w:val="left"/>
      <w:pPr>
        <w:ind w:left="6480" w:hanging="360"/>
      </w:pPr>
      <w:rPr>
        <w:rFonts w:ascii="Wingdings" w:hAnsi="Wingdings" w:hint="default"/>
      </w:rPr>
    </w:lvl>
  </w:abstractNum>
  <w:abstractNum w:abstractNumId="22" w15:restartNumberingAfterBreak="0">
    <w:nsid w:val="1F2D3BD5"/>
    <w:multiLevelType w:val="hybridMultilevel"/>
    <w:tmpl w:val="A39AFE1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720" w:hanging="360"/>
      </w:pPr>
      <w:rPr>
        <w:rFonts w:ascii="Courier New" w:hAnsi="Courier New" w:cs="Courier New" w:hint="default"/>
      </w:rPr>
    </w:lvl>
    <w:lvl w:ilvl="2" w:tplc="0C090005" w:tentative="1">
      <w:start w:val="1"/>
      <w:numFmt w:val="bullet"/>
      <w:lvlText w:val=""/>
      <w:lvlJc w:val="left"/>
      <w:pPr>
        <w:ind w:left="1440" w:hanging="360"/>
      </w:pPr>
      <w:rPr>
        <w:rFonts w:ascii="Wingdings" w:hAnsi="Wingdings" w:hint="default"/>
      </w:rPr>
    </w:lvl>
    <w:lvl w:ilvl="3" w:tplc="0C090001" w:tentative="1">
      <w:start w:val="1"/>
      <w:numFmt w:val="bullet"/>
      <w:lvlText w:val=""/>
      <w:lvlJc w:val="left"/>
      <w:pPr>
        <w:ind w:left="2160" w:hanging="360"/>
      </w:pPr>
      <w:rPr>
        <w:rFonts w:ascii="Symbol" w:hAnsi="Symbol" w:hint="default"/>
      </w:rPr>
    </w:lvl>
    <w:lvl w:ilvl="4" w:tplc="0C090003" w:tentative="1">
      <w:start w:val="1"/>
      <w:numFmt w:val="bullet"/>
      <w:lvlText w:val="o"/>
      <w:lvlJc w:val="left"/>
      <w:pPr>
        <w:ind w:left="2880" w:hanging="360"/>
      </w:pPr>
      <w:rPr>
        <w:rFonts w:ascii="Courier New" w:hAnsi="Courier New" w:cs="Courier New" w:hint="default"/>
      </w:rPr>
    </w:lvl>
    <w:lvl w:ilvl="5" w:tplc="0C090005" w:tentative="1">
      <w:start w:val="1"/>
      <w:numFmt w:val="bullet"/>
      <w:lvlText w:val=""/>
      <w:lvlJc w:val="left"/>
      <w:pPr>
        <w:ind w:left="3600" w:hanging="360"/>
      </w:pPr>
      <w:rPr>
        <w:rFonts w:ascii="Wingdings" w:hAnsi="Wingdings" w:hint="default"/>
      </w:rPr>
    </w:lvl>
    <w:lvl w:ilvl="6" w:tplc="0C090001" w:tentative="1">
      <w:start w:val="1"/>
      <w:numFmt w:val="bullet"/>
      <w:lvlText w:val=""/>
      <w:lvlJc w:val="left"/>
      <w:pPr>
        <w:ind w:left="4320" w:hanging="360"/>
      </w:pPr>
      <w:rPr>
        <w:rFonts w:ascii="Symbol" w:hAnsi="Symbol" w:hint="default"/>
      </w:rPr>
    </w:lvl>
    <w:lvl w:ilvl="7" w:tplc="0C090003" w:tentative="1">
      <w:start w:val="1"/>
      <w:numFmt w:val="bullet"/>
      <w:lvlText w:val="o"/>
      <w:lvlJc w:val="left"/>
      <w:pPr>
        <w:ind w:left="5040" w:hanging="360"/>
      </w:pPr>
      <w:rPr>
        <w:rFonts w:ascii="Courier New" w:hAnsi="Courier New" w:cs="Courier New" w:hint="default"/>
      </w:rPr>
    </w:lvl>
    <w:lvl w:ilvl="8" w:tplc="0C090005" w:tentative="1">
      <w:start w:val="1"/>
      <w:numFmt w:val="bullet"/>
      <w:lvlText w:val=""/>
      <w:lvlJc w:val="left"/>
      <w:pPr>
        <w:ind w:left="5760" w:hanging="360"/>
      </w:pPr>
      <w:rPr>
        <w:rFonts w:ascii="Wingdings" w:hAnsi="Wingdings" w:hint="default"/>
      </w:rPr>
    </w:lvl>
  </w:abstractNum>
  <w:abstractNum w:abstractNumId="23" w15:restartNumberingAfterBreak="0">
    <w:nsid w:val="1FCB66A0"/>
    <w:multiLevelType w:val="hybridMultilevel"/>
    <w:tmpl w:val="67FEE1E6"/>
    <w:lvl w:ilvl="0" w:tplc="D6E25A16">
      <w:start w:val="1"/>
      <w:numFmt w:val="bullet"/>
      <w:pStyle w:val="NormalBullets"/>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20255353"/>
    <w:multiLevelType w:val="hybridMultilevel"/>
    <w:tmpl w:val="B81A76C2"/>
    <w:lvl w:ilvl="0" w:tplc="100C0926">
      <w:start w:val="1"/>
      <w:numFmt w:val="lowerLetter"/>
      <w:lvlText w:val="%1)"/>
      <w:lvlJc w:val="left"/>
      <w:pPr>
        <w:ind w:left="360" w:hanging="360"/>
      </w:pPr>
      <w:rPr>
        <w:rFonts w:eastAsia="Arial"/>
      </w:r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start w:val="1"/>
      <w:numFmt w:val="lowerLetter"/>
      <w:lvlText w:val="%5."/>
      <w:lvlJc w:val="left"/>
      <w:pPr>
        <w:ind w:left="3600" w:hanging="360"/>
      </w:pPr>
    </w:lvl>
    <w:lvl w:ilvl="5" w:tplc="0C09001B">
      <w:start w:val="1"/>
      <w:numFmt w:val="lowerRoman"/>
      <w:lvlText w:val="%6."/>
      <w:lvlJc w:val="right"/>
      <w:pPr>
        <w:ind w:left="4320" w:hanging="180"/>
      </w:pPr>
    </w:lvl>
    <w:lvl w:ilvl="6" w:tplc="0C09000F">
      <w:start w:val="1"/>
      <w:numFmt w:val="decimal"/>
      <w:lvlText w:val="%7."/>
      <w:lvlJc w:val="left"/>
      <w:pPr>
        <w:ind w:left="5040" w:hanging="360"/>
      </w:pPr>
    </w:lvl>
    <w:lvl w:ilvl="7" w:tplc="0C090019">
      <w:start w:val="1"/>
      <w:numFmt w:val="lowerLetter"/>
      <w:lvlText w:val="%8."/>
      <w:lvlJc w:val="left"/>
      <w:pPr>
        <w:ind w:left="5760" w:hanging="360"/>
      </w:pPr>
    </w:lvl>
    <w:lvl w:ilvl="8" w:tplc="0C09001B">
      <w:start w:val="1"/>
      <w:numFmt w:val="lowerRoman"/>
      <w:lvlText w:val="%9."/>
      <w:lvlJc w:val="right"/>
      <w:pPr>
        <w:ind w:left="6480" w:hanging="180"/>
      </w:pPr>
    </w:lvl>
  </w:abstractNum>
  <w:abstractNum w:abstractNumId="25" w15:restartNumberingAfterBreak="0">
    <w:nsid w:val="22E600F1"/>
    <w:multiLevelType w:val="hybridMultilevel"/>
    <w:tmpl w:val="77F0CCDE"/>
    <w:lvl w:ilvl="0" w:tplc="EBB070CE">
      <w:start w:val="1"/>
      <w:numFmt w:val="lowerLetter"/>
      <w:lvlText w:val="%1)"/>
      <w:lvlJc w:val="left"/>
      <w:pPr>
        <w:ind w:left="720" w:hanging="360"/>
      </w:pPr>
      <w:rPr>
        <w:sz w:val="22"/>
        <w:szCs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6" w15:restartNumberingAfterBreak="0">
    <w:nsid w:val="233143AF"/>
    <w:multiLevelType w:val="hybridMultilevel"/>
    <w:tmpl w:val="9AC87DB4"/>
    <w:lvl w:ilvl="0" w:tplc="72E669C2">
      <w:start w:val="1"/>
      <w:numFmt w:val="bullet"/>
      <w:lvlText w:val="-"/>
      <w:lvlJc w:val="left"/>
      <w:pPr>
        <w:ind w:left="720" w:hanging="360"/>
      </w:pPr>
      <w:rPr>
        <w:rFonts w:ascii="Times New Roman" w:hAnsi="Times New Roman" w:cs="Times New Roman"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27" w15:restartNumberingAfterBreak="0">
    <w:nsid w:val="233902A6"/>
    <w:multiLevelType w:val="hybridMultilevel"/>
    <w:tmpl w:val="FBD84144"/>
    <w:lvl w:ilvl="0" w:tplc="B17097E8">
      <w:start w:val="1"/>
      <w:numFmt w:val="decimal"/>
      <w:lvlText w:val="%1."/>
      <w:lvlJc w:val="left"/>
      <w:pPr>
        <w:ind w:left="360" w:hanging="360"/>
      </w:pPr>
    </w:lvl>
    <w:lvl w:ilvl="1" w:tplc="08A2AECA">
      <w:start w:val="1"/>
      <w:numFmt w:val="lowerLetter"/>
      <w:lvlText w:val="%2."/>
      <w:lvlJc w:val="left"/>
      <w:pPr>
        <w:ind w:left="1080" w:hanging="360"/>
      </w:pPr>
    </w:lvl>
    <w:lvl w:ilvl="2" w:tplc="1E9EE844">
      <w:start w:val="1"/>
      <w:numFmt w:val="lowerRoman"/>
      <w:lvlText w:val="%3."/>
      <w:lvlJc w:val="right"/>
      <w:pPr>
        <w:ind w:left="1800" w:hanging="180"/>
      </w:pPr>
    </w:lvl>
    <w:lvl w:ilvl="3" w:tplc="0E1827EC">
      <w:start w:val="1"/>
      <w:numFmt w:val="decimal"/>
      <w:lvlText w:val="%4."/>
      <w:lvlJc w:val="left"/>
      <w:pPr>
        <w:ind w:left="2520" w:hanging="360"/>
      </w:pPr>
    </w:lvl>
    <w:lvl w:ilvl="4" w:tplc="EFD462B4">
      <w:start w:val="1"/>
      <w:numFmt w:val="lowerLetter"/>
      <w:lvlText w:val="%5."/>
      <w:lvlJc w:val="left"/>
      <w:pPr>
        <w:ind w:left="3240" w:hanging="360"/>
      </w:pPr>
    </w:lvl>
    <w:lvl w:ilvl="5" w:tplc="23EA2DFC">
      <w:start w:val="1"/>
      <w:numFmt w:val="lowerRoman"/>
      <w:lvlText w:val="%6."/>
      <w:lvlJc w:val="right"/>
      <w:pPr>
        <w:ind w:left="3960" w:hanging="180"/>
      </w:pPr>
    </w:lvl>
    <w:lvl w:ilvl="6" w:tplc="A844A1A0">
      <w:start w:val="1"/>
      <w:numFmt w:val="decimal"/>
      <w:lvlText w:val="%7."/>
      <w:lvlJc w:val="left"/>
      <w:pPr>
        <w:ind w:left="4680" w:hanging="360"/>
      </w:pPr>
    </w:lvl>
    <w:lvl w:ilvl="7" w:tplc="0FF459C2">
      <w:start w:val="1"/>
      <w:numFmt w:val="lowerLetter"/>
      <w:lvlText w:val="%8."/>
      <w:lvlJc w:val="left"/>
      <w:pPr>
        <w:ind w:left="5400" w:hanging="360"/>
      </w:pPr>
    </w:lvl>
    <w:lvl w:ilvl="8" w:tplc="FCAE593C">
      <w:start w:val="1"/>
      <w:numFmt w:val="lowerRoman"/>
      <w:lvlText w:val="%9."/>
      <w:lvlJc w:val="right"/>
      <w:pPr>
        <w:ind w:left="6120" w:hanging="180"/>
      </w:pPr>
    </w:lvl>
  </w:abstractNum>
  <w:abstractNum w:abstractNumId="28" w15:restartNumberingAfterBreak="0">
    <w:nsid w:val="25E16A14"/>
    <w:multiLevelType w:val="hybridMultilevel"/>
    <w:tmpl w:val="8922711C"/>
    <w:lvl w:ilvl="0" w:tplc="08A2AECA">
      <w:start w:val="1"/>
      <w:numFmt w:val="lowerLetter"/>
      <w:lvlText w:val="%1."/>
      <w:lvlJc w:val="left"/>
      <w:pPr>
        <w:ind w:left="108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9" w15:restartNumberingAfterBreak="0">
    <w:nsid w:val="28295B48"/>
    <w:multiLevelType w:val="hybridMultilevel"/>
    <w:tmpl w:val="2A6E336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28DE0614"/>
    <w:multiLevelType w:val="hybridMultilevel"/>
    <w:tmpl w:val="391C3096"/>
    <w:lvl w:ilvl="0" w:tplc="D9B2FD16">
      <w:start w:val="1"/>
      <w:numFmt w:val="bullet"/>
      <w:lvlText w:val=""/>
      <w:lvlJc w:val="left"/>
      <w:pPr>
        <w:ind w:left="720" w:hanging="360"/>
      </w:pPr>
      <w:rPr>
        <w:rFonts w:ascii="Symbol" w:hAnsi="Symbol" w:hint="default"/>
      </w:rPr>
    </w:lvl>
    <w:lvl w:ilvl="1" w:tplc="72E669C2">
      <w:start w:val="1"/>
      <w:numFmt w:val="bullet"/>
      <w:lvlText w:val="-"/>
      <w:lvlJc w:val="left"/>
      <w:pPr>
        <w:ind w:left="1440" w:hanging="360"/>
      </w:pPr>
      <w:rPr>
        <w:rFonts w:ascii="Times New Roman" w:hAnsi="Times New Roman" w:cs="Times New Roman" w:hint="default"/>
      </w:rPr>
    </w:lvl>
    <w:lvl w:ilvl="2" w:tplc="78C8EE8A">
      <w:start w:val="1"/>
      <w:numFmt w:val="bullet"/>
      <w:lvlText w:val=""/>
      <w:lvlJc w:val="left"/>
      <w:pPr>
        <w:ind w:left="2160" w:hanging="360"/>
      </w:pPr>
      <w:rPr>
        <w:rFonts w:ascii="Wingdings" w:hAnsi="Wingdings" w:hint="default"/>
      </w:rPr>
    </w:lvl>
    <w:lvl w:ilvl="3" w:tplc="CC9C3AB0">
      <w:start w:val="1"/>
      <w:numFmt w:val="bullet"/>
      <w:lvlText w:val=""/>
      <w:lvlJc w:val="left"/>
      <w:pPr>
        <w:ind w:left="2880" w:hanging="360"/>
      </w:pPr>
      <w:rPr>
        <w:rFonts w:ascii="Symbol" w:hAnsi="Symbol" w:hint="default"/>
      </w:rPr>
    </w:lvl>
    <w:lvl w:ilvl="4" w:tplc="FD264868">
      <w:start w:val="1"/>
      <w:numFmt w:val="bullet"/>
      <w:lvlText w:val="o"/>
      <w:lvlJc w:val="left"/>
      <w:pPr>
        <w:ind w:left="3600" w:hanging="360"/>
      </w:pPr>
      <w:rPr>
        <w:rFonts w:ascii="Courier New" w:hAnsi="Courier New" w:hint="default"/>
      </w:rPr>
    </w:lvl>
    <w:lvl w:ilvl="5" w:tplc="1E96C2F0">
      <w:start w:val="1"/>
      <w:numFmt w:val="bullet"/>
      <w:lvlText w:val=""/>
      <w:lvlJc w:val="left"/>
      <w:pPr>
        <w:ind w:left="4320" w:hanging="360"/>
      </w:pPr>
      <w:rPr>
        <w:rFonts w:ascii="Wingdings" w:hAnsi="Wingdings" w:hint="default"/>
      </w:rPr>
    </w:lvl>
    <w:lvl w:ilvl="6" w:tplc="201A09DA">
      <w:start w:val="1"/>
      <w:numFmt w:val="bullet"/>
      <w:lvlText w:val=""/>
      <w:lvlJc w:val="left"/>
      <w:pPr>
        <w:ind w:left="5040" w:hanging="360"/>
      </w:pPr>
      <w:rPr>
        <w:rFonts w:ascii="Symbol" w:hAnsi="Symbol" w:hint="default"/>
      </w:rPr>
    </w:lvl>
    <w:lvl w:ilvl="7" w:tplc="2AE27B4C">
      <w:start w:val="1"/>
      <w:numFmt w:val="bullet"/>
      <w:lvlText w:val="o"/>
      <w:lvlJc w:val="left"/>
      <w:pPr>
        <w:ind w:left="5760" w:hanging="360"/>
      </w:pPr>
      <w:rPr>
        <w:rFonts w:ascii="Courier New" w:hAnsi="Courier New" w:hint="default"/>
      </w:rPr>
    </w:lvl>
    <w:lvl w:ilvl="8" w:tplc="B1BC2A1A">
      <w:start w:val="1"/>
      <w:numFmt w:val="bullet"/>
      <w:lvlText w:val=""/>
      <w:lvlJc w:val="left"/>
      <w:pPr>
        <w:ind w:left="6480" w:hanging="360"/>
      </w:pPr>
      <w:rPr>
        <w:rFonts w:ascii="Wingdings" w:hAnsi="Wingdings" w:hint="default"/>
      </w:rPr>
    </w:lvl>
  </w:abstractNum>
  <w:abstractNum w:abstractNumId="31" w15:restartNumberingAfterBreak="0">
    <w:nsid w:val="2B2E516A"/>
    <w:multiLevelType w:val="hybridMultilevel"/>
    <w:tmpl w:val="44F2707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720" w:hanging="360"/>
      </w:pPr>
      <w:rPr>
        <w:rFonts w:ascii="Courier New" w:hAnsi="Courier New" w:cs="Courier New" w:hint="default"/>
      </w:rPr>
    </w:lvl>
    <w:lvl w:ilvl="2" w:tplc="0C090005" w:tentative="1">
      <w:start w:val="1"/>
      <w:numFmt w:val="bullet"/>
      <w:lvlText w:val=""/>
      <w:lvlJc w:val="left"/>
      <w:pPr>
        <w:ind w:left="1440" w:hanging="360"/>
      </w:pPr>
      <w:rPr>
        <w:rFonts w:ascii="Wingdings" w:hAnsi="Wingdings" w:hint="default"/>
      </w:rPr>
    </w:lvl>
    <w:lvl w:ilvl="3" w:tplc="0C090001" w:tentative="1">
      <w:start w:val="1"/>
      <w:numFmt w:val="bullet"/>
      <w:lvlText w:val=""/>
      <w:lvlJc w:val="left"/>
      <w:pPr>
        <w:ind w:left="2160" w:hanging="360"/>
      </w:pPr>
      <w:rPr>
        <w:rFonts w:ascii="Symbol" w:hAnsi="Symbol" w:hint="default"/>
      </w:rPr>
    </w:lvl>
    <w:lvl w:ilvl="4" w:tplc="0C090003" w:tentative="1">
      <w:start w:val="1"/>
      <w:numFmt w:val="bullet"/>
      <w:lvlText w:val="o"/>
      <w:lvlJc w:val="left"/>
      <w:pPr>
        <w:ind w:left="2880" w:hanging="360"/>
      </w:pPr>
      <w:rPr>
        <w:rFonts w:ascii="Courier New" w:hAnsi="Courier New" w:cs="Courier New" w:hint="default"/>
      </w:rPr>
    </w:lvl>
    <w:lvl w:ilvl="5" w:tplc="0C090005" w:tentative="1">
      <w:start w:val="1"/>
      <w:numFmt w:val="bullet"/>
      <w:lvlText w:val=""/>
      <w:lvlJc w:val="left"/>
      <w:pPr>
        <w:ind w:left="3600" w:hanging="360"/>
      </w:pPr>
      <w:rPr>
        <w:rFonts w:ascii="Wingdings" w:hAnsi="Wingdings" w:hint="default"/>
      </w:rPr>
    </w:lvl>
    <w:lvl w:ilvl="6" w:tplc="0C090001" w:tentative="1">
      <w:start w:val="1"/>
      <w:numFmt w:val="bullet"/>
      <w:lvlText w:val=""/>
      <w:lvlJc w:val="left"/>
      <w:pPr>
        <w:ind w:left="4320" w:hanging="360"/>
      </w:pPr>
      <w:rPr>
        <w:rFonts w:ascii="Symbol" w:hAnsi="Symbol" w:hint="default"/>
      </w:rPr>
    </w:lvl>
    <w:lvl w:ilvl="7" w:tplc="0C090003" w:tentative="1">
      <w:start w:val="1"/>
      <w:numFmt w:val="bullet"/>
      <w:lvlText w:val="o"/>
      <w:lvlJc w:val="left"/>
      <w:pPr>
        <w:ind w:left="5040" w:hanging="360"/>
      </w:pPr>
      <w:rPr>
        <w:rFonts w:ascii="Courier New" w:hAnsi="Courier New" w:cs="Courier New" w:hint="default"/>
      </w:rPr>
    </w:lvl>
    <w:lvl w:ilvl="8" w:tplc="0C090005" w:tentative="1">
      <w:start w:val="1"/>
      <w:numFmt w:val="bullet"/>
      <w:lvlText w:val=""/>
      <w:lvlJc w:val="left"/>
      <w:pPr>
        <w:ind w:left="5760" w:hanging="360"/>
      </w:pPr>
      <w:rPr>
        <w:rFonts w:ascii="Wingdings" w:hAnsi="Wingdings" w:hint="default"/>
      </w:rPr>
    </w:lvl>
  </w:abstractNum>
  <w:abstractNum w:abstractNumId="32" w15:restartNumberingAfterBreak="0">
    <w:nsid w:val="2B4A61CB"/>
    <w:multiLevelType w:val="hybridMultilevel"/>
    <w:tmpl w:val="C9320550"/>
    <w:lvl w:ilvl="0" w:tplc="72E669C2">
      <w:start w:val="1"/>
      <w:numFmt w:val="bullet"/>
      <w:lvlText w:val="-"/>
      <w:lvlJc w:val="left"/>
      <w:pPr>
        <w:ind w:left="720" w:hanging="360"/>
      </w:pPr>
      <w:rPr>
        <w:rFonts w:ascii="Times New Roman" w:hAnsi="Times New Roman" w:cs="Times New Roman" w:hint="default"/>
      </w:rPr>
    </w:lvl>
    <w:lvl w:ilvl="1" w:tplc="72E669C2">
      <w:start w:val="1"/>
      <w:numFmt w:val="bullet"/>
      <w:lvlText w:val="-"/>
      <w:lvlJc w:val="left"/>
      <w:pPr>
        <w:ind w:left="1800" w:hanging="360"/>
      </w:pPr>
      <w:rPr>
        <w:rFonts w:ascii="Times New Roman" w:hAnsi="Times New Roman" w:cs="Times New Roman"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33" w15:restartNumberingAfterBreak="0">
    <w:nsid w:val="2C143B7D"/>
    <w:multiLevelType w:val="hybridMultilevel"/>
    <w:tmpl w:val="FDD21870"/>
    <w:lvl w:ilvl="0" w:tplc="F8CE975E">
      <w:start w:val="1"/>
      <w:numFmt w:val="decimal"/>
      <w:lvlText w:val="%1."/>
      <w:lvlJc w:val="left"/>
      <w:pPr>
        <w:ind w:left="1080" w:hanging="360"/>
      </w:pPr>
      <w:rPr>
        <w:rFonts w:hint="default"/>
        <w:b w:val="0"/>
        <w:bCs/>
      </w:rPr>
    </w:lvl>
    <w:lvl w:ilvl="1" w:tplc="0C090019">
      <w:start w:val="1"/>
      <w:numFmt w:val="lowerLetter"/>
      <w:lvlText w:val="%2."/>
      <w:lvlJc w:val="left"/>
      <w:pPr>
        <w:ind w:left="1800" w:hanging="360"/>
      </w:pPr>
      <w:rPr>
        <w:rFonts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34" w15:restartNumberingAfterBreak="0">
    <w:nsid w:val="2DE60794"/>
    <w:multiLevelType w:val="hybridMultilevel"/>
    <w:tmpl w:val="BA3AFCE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5" w15:restartNumberingAfterBreak="0">
    <w:nsid w:val="2E0C2FF3"/>
    <w:multiLevelType w:val="hybridMultilevel"/>
    <w:tmpl w:val="8D905520"/>
    <w:lvl w:ilvl="0" w:tplc="6254BC1C">
      <w:start w:val="1"/>
      <w:numFmt w:val="bullet"/>
      <w:pStyle w:val="BULLETS"/>
      <w:lvlText w:val=""/>
      <w:lvlJc w:val="left"/>
      <w:pPr>
        <w:tabs>
          <w:tab w:val="num" w:pos="360"/>
        </w:tabs>
        <w:ind w:left="360" w:hanging="360"/>
      </w:pPr>
      <w:rPr>
        <w:rFonts w:ascii="Symbol" w:hAnsi="Symbol" w:hint="default"/>
        <w:color w:val="auto"/>
      </w:rPr>
    </w:lvl>
    <w:lvl w:ilvl="1" w:tplc="0C090003">
      <w:start w:val="1"/>
      <w:numFmt w:val="bullet"/>
      <w:lvlText w:val="o"/>
      <w:lvlJc w:val="left"/>
      <w:pPr>
        <w:tabs>
          <w:tab w:val="num" w:pos="1080"/>
        </w:tabs>
        <w:ind w:left="1080" w:hanging="360"/>
      </w:pPr>
      <w:rPr>
        <w:rFonts w:ascii="Courier New" w:hAnsi="Courier New" w:cs="Courier New" w:hint="default"/>
      </w:rPr>
    </w:lvl>
    <w:lvl w:ilvl="2" w:tplc="0C090005" w:tentative="1">
      <w:start w:val="1"/>
      <w:numFmt w:val="bullet"/>
      <w:lvlText w:val=""/>
      <w:lvlJc w:val="left"/>
      <w:pPr>
        <w:tabs>
          <w:tab w:val="num" w:pos="1800"/>
        </w:tabs>
        <w:ind w:left="1800" w:hanging="360"/>
      </w:pPr>
      <w:rPr>
        <w:rFonts w:ascii="Wingdings" w:hAnsi="Wingdings" w:hint="default"/>
      </w:rPr>
    </w:lvl>
    <w:lvl w:ilvl="3" w:tplc="0C090001" w:tentative="1">
      <w:start w:val="1"/>
      <w:numFmt w:val="bullet"/>
      <w:lvlText w:val=""/>
      <w:lvlJc w:val="left"/>
      <w:pPr>
        <w:tabs>
          <w:tab w:val="num" w:pos="2520"/>
        </w:tabs>
        <w:ind w:left="2520" w:hanging="360"/>
      </w:pPr>
      <w:rPr>
        <w:rFonts w:ascii="Symbol" w:hAnsi="Symbol" w:hint="default"/>
      </w:rPr>
    </w:lvl>
    <w:lvl w:ilvl="4" w:tplc="0C090003" w:tentative="1">
      <w:start w:val="1"/>
      <w:numFmt w:val="bullet"/>
      <w:lvlText w:val="o"/>
      <w:lvlJc w:val="left"/>
      <w:pPr>
        <w:tabs>
          <w:tab w:val="num" w:pos="3240"/>
        </w:tabs>
        <w:ind w:left="3240" w:hanging="360"/>
      </w:pPr>
      <w:rPr>
        <w:rFonts w:ascii="Courier New" w:hAnsi="Courier New" w:cs="Courier New" w:hint="default"/>
      </w:rPr>
    </w:lvl>
    <w:lvl w:ilvl="5" w:tplc="0C090005" w:tentative="1">
      <w:start w:val="1"/>
      <w:numFmt w:val="bullet"/>
      <w:lvlText w:val=""/>
      <w:lvlJc w:val="left"/>
      <w:pPr>
        <w:tabs>
          <w:tab w:val="num" w:pos="3960"/>
        </w:tabs>
        <w:ind w:left="3960" w:hanging="360"/>
      </w:pPr>
      <w:rPr>
        <w:rFonts w:ascii="Wingdings" w:hAnsi="Wingdings" w:hint="default"/>
      </w:rPr>
    </w:lvl>
    <w:lvl w:ilvl="6" w:tplc="0C090001" w:tentative="1">
      <w:start w:val="1"/>
      <w:numFmt w:val="bullet"/>
      <w:lvlText w:val=""/>
      <w:lvlJc w:val="left"/>
      <w:pPr>
        <w:tabs>
          <w:tab w:val="num" w:pos="4680"/>
        </w:tabs>
        <w:ind w:left="4680" w:hanging="360"/>
      </w:pPr>
      <w:rPr>
        <w:rFonts w:ascii="Symbol" w:hAnsi="Symbol" w:hint="default"/>
      </w:rPr>
    </w:lvl>
    <w:lvl w:ilvl="7" w:tplc="0C090003" w:tentative="1">
      <w:start w:val="1"/>
      <w:numFmt w:val="bullet"/>
      <w:lvlText w:val="o"/>
      <w:lvlJc w:val="left"/>
      <w:pPr>
        <w:tabs>
          <w:tab w:val="num" w:pos="5400"/>
        </w:tabs>
        <w:ind w:left="5400" w:hanging="360"/>
      </w:pPr>
      <w:rPr>
        <w:rFonts w:ascii="Courier New" w:hAnsi="Courier New" w:cs="Courier New" w:hint="default"/>
      </w:rPr>
    </w:lvl>
    <w:lvl w:ilvl="8" w:tplc="0C090005" w:tentative="1">
      <w:start w:val="1"/>
      <w:numFmt w:val="bullet"/>
      <w:lvlText w:val=""/>
      <w:lvlJc w:val="left"/>
      <w:pPr>
        <w:tabs>
          <w:tab w:val="num" w:pos="6120"/>
        </w:tabs>
        <w:ind w:left="6120" w:hanging="360"/>
      </w:pPr>
      <w:rPr>
        <w:rFonts w:ascii="Wingdings" w:hAnsi="Wingdings" w:hint="default"/>
      </w:rPr>
    </w:lvl>
  </w:abstractNum>
  <w:abstractNum w:abstractNumId="36" w15:restartNumberingAfterBreak="0">
    <w:nsid w:val="30085DC8"/>
    <w:multiLevelType w:val="hybridMultilevel"/>
    <w:tmpl w:val="AF782944"/>
    <w:lvl w:ilvl="0" w:tplc="056429BE">
      <w:start w:val="1"/>
      <w:numFmt w:val="bullet"/>
      <w:lvlText w:val="·"/>
      <w:lvlJc w:val="left"/>
      <w:pPr>
        <w:ind w:left="720" w:hanging="360"/>
      </w:pPr>
      <w:rPr>
        <w:rFonts w:ascii="Symbol" w:hAnsi="Symbol" w:hint="default"/>
      </w:rPr>
    </w:lvl>
    <w:lvl w:ilvl="1" w:tplc="AACA8620">
      <w:start w:val="1"/>
      <w:numFmt w:val="bullet"/>
      <w:lvlText w:val="o"/>
      <w:lvlJc w:val="left"/>
      <w:pPr>
        <w:ind w:left="1440" w:hanging="360"/>
      </w:pPr>
      <w:rPr>
        <w:rFonts w:ascii="&quot;Courier New&quot;" w:hAnsi="&quot;Courier New&quot;" w:hint="default"/>
      </w:rPr>
    </w:lvl>
    <w:lvl w:ilvl="2" w:tplc="0C42ADD6">
      <w:start w:val="1"/>
      <w:numFmt w:val="bullet"/>
      <w:lvlText w:val=""/>
      <w:lvlJc w:val="left"/>
      <w:pPr>
        <w:ind w:left="2160" w:hanging="360"/>
      </w:pPr>
      <w:rPr>
        <w:rFonts w:ascii="Wingdings" w:hAnsi="Wingdings" w:hint="default"/>
      </w:rPr>
    </w:lvl>
    <w:lvl w:ilvl="3" w:tplc="5DD4159E">
      <w:start w:val="1"/>
      <w:numFmt w:val="bullet"/>
      <w:lvlText w:val=""/>
      <w:lvlJc w:val="left"/>
      <w:pPr>
        <w:ind w:left="2880" w:hanging="360"/>
      </w:pPr>
      <w:rPr>
        <w:rFonts w:ascii="Symbol" w:hAnsi="Symbol" w:hint="default"/>
      </w:rPr>
    </w:lvl>
    <w:lvl w:ilvl="4" w:tplc="AD8A121E">
      <w:start w:val="1"/>
      <w:numFmt w:val="bullet"/>
      <w:lvlText w:val="o"/>
      <w:lvlJc w:val="left"/>
      <w:pPr>
        <w:ind w:left="3600" w:hanging="360"/>
      </w:pPr>
      <w:rPr>
        <w:rFonts w:ascii="Courier New" w:hAnsi="Courier New" w:hint="default"/>
      </w:rPr>
    </w:lvl>
    <w:lvl w:ilvl="5" w:tplc="72C6AC9C">
      <w:start w:val="1"/>
      <w:numFmt w:val="bullet"/>
      <w:lvlText w:val=""/>
      <w:lvlJc w:val="left"/>
      <w:pPr>
        <w:ind w:left="4320" w:hanging="360"/>
      </w:pPr>
      <w:rPr>
        <w:rFonts w:ascii="Wingdings" w:hAnsi="Wingdings" w:hint="default"/>
      </w:rPr>
    </w:lvl>
    <w:lvl w:ilvl="6" w:tplc="90E8BF16">
      <w:start w:val="1"/>
      <w:numFmt w:val="bullet"/>
      <w:lvlText w:val=""/>
      <w:lvlJc w:val="left"/>
      <w:pPr>
        <w:ind w:left="5040" w:hanging="360"/>
      </w:pPr>
      <w:rPr>
        <w:rFonts w:ascii="Symbol" w:hAnsi="Symbol" w:hint="default"/>
      </w:rPr>
    </w:lvl>
    <w:lvl w:ilvl="7" w:tplc="2B885224">
      <w:start w:val="1"/>
      <w:numFmt w:val="bullet"/>
      <w:lvlText w:val="o"/>
      <w:lvlJc w:val="left"/>
      <w:pPr>
        <w:ind w:left="5760" w:hanging="360"/>
      </w:pPr>
      <w:rPr>
        <w:rFonts w:ascii="Courier New" w:hAnsi="Courier New" w:hint="default"/>
      </w:rPr>
    </w:lvl>
    <w:lvl w:ilvl="8" w:tplc="C8529DD0">
      <w:start w:val="1"/>
      <w:numFmt w:val="bullet"/>
      <w:lvlText w:val=""/>
      <w:lvlJc w:val="left"/>
      <w:pPr>
        <w:ind w:left="6480" w:hanging="360"/>
      </w:pPr>
      <w:rPr>
        <w:rFonts w:ascii="Wingdings" w:hAnsi="Wingdings" w:hint="default"/>
      </w:rPr>
    </w:lvl>
  </w:abstractNum>
  <w:abstractNum w:abstractNumId="37" w15:restartNumberingAfterBreak="0">
    <w:nsid w:val="368719DE"/>
    <w:multiLevelType w:val="hybridMultilevel"/>
    <w:tmpl w:val="440A8298"/>
    <w:lvl w:ilvl="0" w:tplc="72E669C2">
      <w:start w:val="1"/>
      <w:numFmt w:val="bullet"/>
      <w:lvlText w:val="-"/>
      <w:lvlJc w:val="left"/>
      <w:pPr>
        <w:ind w:left="1080" w:hanging="360"/>
      </w:pPr>
      <w:rPr>
        <w:rFonts w:ascii="Times New Roman" w:hAnsi="Times New Roman" w:cs="Times New Roman"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38" w15:restartNumberingAfterBreak="0">
    <w:nsid w:val="36D00361"/>
    <w:multiLevelType w:val="hybridMultilevel"/>
    <w:tmpl w:val="99921C8C"/>
    <w:lvl w:ilvl="0" w:tplc="0C090019">
      <w:start w:val="1"/>
      <w:numFmt w:val="lowerLetter"/>
      <w:lvlText w:val="%1."/>
      <w:lvlJc w:val="left"/>
      <w:pPr>
        <w:ind w:left="1080" w:hanging="360"/>
      </w:p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39" w15:restartNumberingAfterBreak="0">
    <w:nsid w:val="3AAE527F"/>
    <w:multiLevelType w:val="hybridMultilevel"/>
    <w:tmpl w:val="9EE2BDF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0" w15:restartNumberingAfterBreak="0">
    <w:nsid w:val="3D145BFB"/>
    <w:multiLevelType w:val="hybridMultilevel"/>
    <w:tmpl w:val="CC3EE2B8"/>
    <w:lvl w:ilvl="0" w:tplc="72E669C2">
      <w:start w:val="1"/>
      <w:numFmt w:val="bullet"/>
      <w:lvlText w:val="-"/>
      <w:lvlJc w:val="left"/>
      <w:pPr>
        <w:ind w:left="1080" w:hanging="360"/>
      </w:pPr>
      <w:rPr>
        <w:rFonts w:ascii="Times New Roman" w:hAnsi="Times New Roman" w:cs="Times New Roman" w:hint="default"/>
      </w:rPr>
    </w:lvl>
    <w:lvl w:ilvl="1" w:tplc="0C090003">
      <w:start w:val="1"/>
      <w:numFmt w:val="bullet"/>
      <w:lvlText w:val="o"/>
      <w:lvlJc w:val="left"/>
      <w:pPr>
        <w:ind w:left="1800" w:hanging="360"/>
      </w:pPr>
      <w:rPr>
        <w:rFonts w:ascii="Courier New" w:hAnsi="Courier New" w:cs="Courier New" w:hint="default"/>
      </w:rPr>
    </w:lvl>
    <w:lvl w:ilvl="2" w:tplc="0C090005">
      <w:start w:val="1"/>
      <w:numFmt w:val="bullet"/>
      <w:lvlText w:val=""/>
      <w:lvlJc w:val="left"/>
      <w:pPr>
        <w:ind w:left="2520" w:hanging="360"/>
      </w:pPr>
      <w:rPr>
        <w:rFonts w:ascii="Wingdings" w:hAnsi="Wingdings" w:hint="default"/>
      </w:rPr>
    </w:lvl>
    <w:lvl w:ilvl="3" w:tplc="0C090001">
      <w:start w:val="1"/>
      <w:numFmt w:val="bullet"/>
      <w:lvlText w:val=""/>
      <w:lvlJc w:val="left"/>
      <w:pPr>
        <w:ind w:left="3240" w:hanging="360"/>
      </w:pPr>
      <w:rPr>
        <w:rFonts w:ascii="Symbol" w:hAnsi="Symbol" w:hint="default"/>
      </w:rPr>
    </w:lvl>
    <w:lvl w:ilvl="4" w:tplc="0C090003">
      <w:start w:val="1"/>
      <w:numFmt w:val="bullet"/>
      <w:lvlText w:val="o"/>
      <w:lvlJc w:val="left"/>
      <w:pPr>
        <w:ind w:left="3960" w:hanging="360"/>
      </w:pPr>
      <w:rPr>
        <w:rFonts w:ascii="Courier New" w:hAnsi="Courier New" w:cs="Courier New" w:hint="default"/>
      </w:rPr>
    </w:lvl>
    <w:lvl w:ilvl="5" w:tplc="0C090005">
      <w:start w:val="1"/>
      <w:numFmt w:val="bullet"/>
      <w:lvlText w:val=""/>
      <w:lvlJc w:val="left"/>
      <w:pPr>
        <w:ind w:left="4680" w:hanging="360"/>
      </w:pPr>
      <w:rPr>
        <w:rFonts w:ascii="Wingdings" w:hAnsi="Wingdings" w:hint="default"/>
      </w:rPr>
    </w:lvl>
    <w:lvl w:ilvl="6" w:tplc="0C090001">
      <w:start w:val="1"/>
      <w:numFmt w:val="bullet"/>
      <w:lvlText w:val=""/>
      <w:lvlJc w:val="left"/>
      <w:pPr>
        <w:ind w:left="5400" w:hanging="360"/>
      </w:pPr>
      <w:rPr>
        <w:rFonts w:ascii="Symbol" w:hAnsi="Symbol" w:hint="default"/>
      </w:rPr>
    </w:lvl>
    <w:lvl w:ilvl="7" w:tplc="0C090003">
      <w:start w:val="1"/>
      <w:numFmt w:val="bullet"/>
      <w:lvlText w:val="o"/>
      <w:lvlJc w:val="left"/>
      <w:pPr>
        <w:ind w:left="6120" w:hanging="360"/>
      </w:pPr>
      <w:rPr>
        <w:rFonts w:ascii="Courier New" w:hAnsi="Courier New" w:cs="Courier New" w:hint="default"/>
      </w:rPr>
    </w:lvl>
    <w:lvl w:ilvl="8" w:tplc="0C090005">
      <w:start w:val="1"/>
      <w:numFmt w:val="bullet"/>
      <w:lvlText w:val=""/>
      <w:lvlJc w:val="left"/>
      <w:pPr>
        <w:ind w:left="6840" w:hanging="360"/>
      </w:pPr>
      <w:rPr>
        <w:rFonts w:ascii="Wingdings" w:hAnsi="Wingdings" w:hint="default"/>
      </w:rPr>
    </w:lvl>
  </w:abstractNum>
  <w:abstractNum w:abstractNumId="41" w15:restartNumberingAfterBreak="0">
    <w:nsid w:val="3E700777"/>
    <w:multiLevelType w:val="hybridMultilevel"/>
    <w:tmpl w:val="C75238AE"/>
    <w:lvl w:ilvl="0" w:tplc="0C090017">
      <w:start w:val="1"/>
      <w:numFmt w:val="lowerLetter"/>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2" w15:restartNumberingAfterBreak="0">
    <w:nsid w:val="3EFE62EA"/>
    <w:multiLevelType w:val="hybridMultilevel"/>
    <w:tmpl w:val="CC6853C0"/>
    <w:lvl w:ilvl="0" w:tplc="6F9046DE">
      <w:start w:val="1"/>
      <w:numFmt w:val="bullet"/>
      <w:lvlText w:val="·"/>
      <w:lvlJc w:val="left"/>
      <w:pPr>
        <w:ind w:left="720" w:hanging="360"/>
      </w:pPr>
      <w:rPr>
        <w:rFonts w:ascii="Symbol" w:hAnsi="Symbol" w:hint="default"/>
      </w:rPr>
    </w:lvl>
    <w:lvl w:ilvl="1" w:tplc="72E669C2">
      <w:start w:val="1"/>
      <w:numFmt w:val="bullet"/>
      <w:lvlText w:val="-"/>
      <w:lvlJc w:val="left"/>
      <w:pPr>
        <w:ind w:left="1440" w:hanging="360"/>
      </w:pPr>
      <w:rPr>
        <w:rFonts w:ascii="Times New Roman" w:hAnsi="Times New Roman" w:cs="Times New Roman" w:hint="default"/>
      </w:rPr>
    </w:lvl>
    <w:lvl w:ilvl="2" w:tplc="CC846964">
      <w:start w:val="1"/>
      <w:numFmt w:val="bullet"/>
      <w:lvlText w:val=""/>
      <w:lvlJc w:val="left"/>
      <w:pPr>
        <w:ind w:left="2160" w:hanging="360"/>
      </w:pPr>
      <w:rPr>
        <w:rFonts w:ascii="Wingdings" w:hAnsi="Wingdings" w:hint="default"/>
      </w:rPr>
    </w:lvl>
    <w:lvl w:ilvl="3" w:tplc="B864799A">
      <w:start w:val="1"/>
      <w:numFmt w:val="bullet"/>
      <w:lvlText w:val=""/>
      <w:lvlJc w:val="left"/>
      <w:pPr>
        <w:ind w:left="2880" w:hanging="360"/>
      </w:pPr>
      <w:rPr>
        <w:rFonts w:ascii="Symbol" w:hAnsi="Symbol" w:hint="default"/>
      </w:rPr>
    </w:lvl>
    <w:lvl w:ilvl="4" w:tplc="84C88CAE">
      <w:start w:val="1"/>
      <w:numFmt w:val="bullet"/>
      <w:lvlText w:val="o"/>
      <w:lvlJc w:val="left"/>
      <w:pPr>
        <w:ind w:left="3600" w:hanging="360"/>
      </w:pPr>
      <w:rPr>
        <w:rFonts w:ascii="Courier New" w:hAnsi="Courier New" w:hint="default"/>
      </w:rPr>
    </w:lvl>
    <w:lvl w:ilvl="5" w:tplc="681ECEBC">
      <w:start w:val="1"/>
      <w:numFmt w:val="bullet"/>
      <w:lvlText w:val=""/>
      <w:lvlJc w:val="left"/>
      <w:pPr>
        <w:ind w:left="4320" w:hanging="360"/>
      </w:pPr>
      <w:rPr>
        <w:rFonts w:ascii="Wingdings" w:hAnsi="Wingdings" w:hint="default"/>
      </w:rPr>
    </w:lvl>
    <w:lvl w:ilvl="6" w:tplc="A4CE20B4">
      <w:start w:val="1"/>
      <w:numFmt w:val="bullet"/>
      <w:lvlText w:val=""/>
      <w:lvlJc w:val="left"/>
      <w:pPr>
        <w:ind w:left="5040" w:hanging="360"/>
      </w:pPr>
      <w:rPr>
        <w:rFonts w:ascii="Symbol" w:hAnsi="Symbol" w:hint="default"/>
      </w:rPr>
    </w:lvl>
    <w:lvl w:ilvl="7" w:tplc="ECD89902">
      <w:start w:val="1"/>
      <w:numFmt w:val="bullet"/>
      <w:lvlText w:val="o"/>
      <w:lvlJc w:val="left"/>
      <w:pPr>
        <w:ind w:left="5760" w:hanging="360"/>
      </w:pPr>
      <w:rPr>
        <w:rFonts w:ascii="Courier New" w:hAnsi="Courier New" w:hint="default"/>
      </w:rPr>
    </w:lvl>
    <w:lvl w:ilvl="8" w:tplc="8E4437E4">
      <w:start w:val="1"/>
      <w:numFmt w:val="bullet"/>
      <w:lvlText w:val=""/>
      <w:lvlJc w:val="left"/>
      <w:pPr>
        <w:ind w:left="6480" w:hanging="360"/>
      </w:pPr>
      <w:rPr>
        <w:rFonts w:ascii="Wingdings" w:hAnsi="Wingdings" w:hint="default"/>
      </w:rPr>
    </w:lvl>
  </w:abstractNum>
  <w:abstractNum w:abstractNumId="43" w15:restartNumberingAfterBreak="0">
    <w:nsid w:val="46B31462"/>
    <w:multiLevelType w:val="hybridMultilevel"/>
    <w:tmpl w:val="47FE6A0E"/>
    <w:lvl w:ilvl="0" w:tplc="3CEE0608">
      <w:start w:val="1"/>
      <w:numFmt w:val="bullet"/>
      <w:lvlText w:val=""/>
      <w:lvlJc w:val="left"/>
      <w:pPr>
        <w:ind w:left="720" w:hanging="360"/>
      </w:pPr>
      <w:rPr>
        <w:rFonts w:ascii="Symbol" w:hAnsi="Symbol" w:hint="default"/>
      </w:rPr>
    </w:lvl>
    <w:lvl w:ilvl="1" w:tplc="D25CCA58">
      <w:start w:val="1"/>
      <w:numFmt w:val="bullet"/>
      <w:lvlText w:val="o"/>
      <w:lvlJc w:val="left"/>
      <w:pPr>
        <w:ind w:left="1440" w:hanging="360"/>
      </w:pPr>
      <w:rPr>
        <w:rFonts w:ascii="Courier New" w:hAnsi="Courier New" w:hint="default"/>
      </w:rPr>
    </w:lvl>
    <w:lvl w:ilvl="2" w:tplc="379485CC">
      <w:start w:val="1"/>
      <w:numFmt w:val="bullet"/>
      <w:lvlText w:val=""/>
      <w:lvlJc w:val="left"/>
      <w:pPr>
        <w:ind w:left="2160" w:hanging="360"/>
      </w:pPr>
      <w:rPr>
        <w:rFonts w:ascii="Wingdings" w:hAnsi="Wingdings" w:hint="default"/>
      </w:rPr>
    </w:lvl>
    <w:lvl w:ilvl="3" w:tplc="6E0C541C">
      <w:start w:val="1"/>
      <w:numFmt w:val="bullet"/>
      <w:lvlText w:val=""/>
      <w:lvlJc w:val="left"/>
      <w:pPr>
        <w:ind w:left="2880" w:hanging="360"/>
      </w:pPr>
      <w:rPr>
        <w:rFonts w:ascii="Symbol" w:hAnsi="Symbol" w:hint="default"/>
      </w:rPr>
    </w:lvl>
    <w:lvl w:ilvl="4" w:tplc="49B63998">
      <w:start w:val="1"/>
      <w:numFmt w:val="bullet"/>
      <w:lvlText w:val="o"/>
      <w:lvlJc w:val="left"/>
      <w:pPr>
        <w:ind w:left="3600" w:hanging="360"/>
      </w:pPr>
      <w:rPr>
        <w:rFonts w:ascii="Courier New" w:hAnsi="Courier New" w:hint="default"/>
      </w:rPr>
    </w:lvl>
    <w:lvl w:ilvl="5" w:tplc="D41E3B0E">
      <w:start w:val="1"/>
      <w:numFmt w:val="bullet"/>
      <w:lvlText w:val=""/>
      <w:lvlJc w:val="left"/>
      <w:pPr>
        <w:ind w:left="4320" w:hanging="360"/>
      </w:pPr>
      <w:rPr>
        <w:rFonts w:ascii="Wingdings" w:hAnsi="Wingdings" w:hint="default"/>
      </w:rPr>
    </w:lvl>
    <w:lvl w:ilvl="6" w:tplc="FA226CCE">
      <w:start w:val="1"/>
      <w:numFmt w:val="bullet"/>
      <w:lvlText w:val=""/>
      <w:lvlJc w:val="left"/>
      <w:pPr>
        <w:ind w:left="5040" w:hanging="360"/>
      </w:pPr>
      <w:rPr>
        <w:rFonts w:ascii="Symbol" w:hAnsi="Symbol" w:hint="default"/>
      </w:rPr>
    </w:lvl>
    <w:lvl w:ilvl="7" w:tplc="90DA8964">
      <w:start w:val="1"/>
      <w:numFmt w:val="bullet"/>
      <w:lvlText w:val="o"/>
      <w:lvlJc w:val="left"/>
      <w:pPr>
        <w:ind w:left="5760" w:hanging="360"/>
      </w:pPr>
      <w:rPr>
        <w:rFonts w:ascii="Courier New" w:hAnsi="Courier New" w:hint="default"/>
      </w:rPr>
    </w:lvl>
    <w:lvl w:ilvl="8" w:tplc="585AE320">
      <w:start w:val="1"/>
      <w:numFmt w:val="bullet"/>
      <w:lvlText w:val=""/>
      <w:lvlJc w:val="left"/>
      <w:pPr>
        <w:ind w:left="6480" w:hanging="360"/>
      </w:pPr>
      <w:rPr>
        <w:rFonts w:ascii="Wingdings" w:hAnsi="Wingdings" w:hint="default"/>
      </w:rPr>
    </w:lvl>
  </w:abstractNum>
  <w:abstractNum w:abstractNumId="44" w15:restartNumberingAfterBreak="0">
    <w:nsid w:val="4B054A25"/>
    <w:multiLevelType w:val="hybridMultilevel"/>
    <w:tmpl w:val="05C80C8C"/>
    <w:lvl w:ilvl="0" w:tplc="72E669C2">
      <w:start w:val="1"/>
      <w:numFmt w:val="bullet"/>
      <w:lvlText w:val="-"/>
      <w:lvlJc w:val="left"/>
      <w:pPr>
        <w:ind w:left="1080" w:hanging="360"/>
      </w:pPr>
      <w:rPr>
        <w:rFonts w:ascii="Times New Roman" w:hAnsi="Times New Roman" w:cs="Times New Roman"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45" w15:restartNumberingAfterBreak="0">
    <w:nsid w:val="4BFE0119"/>
    <w:multiLevelType w:val="hybridMultilevel"/>
    <w:tmpl w:val="0C09001D"/>
    <w:styleLink w:val="StyleHeading110ptGray-50"/>
    <w:lvl w:ilvl="0" w:tplc="41B4E3C8">
      <w:start w:val="1"/>
      <w:numFmt w:val="decimal"/>
      <w:lvlText w:val="%1)"/>
      <w:lvlJc w:val="left"/>
      <w:pPr>
        <w:tabs>
          <w:tab w:val="num" w:pos="360"/>
        </w:tabs>
        <w:ind w:left="360" w:hanging="360"/>
      </w:pPr>
    </w:lvl>
    <w:lvl w:ilvl="1" w:tplc="EEE438CA">
      <w:start w:val="1"/>
      <w:numFmt w:val="lowerLetter"/>
      <w:lvlText w:val="%2)"/>
      <w:lvlJc w:val="left"/>
      <w:pPr>
        <w:tabs>
          <w:tab w:val="num" w:pos="720"/>
        </w:tabs>
        <w:ind w:left="720" w:hanging="360"/>
      </w:pPr>
    </w:lvl>
    <w:lvl w:ilvl="2" w:tplc="F97008C4">
      <w:start w:val="1"/>
      <w:numFmt w:val="lowerRoman"/>
      <w:lvlText w:val="%3)"/>
      <w:lvlJc w:val="left"/>
      <w:pPr>
        <w:tabs>
          <w:tab w:val="num" w:pos="1080"/>
        </w:tabs>
        <w:ind w:left="1080" w:hanging="360"/>
      </w:pPr>
    </w:lvl>
    <w:lvl w:ilvl="3" w:tplc="C086687E">
      <w:start w:val="1"/>
      <w:numFmt w:val="decimal"/>
      <w:lvlText w:val="(%4)"/>
      <w:lvlJc w:val="left"/>
      <w:pPr>
        <w:tabs>
          <w:tab w:val="num" w:pos="1440"/>
        </w:tabs>
        <w:ind w:left="1440" w:hanging="360"/>
      </w:pPr>
    </w:lvl>
    <w:lvl w:ilvl="4" w:tplc="2FBCCBE4">
      <w:start w:val="1"/>
      <w:numFmt w:val="lowerLetter"/>
      <w:lvlText w:val="(%5)"/>
      <w:lvlJc w:val="left"/>
      <w:pPr>
        <w:tabs>
          <w:tab w:val="num" w:pos="1800"/>
        </w:tabs>
        <w:ind w:left="1800" w:hanging="360"/>
      </w:pPr>
    </w:lvl>
    <w:lvl w:ilvl="5" w:tplc="831EACD8">
      <w:start w:val="1"/>
      <w:numFmt w:val="lowerRoman"/>
      <w:lvlText w:val="(%6)"/>
      <w:lvlJc w:val="left"/>
      <w:pPr>
        <w:tabs>
          <w:tab w:val="num" w:pos="2160"/>
        </w:tabs>
        <w:ind w:left="2160" w:hanging="360"/>
      </w:pPr>
    </w:lvl>
    <w:lvl w:ilvl="6" w:tplc="461890E2">
      <w:start w:val="1"/>
      <w:numFmt w:val="decimal"/>
      <w:lvlText w:val="%7."/>
      <w:lvlJc w:val="left"/>
      <w:pPr>
        <w:tabs>
          <w:tab w:val="num" w:pos="2520"/>
        </w:tabs>
        <w:ind w:left="2520" w:hanging="360"/>
      </w:pPr>
    </w:lvl>
    <w:lvl w:ilvl="7" w:tplc="BE90099C">
      <w:start w:val="1"/>
      <w:numFmt w:val="lowerLetter"/>
      <w:lvlText w:val="%8."/>
      <w:lvlJc w:val="left"/>
      <w:pPr>
        <w:tabs>
          <w:tab w:val="num" w:pos="2880"/>
        </w:tabs>
        <w:ind w:left="2880" w:hanging="360"/>
      </w:pPr>
    </w:lvl>
    <w:lvl w:ilvl="8" w:tplc="FF6442BC">
      <w:start w:val="1"/>
      <w:numFmt w:val="lowerRoman"/>
      <w:lvlText w:val="%9."/>
      <w:lvlJc w:val="left"/>
      <w:pPr>
        <w:tabs>
          <w:tab w:val="num" w:pos="3240"/>
        </w:tabs>
        <w:ind w:left="3240" w:hanging="360"/>
      </w:pPr>
    </w:lvl>
  </w:abstractNum>
  <w:abstractNum w:abstractNumId="46" w15:restartNumberingAfterBreak="0">
    <w:nsid w:val="4D743074"/>
    <w:multiLevelType w:val="hybridMultilevel"/>
    <w:tmpl w:val="2F9821A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7" w15:restartNumberingAfterBreak="0">
    <w:nsid w:val="51015D3B"/>
    <w:multiLevelType w:val="hybridMultilevel"/>
    <w:tmpl w:val="CDF83D64"/>
    <w:lvl w:ilvl="0" w:tplc="72E669C2">
      <w:start w:val="1"/>
      <w:numFmt w:val="bullet"/>
      <w:lvlText w:val="-"/>
      <w:lvlJc w:val="left"/>
      <w:pPr>
        <w:ind w:left="720" w:hanging="360"/>
      </w:pPr>
      <w:rPr>
        <w:rFonts w:ascii="Times New Roman" w:hAnsi="Times New Roman" w:cs="Times New Roman"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8" w15:restartNumberingAfterBreak="0">
    <w:nsid w:val="54840285"/>
    <w:multiLevelType w:val="hybridMultilevel"/>
    <w:tmpl w:val="B0E6D770"/>
    <w:lvl w:ilvl="0" w:tplc="0C090017">
      <w:start w:val="1"/>
      <w:numFmt w:val="lowerLetter"/>
      <w:lvlText w:val="%1)"/>
      <w:lvlJc w:val="left"/>
      <w:pPr>
        <w:ind w:left="720" w:hanging="360"/>
      </w:pPr>
      <w:rPr>
        <w:rFont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9" w15:restartNumberingAfterBreak="0">
    <w:nsid w:val="55196057"/>
    <w:multiLevelType w:val="hybridMultilevel"/>
    <w:tmpl w:val="5D4225C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0" w15:restartNumberingAfterBreak="0">
    <w:nsid w:val="575B75BC"/>
    <w:multiLevelType w:val="hybridMultilevel"/>
    <w:tmpl w:val="8922711C"/>
    <w:lvl w:ilvl="0" w:tplc="08A2AECA">
      <w:start w:val="1"/>
      <w:numFmt w:val="lowerLetter"/>
      <w:lvlText w:val="%1."/>
      <w:lvlJc w:val="left"/>
      <w:pPr>
        <w:ind w:left="108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51" w15:restartNumberingAfterBreak="0">
    <w:nsid w:val="5BDE1ADB"/>
    <w:multiLevelType w:val="hybridMultilevel"/>
    <w:tmpl w:val="FD60ECE0"/>
    <w:lvl w:ilvl="0" w:tplc="66006904">
      <w:start w:val="1"/>
      <w:numFmt w:val="bullet"/>
      <w:lvlText w:val="-"/>
      <w:lvlJc w:val="left"/>
      <w:pPr>
        <w:ind w:left="1800" w:hanging="360"/>
      </w:pPr>
      <w:rPr>
        <w:rFonts w:ascii="Times New Roman" w:hAnsi="Times New Roman" w:cs="Times New Roman" w:hint="default"/>
      </w:rPr>
    </w:lvl>
    <w:lvl w:ilvl="1" w:tplc="0C090003">
      <w:start w:val="1"/>
      <w:numFmt w:val="bullet"/>
      <w:lvlText w:val="o"/>
      <w:lvlJc w:val="left"/>
      <w:pPr>
        <w:ind w:left="2520" w:hanging="360"/>
      </w:pPr>
      <w:rPr>
        <w:rFonts w:ascii="Courier New" w:hAnsi="Courier New" w:cs="Courier New" w:hint="default"/>
      </w:rPr>
    </w:lvl>
    <w:lvl w:ilvl="2" w:tplc="0C090005">
      <w:start w:val="1"/>
      <w:numFmt w:val="bullet"/>
      <w:lvlText w:val=""/>
      <w:lvlJc w:val="left"/>
      <w:pPr>
        <w:ind w:left="3240" w:hanging="360"/>
      </w:pPr>
      <w:rPr>
        <w:rFonts w:ascii="Wingdings" w:hAnsi="Wingdings" w:hint="default"/>
      </w:rPr>
    </w:lvl>
    <w:lvl w:ilvl="3" w:tplc="0C090001">
      <w:start w:val="1"/>
      <w:numFmt w:val="bullet"/>
      <w:lvlText w:val=""/>
      <w:lvlJc w:val="left"/>
      <w:pPr>
        <w:ind w:left="3960" w:hanging="360"/>
      </w:pPr>
      <w:rPr>
        <w:rFonts w:ascii="Symbol" w:hAnsi="Symbol" w:hint="default"/>
      </w:rPr>
    </w:lvl>
    <w:lvl w:ilvl="4" w:tplc="0C090003">
      <w:start w:val="1"/>
      <w:numFmt w:val="bullet"/>
      <w:lvlText w:val="o"/>
      <w:lvlJc w:val="left"/>
      <w:pPr>
        <w:ind w:left="4680" w:hanging="360"/>
      </w:pPr>
      <w:rPr>
        <w:rFonts w:ascii="Courier New" w:hAnsi="Courier New" w:cs="Courier New" w:hint="default"/>
      </w:rPr>
    </w:lvl>
    <w:lvl w:ilvl="5" w:tplc="0C090005">
      <w:start w:val="1"/>
      <w:numFmt w:val="bullet"/>
      <w:lvlText w:val=""/>
      <w:lvlJc w:val="left"/>
      <w:pPr>
        <w:ind w:left="5400" w:hanging="360"/>
      </w:pPr>
      <w:rPr>
        <w:rFonts w:ascii="Wingdings" w:hAnsi="Wingdings" w:hint="default"/>
      </w:rPr>
    </w:lvl>
    <w:lvl w:ilvl="6" w:tplc="0C090001">
      <w:start w:val="1"/>
      <w:numFmt w:val="bullet"/>
      <w:lvlText w:val=""/>
      <w:lvlJc w:val="left"/>
      <w:pPr>
        <w:ind w:left="6120" w:hanging="360"/>
      </w:pPr>
      <w:rPr>
        <w:rFonts w:ascii="Symbol" w:hAnsi="Symbol" w:hint="default"/>
      </w:rPr>
    </w:lvl>
    <w:lvl w:ilvl="7" w:tplc="0C090003">
      <w:start w:val="1"/>
      <w:numFmt w:val="bullet"/>
      <w:lvlText w:val="o"/>
      <w:lvlJc w:val="left"/>
      <w:pPr>
        <w:ind w:left="6840" w:hanging="360"/>
      </w:pPr>
      <w:rPr>
        <w:rFonts w:ascii="Courier New" w:hAnsi="Courier New" w:cs="Courier New" w:hint="default"/>
      </w:rPr>
    </w:lvl>
    <w:lvl w:ilvl="8" w:tplc="0C090005">
      <w:start w:val="1"/>
      <w:numFmt w:val="bullet"/>
      <w:lvlText w:val=""/>
      <w:lvlJc w:val="left"/>
      <w:pPr>
        <w:ind w:left="7560" w:hanging="360"/>
      </w:pPr>
      <w:rPr>
        <w:rFonts w:ascii="Wingdings" w:hAnsi="Wingdings" w:hint="default"/>
      </w:rPr>
    </w:lvl>
  </w:abstractNum>
  <w:abstractNum w:abstractNumId="52" w15:restartNumberingAfterBreak="0">
    <w:nsid w:val="5E88627E"/>
    <w:multiLevelType w:val="hybridMultilevel"/>
    <w:tmpl w:val="7F4E31FE"/>
    <w:lvl w:ilvl="0" w:tplc="57968BB0">
      <w:start w:val="1"/>
      <w:numFmt w:val="bullet"/>
      <w:lvlText w:val="·"/>
      <w:lvlJc w:val="left"/>
      <w:pPr>
        <w:ind w:left="720" w:hanging="360"/>
      </w:pPr>
      <w:rPr>
        <w:rFonts w:ascii="Symbol" w:hAnsi="Symbol" w:hint="default"/>
      </w:rPr>
    </w:lvl>
    <w:lvl w:ilvl="1" w:tplc="8AF0B0B8">
      <w:start w:val="1"/>
      <w:numFmt w:val="bullet"/>
      <w:lvlText w:val="o"/>
      <w:lvlJc w:val="left"/>
      <w:pPr>
        <w:ind w:left="1440" w:hanging="360"/>
      </w:pPr>
      <w:rPr>
        <w:rFonts w:ascii="Courier New" w:hAnsi="Courier New" w:hint="default"/>
      </w:rPr>
    </w:lvl>
    <w:lvl w:ilvl="2" w:tplc="FFF61692">
      <w:start w:val="1"/>
      <w:numFmt w:val="bullet"/>
      <w:lvlText w:val=""/>
      <w:lvlJc w:val="left"/>
      <w:pPr>
        <w:ind w:left="2160" w:hanging="360"/>
      </w:pPr>
      <w:rPr>
        <w:rFonts w:ascii="Wingdings" w:hAnsi="Wingdings" w:hint="default"/>
      </w:rPr>
    </w:lvl>
    <w:lvl w:ilvl="3" w:tplc="341A1852">
      <w:start w:val="1"/>
      <w:numFmt w:val="bullet"/>
      <w:lvlText w:val=""/>
      <w:lvlJc w:val="left"/>
      <w:pPr>
        <w:ind w:left="2880" w:hanging="360"/>
      </w:pPr>
      <w:rPr>
        <w:rFonts w:ascii="Symbol" w:hAnsi="Symbol" w:hint="default"/>
      </w:rPr>
    </w:lvl>
    <w:lvl w:ilvl="4" w:tplc="7FB2782C">
      <w:start w:val="1"/>
      <w:numFmt w:val="bullet"/>
      <w:lvlText w:val="o"/>
      <w:lvlJc w:val="left"/>
      <w:pPr>
        <w:ind w:left="3600" w:hanging="360"/>
      </w:pPr>
      <w:rPr>
        <w:rFonts w:ascii="Courier New" w:hAnsi="Courier New" w:hint="default"/>
      </w:rPr>
    </w:lvl>
    <w:lvl w:ilvl="5" w:tplc="BF8C0708">
      <w:start w:val="1"/>
      <w:numFmt w:val="bullet"/>
      <w:lvlText w:val=""/>
      <w:lvlJc w:val="left"/>
      <w:pPr>
        <w:ind w:left="4320" w:hanging="360"/>
      </w:pPr>
      <w:rPr>
        <w:rFonts w:ascii="Wingdings" w:hAnsi="Wingdings" w:hint="default"/>
      </w:rPr>
    </w:lvl>
    <w:lvl w:ilvl="6" w:tplc="FFA86926">
      <w:start w:val="1"/>
      <w:numFmt w:val="bullet"/>
      <w:lvlText w:val=""/>
      <w:lvlJc w:val="left"/>
      <w:pPr>
        <w:ind w:left="5040" w:hanging="360"/>
      </w:pPr>
      <w:rPr>
        <w:rFonts w:ascii="Symbol" w:hAnsi="Symbol" w:hint="default"/>
      </w:rPr>
    </w:lvl>
    <w:lvl w:ilvl="7" w:tplc="6726AE6E">
      <w:start w:val="1"/>
      <w:numFmt w:val="bullet"/>
      <w:lvlText w:val="o"/>
      <w:lvlJc w:val="left"/>
      <w:pPr>
        <w:ind w:left="5760" w:hanging="360"/>
      </w:pPr>
      <w:rPr>
        <w:rFonts w:ascii="Courier New" w:hAnsi="Courier New" w:hint="default"/>
      </w:rPr>
    </w:lvl>
    <w:lvl w:ilvl="8" w:tplc="616E1350">
      <w:start w:val="1"/>
      <w:numFmt w:val="bullet"/>
      <w:lvlText w:val=""/>
      <w:lvlJc w:val="left"/>
      <w:pPr>
        <w:ind w:left="6480" w:hanging="360"/>
      </w:pPr>
      <w:rPr>
        <w:rFonts w:ascii="Wingdings" w:hAnsi="Wingdings" w:hint="default"/>
      </w:rPr>
    </w:lvl>
  </w:abstractNum>
  <w:abstractNum w:abstractNumId="53" w15:restartNumberingAfterBreak="0">
    <w:nsid w:val="60556F2A"/>
    <w:multiLevelType w:val="hybridMultilevel"/>
    <w:tmpl w:val="D92AAB4C"/>
    <w:lvl w:ilvl="0" w:tplc="91C26C20">
      <w:start w:val="1"/>
      <w:numFmt w:val="bullet"/>
      <w:lvlText w:val=""/>
      <w:lvlJc w:val="left"/>
      <w:pPr>
        <w:ind w:left="1440" w:hanging="360"/>
      </w:pPr>
      <w:rPr>
        <w:rFonts w:ascii="Wingdings" w:hAnsi="Wingdings"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54" w15:restartNumberingAfterBreak="0">
    <w:nsid w:val="61066692"/>
    <w:multiLevelType w:val="hybridMultilevel"/>
    <w:tmpl w:val="7BFC15E4"/>
    <w:lvl w:ilvl="0" w:tplc="6C1CC59A">
      <w:start w:val="1"/>
      <w:numFmt w:val="bullet"/>
      <w:lvlText w:val=""/>
      <w:lvlJc w:val="left"/>
      <w:pPr>
        <w:ind w:left="720" w:hanging="360"/>
      </w:pPr>
      <w:rPr>
        <w:rFonts w:ascii="Symbol" w:hAnsi="Symbol" w:hint="default"/>
      </w:rPr>
    </w:lvl>
    <w:lvl w:ilvl="1" w:tplc="72E669C2">
      <w:start w:val="1"/>
      <w:numFmt w:val="bullet"/>
      <w:lvlText w:val="-"/>
      <w:lvlJc w:val="left"/>
      <w:pPr>
        <w:ind w:left="1440" w:hanging="360"/>
      </w:pPr>
      <w:rPr>
        <w:rFonts w:ascii="Times New Roman" w:hAnsi="Times New Roman" w:cs="Times New Roman" w:hint="default"/>
      </w:rPr>
    </w:lvl>
    <w:lvl w:ilvl="2" w:tplc="EB1C1B78">
      <w:start w:val="1"/>
      <w:numFmt w:val="bullet"/>
      <w:lvlText w:val=""/>
      <w:lvlJc w:val="left"/>
      <w:pPr>
        <w:ind w:left="2160" w:hanging="360"/>
      </w:pPr>
      <w:rPr>
        <w:rFonts w:ascii="Wingdings" w:hAnsi="Wingdings" w:hint="default"/>
      </w:rPr>
    </w:lvl>
    <w:lvl w:ilvl="3" w:tplc="54221096">
      <w:start w:val="1"/>
      <w:numFmt w:val="bullet"/>
      <w:lvlText w:val=""/>
      <w:lvlJc w:val="left"/>
      <w:pPr>
        <w:ind w:left="2880" w:hanging="360"/>
      </w:pPr>
      <w:rPr>
        <w:rFonts w:ascii="Symbol" w:hAnsi="Symbol" w:hint="default"/>
      </w:rPr>
    </w:lvl>
    <w:lvl w:ilvl="4" w:tplc="AD7AC1DA">
      <w:start w:val="1"/>
      <w:numFmt w:val="bullet"/>
      <w:lvlText w:val="o"/>
      <w:lvlJc w:val="left"/>
      <w:pPr>
        <w:ind w:left="3600" w:hanging="360"/>
      </w:pPr>
      <w:rPr>
        <w:rFonts w:ascii="Courier New" w:hAnsi="Courier New" w:hint="default"/>
      </w:rPr>
    </w:lvl>
    <w:lvl w:ilvl="5" w:tplc="54A48BEA">
      <w:start w:val="1"/>
      <w:numFmt w:val="bullet"/>
      <w:lvlText w:val=""/>
      <w:lvlJc w:val="left"/>
      <w:pPr>
        <w:ind w:left="4320" w:hanging="360"/>
      </w:pPr>
      <w:rPr>
        <w:rFonts w:ascii="Wingdings" w:hAnsi="Wingdings" w:hint="default"/>
      </w:rPr>
    </w:lvl>
    <w:lvl w:ilvl="6" w:tplc="13CA9914">
      <w:start w:val="1"/>
      <w:numFmt w:val="bullet"/>
      <w:lvlText w:val=""/>
      <w:lvlJc w:val="left"/>
      <w:pPr>
        <w:ind w:left="5040" w:hanging="360"/>
      </w:pPr>
      <w:rPr>
        <w:rFonts w:ascii="Symbol" w:hAnsi="Symbol" w:hint="default"/>
      </w:rPr>
    </w:lvl>
    <w:lvl w:ilvl="7" w:tplc="1BF01ACA">
      <w:start w:val="1"/>
      <w:numFmt w:val="bullet"/>
      <w:lvlText w:val="o"/>
      <w:lvlJc w:val="left"/>
      <w:pPr>
        <w:ind w:left="5760" w:hanging="360"/>
      </w:pPr>
      <w:rPr>
        <w:rFonts w:ascii="Courier New" w:hAnsi="Courier New" w:hint="default"/>
      </w:rPr>
    </w:lvl>
    <w:lvl w:ilvl="8" w:tplc="2B98C6E2">
      <w:start w:val="1"/>
      <w:numFmt w:val="bullet"/>
      <w:lvlText w:val=""/>
      <w:lvlJc w:val="left"/>
      <w:pPr>
        <w:ind w:left="6480" w:hanging="360"/>
      </w:pPr>
      <w:rPr>
        <w:rFonts w:ascii="Wingdings" w:hAnsi="Wingdings" w:hint="default"/>
      </w:rPr>
    </w:lvl>
  </w:abstractNum>
  <w:abstractNum w:abstractNumId="55" w15:restartNumberingAfterBreak="0">
    <w:nsid w:val="64612D72"/>
    <w:multiLevelType w:val="hybridMultilevel"/>
    <w:tmpl w:val="3692CCA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6" w15:restartNumberingAfterBreak="0">
    <w:nsid w:val="71FA4AF6"/>
    <w:multiLevelType w:val="hybridMultilevel"/>
    <w:tmpl w:val="F58E0C76"/>
    <w:lvl w:ilvl="0" w:tplc="7CAE8F78">
      <w:start w:val="1"/>
      <w:numFmt w:val="bullet"/>
      <w:lvlText w:val=""/>
      <w:lvlJc w:val="left"/>
      <w:pPr>
        <w:ind w:left="720" w:hanging="360"/>
      </w:pPr>
      <w:rPr>
        <w:rFonts w:ascii="Symbol" w:hAnsi="Symbol" w:hint="default"/>
      </w:rPr>
    </w:lvl>
    <w:lvl w:ilvl="1" w:tplc="997A7746">
      <w:start w:val="1"/>
      <w:numFmt w:val="bullet"/>
      <w:lvlText w:val="o"/>
      <w:lvlJc w:val="left"/>
      <w:pPr>
        <w:ind w:left="1440" w:hanging="360"/>
      </w:pPr>
      <w:rPr>
        <w:rFonts w:ascii="Courier New" w:hAnsi="Courier New" w:hint="default"/>
      </w:rPr>
    </w:lvl>
    <w:lvl w:ilvl="2" w:tplc="368AA298">
      <w:start w:val="1"/>
      <w:numFmt w:val="bullet"/>
      <w:lvlText w:val=""/>
      <w:lvlJc w:val="left"/>
      <w:pPr>
        <w:ind w:left="2160" w:hanging="360"/>
      </w:pPr>
      <w:rPr>
        <w:rFonts w:ascii="Wingdings" w:hAnsi="Wingdings" w:hint="default"/>
      </w:rPr>
    </w:lvl>
    <w:lvl w:ilvl="3" w:tplc="1B4C7326">
      <w:start w:val="1"/>
      <w:numFmt w:val="bullet"/>
      <w:lvlText w:val=""/>
      <w:lvlJc w:val="left"/>
      <w:pPr>
        <w:ind w:left="2880" w:hanging="360"/>
      </w:pPr>
      <w:rPr>
        <w:rFonts w:ascii="Symbol" w:hAnsi="Symbol" w:hint="default"/>
      </w:rPr>
    </w:lvl>
    <w:lvl w:ilvl="4" w:tplc="E7E2611E">
      <w:start w:val="1"/>
      <w:numFmt w:val="bullet"/>
      <w:lvlText w:val="o"/>
      <w:lvlJc w:val="left"/>
      <w:pPr>
        <w:ind w:left="3600" w:hanging="360"/>
      </w:pPr>
      <w:rPr>
        <w:rFonts w:ascii="Courier New" w:hAnsi="Courier New" w:hint="default"/>
      </w:rPr>
    </w:lvl>
    <w:lvl w:ilvl="5" w:tplc="29B8013C">
      <w:start w:val="1"/>
      <w:numFmt w:val="bullet"/>
      <w:lvlText w:val=""/>
      <w:lvlJc w:val="left"/>
      <w:pPr>
        <w:ind w:left="4320" w:hanging="360"/>
      </w:pPr>
      <w:rPr>
        <w:rFonts w:ascii="Wingdings" w:hAnsi="Wingdings" w:hint="default"/>
      </w:rPr>
    </w:lvl>
    <w:lvl w:ilvl="6" w:tplc="B2B2E454">
      <w:start w:val="1"/>
      <w:numFmt w:val="bullet"/>
      <w:lvlText w:val=""/>
      <w:lvlJc w:val="left"/>
      <w:pPr>
        <w:ind w:left="5040" w:hanging="360"/>
      </w:pPr>
      <w:rPr>
        <w:rFonts w:ascii="Symbol" w:hAnsi="Symbol" w:hint="default"/>
      </w:rPr>
    </w:lvl>
    <w:lvl w:ilvl="7" w:tplc="FF88A920">
      <w:start w:val="1"/>
      <w:numFmt w:val="bullet"/>
      <w:lvlText w:val="o"/>
      <w:lvlJc w:val="left"/>
      <w:pPr>
        <w:ind w:left="5760" w:hanging="360"/>
      </w:pPr>
      <w:rPr>
        <w:rFonts w:ascii="Courier New" w:hAnsi="Courier New" w:hint="default"/>
      </w:rPr>
    </w:lvl>
    <w:lvl w:ilvl="8" w:tplc="AA6A120E">
      <w:start w:val="1"/>
      <w:numFmt w:val="bullet"/>
      <w:lvlText w:val=""/>
      <w:lvlJc w:val="left"/>
      <w:pPr>
        <w:ind w:left="6480" w:hanging="360"/>
      </w:pPr>
      <w:rPr>
        <w:rFonts w:ascii="Wingdings" w:hAnsi="Wingdings" w:hint="default"/>
      </w:rPr>
    </w:lvl>
  </w:abstractNum>
  <w:abstractNum w:abstractNumId="57" w15:restartNumberingAfterBreak="0">
    <w:nsid w:val="73682FF4"/>
    <w:multiLevelType w:val="hybridMultilevel"/>
    <w:tmpl w:val="3078C37A"/>
    <w:lvl w:ilvl="0" w:tplc="9432E182">
      <w:start w:val="1"/>
      <w:numFmt w:val="decimal"/>
      <w:lvlText w:val="%1."/>
      <w:lvlJc w:val="left"/>
      <w:pPr>
        <w:ind w:left="360" w:hanging="360"/>
      </w:pPr>
      <w:rPr>
        <w:rFonts w:ascii="Arial" w:hAnsi="Arial" w:cs="Arial" w:hint="default"/>
        <w:b w:val="0"/>
        <w:bCs w:val="0"/>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58" w15:restartNumberingAfterBreak="0">
    <w:nsid w:val="7686511F"/>
    <w:multiLevelType w:val="hybridMultilevel"/>
    <w:tmpl w:val="C108D798"/>
    <w:lvl w:ilvl="0" w:tplc="056429BE">
      <w:start w:val="1"/>
      <w:numFmt w:val="bullet"/>
      <w:lvlText w:val="·"/>
      <w:lvlJc w:val="left"/>
      <w:pPr>
        <w:ind w:left="720" w:hanging="360"/>
      </w:pPr>
      <w:rPr>
        <w:rFonts w:ascii="Symbol" w:hAnsi="Symbol" w:hint="default"/>
      </w:rPr>
    </w:lvl>
    <w:lvl w:ilvl="1" w:tplc="72E669C2">
      <w:start w:val="1"/>
      <w:numFmt w:val="bullet"/>
      <w:lvlText w:val="-"/>
      <w:lvlJc w:val="left"/>
      <w:pPr>
        <w:ind w:left="1440" w:hanging="360"/>
      </w:pPr>
      <w:rPr>
        <w:rFonts w:ascii="Times New Roman" w:hAnsi="Times New Roman" w:cs="Times New Roman" w:hint="default"/>
      </w:rPr>
    </w:lvl>
    <w:lvl w:ilvl="2" w:tplc="0C42ADD6">
      <w:start w:val="1"/>
      <w:numFmt w:val="bullet"/>
      <w:lvlText w:val=""/>
      <w:lvlJc w:val="left"/>
      <w:pPr>
        <w:ind w:left="2160" w:hanging="360"/>
      </w:pPr>
      <w:rPr>
        <w:rFonts w:ascii="Wingdings" w:hAnsi="Wingdings" w:hint="default"/>
      </w:rPr>
    </w:lvl>
    <w:lvl w:ilvl="3" w:tplc="5DD4159E">
      <w:start w:val="1"/>
      <w:numFmt w:val="bullet"/>
      <w:lvlText w:val=""/>
      <w:lvlJc w:val="left"/>
      <w:pPr>
        <w:ind w:left="2880" w:hanging="360"/>
      </w:pPr>
      <w:rPr>
        <w:rFonts w:ascii="Symbol" w:hAnsi="Symbol" w:hint="default"/>
      </w:rPr>
    </w:lvl>
    <w:lvl w:ilvl="4" w:tplc="AD8A121E">
      <w:start w:val="1"/>
      <w:numFmt w:val="bullet"/>
      <w:lvlText w:val="o"/>
      <w:lvlJc w:val="left"/>
      <w:pPr>
        <w:ind w:left="3600" w:hanging="360"/>
      </w:pPr>
      <w:rPr>
        <w:rFonts w:ascii="Courier New" w:hAnsi="Courier New" w:hint="default"/>
      </w:rPr>
    </w:lvl>
    <w:lvl w:ilvl="5" w:tplc="72C6AC9C">
      <w:start w:val="1"/>
      <w:numFmt w:val="bullet"/>
      <w:lvlText w:val=""/>
      <w:lvlJc w:val="left"/>
      <w:pPr>
        <w:ind w:left="4320" w:hanging="360"/>
      </w:pPr>
      <w:rPr>
        <w:rFonts w:ascii="Wingdings" w:hAnsi="Wingdings" w:hint="default"/>
      </w:rPr>
    </w:lvl>
    <w:lvl w:ilvl="6" w:tplc="90E8BF16">
      <w:start w:val="1"/>
      <w:numFmt w:val="bullet"/>
      <w:lvlText w:val=""/>
      <w:lvlJc w:val="left"/>
      <w:pPr>
        <w:ind w:left="5040" w:hanging="360"/>
      </w:pPr>
      <w:rPr>
        <w:rFonts w:ascii="Symbol" w:hAnsi="Symbol" w:hint="default"/>
      </w:rPr>
    </w:lvl>
    <w:lvl w:ilvl="7" w:tplc="2B885224">
      <w:start w:val="1"/>
      <w:numFmt w:val="bullet"/>
      <w:lvlText w:val="o"/>
      <w:lvlJc w:val="left"/>
      <w:pPr>
        <w:ind w:left="5760" w:hanging="360"/>
      </w:pPr>
      <w:rPr>
        <w:rFonts w:ascii="Courier New" w:hAnsi="Courier New" w:hint="default"/>
      </w:rPr>
    </w:lvl>
    <w:lvl w:ilvl="8" w:tplc="C8529DD0">
      <w:start w:val="1"/>
      <w:numFmt w:val="bullet"/>
      <w:lvlText w:val=""/>
      <w:lvlJc w:val="left"/>
      <w:pPr>
        <w:ind w:left="6480" w:hanging="360"/>
      </w:pPr>
      <w:rPr>
        <w:rFonts w:ascii="Wingdings" w:hAnsi="Wingdings" w:hint="default"/>
      </w:rPr>
    </w:lvl>
  </w:abstractNum>
  <w:abstractNum w:abstractNumId="59" w15:restartNumberingAfterBreak="0">
    <w:nsid w:val="7B7A5825"/>
    <w:multiLevelType w:val="hybridMultilevel"/>
    <w:tmpl w:val="860E6600"/>
    <w:lvl w:ilvl="0" w:tplc="EF10C45E">
      <w:numFmt w:val="bullet"/>
      <w:lvlText w:val="•"/>
      <w:lvlJc w:val="left"/>
      <w:pPr>
        <w:ind w:left="1080" w:hanging="36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0" w15:restartNumberingAfterBreak="0">
    <w:nsid w:val="7D980FD2"/>
    <w:multiLevelType w:val="hybridMultilevel"/>
    <w:tmpl w:val="42B69EF6"/>
    <w:lvl w:ilvl="0" w:tplc="72E669C2">
      <w:start w:val="1"/>
      <w:numFmt w:val="bullet"/>
      <w:lvlText w:val="-"/>
      <w:lvlJc w:val="left"/>
      <w:pPr>
        <w:ind w:left="720" w:hanging="360"/>
      </w:pPr>
      <w:rPr>
        <w:rFonts w:ascii="Times New Roman" w:hAnsi="Times New Roman" w:cs="Times New Roman"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num w:numId="1">
    <w:abstractNumId w:val="43"/>
  </w:num>
  <w:num w:numId="2">
    <w:abstractNumId w:val="56"/>
  </w:num>
  <w:num w:numId="3">
    <w:abstractNumId w:val="35"/>
  </w:num>
  <w:num w:numId="4">
    <w:abstractNumId w:val="10"/>
  </w:num>
  <w:num w:numId="5">
    <w:abstractNumId w:val="45"/>
  </w:num>
  <w:num w:numId="6">
    <w:abstractNumId w:val="15"/>
  </w:num>
  <w:num w:numId="7">
    <w:abstractNumId w:val="23"/>
  </w:num>
  <w:num w:numId="8">
    <w:abstractNumId w:val="34"/>
  </w:num>
  <w:num w:numId="9">
    <w:abstractNumId w:val="29"/>
  </w:num>
  <w:num w:numId="10">
    <w:abstractNumId w:val="30"/>
  </w:num>
  <w:num w:numId="11">
    <w:abstractNumId w:val="13"/>
  </w:num>
  <w:num w:numId="12">
    <w:abstractNumId w:val="36"/>
  </w:num>
  <w:num w:numId="13">
    <w:abstractNumId w:val="52"/>
  </w:num>
  <w:num w:numId="14">
    <w:abstractNumId w:val="19"/>
  </w:num>
  <w:num w:numId="15">
    <w:abstractNumId w:val="22"/>
  </w:num>
  <w:num w:numId="16">
    <w:abstractNumId w:val="31"/>
  </w:num>
  <w:num w:numId="17">
    <w:abstractNumId w:val="58"/>
  </w:num>
  <w:num w:numId="18">
    <w:abstractNumId w:val="39"/>
  </w:num>
  <w:num w:numId="19">
    <w:abstractNumId w:val="18"/>
  </w:num>
  <w:num w:numId="20">
    <w:abstractNumId w:val="12"/>
  </w:num>
  <w:num w:numId="21">
    <w:abstractNumId w:val="20"/>
  </w:num>
  <w:num w:numId="22">
    <w:abstractNumId w:val="16"/>
  </w:num>
  <w:num w:numId="23">
    <w:abstractNumId w:val="42"/>
  </w:num>
  <w:num w:numId="24">
    <w:abstractNumId w:val="27"/>
  </w:num>
  <w:num w:numId="25">
    <w:abstractNumId w:val="46"/>
  </w:num>
  <w:num w:numId="26">
    <w:abstractNumId w:val="49"/>
  </w:num>
  <w:num w:numId="27">
    <w:abstractNumId w:val="21"/>
  </w:num>
  <w:num w:numId="28">
    <w:abstractNumId w:val="36"/>
  </w:num>
  <w:num w:numId="29">
    <w:abstractNumId w:val="51"/>
  </w:num>
  <w:num w:numId="30">
    <w:abstractNumId w:val="59"/>
  </w:num>
  <w:num w:numId="31">
    <w:abstractNumId w:val="55"/>
  </w:num>
  <w:num w:numId="32">
    <w:abstractNumId w:val="50"/>
  </w:num>
  <w:num w:numId="33">
    <w:abstractNumId w:val="47"/>
  </w:num>
  <w:num w:numId="34">
    <w:abstractNumId w:val="38"/>
  </w:num>
  <w:num w:numId="35">
    <w:abstractNumId w:val="17"/>
  </w:num>
  <w:num w:numId="36">
    <w:abstractNumId w:val="33"/>
  </w:num>
  <w:num w:numId="37">
    <w:abstractNumId w:val="57"/>
  </w:num>
  <w:num w:numId="38">
    <w:abstractNumId w:val="25"/>
  </w:num>
  <w:num w:numId="39">
    <w:abstractNumId w:val="37"/>
  </w:num>
  <w:num w:numId="40">
    <w:abstractNumId w:val="44"/>
  </w:num>
  <w:num w:numId="41">
    <w:abstractNumId w:val="53"/>
  </w:num>
  <w:num w:numId="42">
    <w:abstractNumId w:val="48"/>
  </w:num>
  <w:num w:numId="43">
    <w:abstractNumId w:val="32"/>
  </w:num>
  <w:num w:numId="44">
    <w:abstractNumId w:val="11"/>
  </w:num>
  <w:num w:numId="45">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abstractNumId w:val="26"/>
  </w:num>
  <w:num w:numId="47">
    <w:abstractNumId w:val="60"/>
  </w:num>
  <w:num w:numId="48">
    <w:abstractNumId w:val="40"/>
  </w:num>
  <w:num w:numId="49">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0">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1">
    <w:abstractNumId w:val="54"/>
  </w:num>
  <w:num w:numId="52">
    <w:abstractNumId w:val="41"/>
  </w:num>
  <w:num w:numId="53">
    <w:abstractNumId w:val="9"/>
  </w:num>
  <w:num w:numId="54">
    <w:abstractNumId w:val="7"/>
  </w:num>
  <w:num w:numId="55">
    <w:abstractNumId w:val="6"/>
  </w:num>
  <w:num w:numId="56">
    <w:abstractNumId w:val="5"/>
  </w:num>
  <w:num w:numId="57">
    <w:abstractNumId w:val="4"/>
  </w:num>
  <w:num w:numId="58">
    <w:abstractNumId w:val="8"/>
  </w:num>
  <w:num w:numId="59">
    <w:abstractNumId w:val="3"/>
  </w:num>
  <w:num w:numId="60">
    <w:abstractNumId w:val="2"/>
  </w:num>
  <w:num w:numId="61">
    <w:abstractNumId w:val="1"/>
  </w:num>
  <w:num w:numId="62">
    <w:abstractNumId w:val="0"/>
  </w:num>
  <w:numIdMacAtCleanup w:val="6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writeProtection w:recommended="1"/>
  <w:zoom w:percent="100"/>
  <w:removePersonalInformation/>
  <w:removeDateAndTime/>
  <w:proofState w:spelling="clean"/>
  <w:attachedTemplate r:id="rId1"/>
  <w:stylePaneSortMethod w:val="0000"/>
  <w:defaultTabStop w:val="720"/>
  <w:evenAndOddHeaders/>
  <w:characterSpacingControl w:val="doNotCompress"/>
  <w:hdrShapeDefaults>
    <o:shapedefaults v:ext="edit" spidmax="2049"/>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96370"/>
    <w:rsid w:val="00000036"/>
    <w:rsid w:val="00001012"/>
    <w:rsid w:val="0000164D"/>
    <w:rsid w:val="00002496"/>
    <w:rsid w:val="00003695"/>
    <w:rsid w:val="00003E07"/>
    <w:rsid w:val="0000423A"/>
    <w:rsid w:val="000044CC"/>
    <w:rsid w:val="00004DCD"/>
    <w:rsid w:val="000050A2"/>
    <w:rsid w:val="00005399"/>
    <w:rsid w:val="00005B49"/>
    <w:rsid w:val="00005D0C"/>
    <w:rsid w:val="000065BE"/>
    <w:rsid w:val="000067DF"/>
    <w:rsid w:val="000068DE"/>
    <w:rsid w:val="00006C8F"/>
    <w:rsid w:val="00007D42"/>
    <w:rsid w:val="00010111"/>
    <w:rsid w:val="00010547"/>
    <w:rsid w:val="00010BA3"/>
    <w:rsid w:val="00011271"/>
    <w:rsid w:val="0001127A"/>
    <w:rsid w:val="000122D4"/>
    <w:rsid w:val="00012390"/>
    <w:rsid w:val="00012C05"/>
    <w:rsid w:val="0001381D"/>
    <w:rsid w:val="0001388D"/>
    <w:rsid w:val="00013B68"/>
    <w:rsid w:val="000141DC"/>
    <w:rsid w:val="00014648"/>
    <w:rsid w:val="00014AFA"/>
    <w:rsid w:val="00014C7B"/>
    <w:rsid w:val="00014D45"/>
    <w:rsid w:val="00014F59"/>
    <w:rsid w:val="00015086"/>
    <w:rsid w:val="0001530D"/>
    <w:rsid w:val="00015E38"/>
    <w:rsid w:val="000164CA"/>
    <w:rsid w:val="000167AC"/>
    <w:rsid w:val="00020155"/>
    <w:rsid w:val="00021000"/>
    <w:rsid w:val="00021073"/>
    <w:rsid w:val="00021299"/>
    <w:rsid w:val="000212C0"/>
    <w:rsid w:val="000213F2"/>
    <w:rsid w:val="00021BA6"/>
    <w:rsid w:val="00022483"/>
    <w:rsid w:val="0002264C"/>
    <w:rsid w:val="00022AAB"/>
    <w:rsid w:val="00022B53"/>
    <w:rsid w:val="00022BA2"/>
    <w:rsid w:val="00023187"/>
    <w:rsid w:val="000235E0"/>
    <w:rsid w:val="000242DA"/>
    <w:rsid w:val="00025635"/>
    <w:rsid w:val="00025D99"/>
    <w:rsid w:val="00026462"/>
    <w:rsid w:val="0002707D"/>
    <w:rsid w:val="00027D9E"/>
    <w:rsid w:val="000300AE"/>
    <w:rsid w:val="00030561"/>
    <w:rsid w:val="000317D0"/>
    <w:rsid w:val="00031B48"/>
    <w:rsid w:val="00031FCA"/>
    <w:rsid w:val="00032354"/>
    <w:rsid w:val="00032602"/>
    <w:rsid w:val="0003267F"/>
    <w:rsid w:val="00032FB2"/>
    <w:rsid w:val="0003334D"/>
    <w:rsid w:val="000334C2"/>
    <w:rsid w:val="000338B2"/>
    <w:rsid w:val="00033A89"/>
    <w:rsid w:val="00033D63"/>
    <w:rsid w:val="00033EAC"/>
    <w:rsid w:val="00034035"/>
    <w:rsid w:val="00034296"/>
    <w:rsid w:val="00034F15"/>
    <w:rsid w:val="00035135"/>
    <w:rsid w:val="0003549C"/>
    <w:rsid w:val="00035FAA"/>
    <w:rsid w:val="00035FEF"/>
    <w:rsid w:val="00036568"/>
    <w:rsid w:val="00036E27"/>
    <w:rsid w:val="00036FC5"/>
    <w:rsid w:val="000371FF"/>
    <w:rsid w:val="00037BD1"/>
    <w:rsid w:val="0004002D"/>
    <w:rsid w:val="00040107"/>
    <w:rsid w:val="00040A4E"/>
    <w:rsid w:val="000416B9"/>
    <w:rsid w:val="00041BFA"/>
    <w:rsid w:val="00041D39"/>
    <w:rsid w:val="00041EF4"/>
    <w:rsid w:val="00042006"/>
    <w:rsid w:val="00042A74"/>
    <w:rsid w:val="000432BE"/>
    <w:rsid w:val="000439F1"/>
    <w:rsid w:val="00043ACE"/>
    <w:rsid w:val="0004417A"/>
    <w:rsid w:val="00044677"/>
    <w:rsid w:val="000448A4"/>
    <w:rsid w:val="00045114"/>
    <w:rsid w:val="00045FE2"/>
    <w:rsid w:val="00046284"/>
    <w:rsid w:val="0004703B"/>
    <w:rsid w:val="00050166"/>
    <w:rsid w:val="00050274"/>
    <w:rsid w:val="00050A82"/>
    <w:rsid w:val="0005122C"/>
    <w:rsid w:val="00051B96"/>
    <w:rsid w:val="000523D4"/>
    <w:rsid w:val="00052760"/>
    <w:rsid w:val="00053D98"/>
    <w:rsid w:val="00054536"/>
    <w:rsid w:val="00054E8C"/>
    <w:rsid w:val="000559CE"/>
    <w:rsid w:val="00055CA6"/>
    <w:rsid w:val="00056245"/>
    <w:rsid w:val="00056ABA"/>
    <w:rsid w:val="00056B24"/>
    <w:rsid w:val="00057035"/>
    <w:rsid w:val="00057550"/>
    <w:rsid w:val="00057B3A"/>
    <w:rsid w:val="000602B9"/>
    <w:rsid w:val="0006083A"/>
    <w:rsid w:val="00060BBF"/>
    <w:rsid w:val="0006181B"/>
    <w:rsid w:val="00061839"/>
    <w:rsid w:val="000623D5"/>
    <w:rsid w:val="000628CA"/>
    <w:rsid w:val="00062A34"/>
    <w:rsid w:val="00062E85"/>
    <w:rsid w:val="00063DCC"/>
    <w:rsid w:val="0006440C"/>
    <w:rsid w:val="0006461E"/>
    <w:rsid w:val="000653E4"/>
    <w:rsid w:val="00065E08"/>
    <w:rsid w:val="00066376"/>
    <w:rsid w:val="00067223"/>
    <w:rsid w:val="00067770"/>
    <w:rsid w:val="00067C4B"/>
    <w:rsid w:val="00067C97"/>
    <w:rsid w:val="00070EEA"/>
    <w:rsid w:val="000728C7"/>
    <w:rsid w:val="00072C98"/>
    <w:rsid w:val="00072E2D"/>
    <w:rsid w:val="00073120"/>
    <w:rsid w:val="00073551"/>
    <w:rsid w:val="000740F4"/>
    <w:rsid w:val="00074264"/>
    <w:rsid w:val="00075A70"/>
    <w:rsid w:val="00075CE4"/>
    <w:rsid w:val="00076254"/>
    <w:rsid w:val="00076510"/>
    <w:rsid w:val="000774B6"/>
    <w:rsid w:val="00077B16"/>
    <w:rsid w:val="00080354"/>
    <w:rsid w:val="000809BE"/>
    <w:rsid w:val="00081016"/>
    <w:rsid w:val="000813A8"/>
    <w:rsid w:val="000817FC"/>
    <w:rsid w:val="00082381"/>
    <w:rsid w:val="000837FD"/>
    <w:rsid w:val="00083915"/>
    <w:rsid w:val="000845F2"/>
    <w:rsid w:val="000850C8"/>
    <w:rsid w:val="0008560D"/>
    <w:rsid w:val="000866EB"/>
    <w:rsid w:val="00086E0D"/>
    <w:rsid w:val="000870D1"/>
    <w:rsid w:val="000870DB"/>
    <w:rsid w:val="00087DB6"/>
    <w:rsid w:val="00090285"/>
    <w:rsid w:val="00090FAB"/>
    <w:rsid w:val="00091C9C"/>
    <w:rsid w:val="0009280B"/>
    <w:rsid w:val="00092C81"/>
    <w:rsid w:val="000930DD"/>
    <w:rsid w:val="00093434"/>
    <w:rsid w:val="00093AD0"/>
    <w:rsid w:val="00094016"/>
    <w:rsid w:val="0009421F"/>
    <w:rsid w:val="0009430A"/>
    <w:rsid w:val="000943B5"/>
    <w:rsid w:val="000943FB"/>
    <w:rsid w:val="00095316"/>
    <w:rsid w:val="00095575"/>
    <w:rsid w:val="0009687F"/>
    <w:rsid w:val="0009709A"/>
    <w:rsid w:val="000974C3"/>
    <w:rsid w:val="000975D5"/>
    <w:rsid w:val="000978B2"/>
    <w:rsid w:val="00097A04"/>
    <w:rsid w:val="000A0768"/>
    <w:rsid w:val="000A0A5A"/>
    <w:rsid w:val="000A1191"/>
    <w:rsid w:val="000A150A"/>
    <w:rsid w:val="000A1524"/>
    <w:rsid w:val="000A2702"/>
    <w:rsid w:val="000A2A60"/>
    <w:rsid w:val="000A2FE3"/>
    <w:rsid w:val="000A3B6D"/>
    <w:rsid w:val="000A3D6C"/>
    <w:rsid w:val="000A3E1A"/>
    <w:rsid w:val="000A43BE"/>
    <w:rsid w:val="000A4401"/>
    <w:rsid w:val="000A4AD5"/>
    <w:rsid w:val="000A5847"/>
    <w:rsid w:val="000A74DC"/>
    <w:rsid w:val="000A7991"/>
    <w:rsid w:val="000A7FF7"/>
    <w:rsid w:val="000B04E5"/>
    <w:rsid w:val="000B0A9F"/>
    <w:rsid w:val="000B0CD0"/>
    <w:rsid w:val="000B160C"/>
    <w:rsid w:val="000B1858"/>
    <w:rsid w:val="000B1C61"/>
    <w:rsid w:val="000B27E5"/>
    <w:rsid w:val="000B28FE"/>
    <w:rsid w:val="000B2DE3"/>
    <w:rsid w:val="000B3671"/>
    <w:rsid w:val="000B413E"/>
    <w:rsid w:val="000B4722"/>
    <w:rsid w:val="000B4BC0"/>
    <w:rsid w:val="000B4CC6"/>
    <w:rsid w:val="000B5048"/>
    <w:rsid w:val="000B509A"/>
    <w:rsid w:val="000B6BB6"/>
    <w:rsid w:val="000B7A3B"/>
    <w:rsid w:val="000B7C7C"/>
    <w:rsid w:val="000B7F58"/>
    <w:rsid w:val="000C1A7F"/>
    <w:rsid w:val="000C1C21"/>
    <w:rsid w:val="000C1D32"/>
    <w:rsid w:val="000C2213"/>
    <w:rsid w:val="000C2371"/>
    <w:rsid w:val="000C2C5D"/>
    <w:rsid w:val="000C2D71"/>
    <w:rsid w:val="000C2FF8"/>
    <w:rsid w:val="000C37A3"/>
    <w:rsid w:val="000C421B"/>
    <w:rsid w:val="000C4DB8"/>
    <w:rsid w:val="000C5008"/>
    <w:rsid w:val="000C505D"/>
    <w:rsid w:val="000C5501"/>
    <w:rsid w:val="000C55A9"/>
    <w:rsid w:val="000C5824"/>
    <w:rsid w:val="000C5CD6"/>
    <w:rsid w:val="000C606B"/>
    <w:rsid w:val="000C622F"/>
    <w:rsid w:val="000C623B"/>
    <w:rsid w:val="000C6383"/>
    <w:rsid w:val="000C651A"/>
    <w:rsid w:val="000C6AB1"/>
    <w:rsid w:val="000C6EED"/>
    <w:rsid w:val="000C71AE"/>
    <w:rsid w:val="000C7356"/>
    <w:rsid w:val="000C77F0"/>
    <w:rsid w:val="000C7849"/>
    <w:rsid w:val="000C7E0B"/>
    <w:rsid w:val="000D002E"/>
    <w:rsid w:val="000D0ABD"/>
    <w:rsid w:val="000D0CAF"/>
    <w:rsid w:val="000D0F01"/>
    <w:rsid w:val="000D11FB"/>
    <w:rsid w:val="000D2DF8"/>
    <w:rsid w:val="000D34BE"/>
    <w:rsid w:val="000D3CFC"/>
    <w:rsid w:val="000D47AA"/>
    <w:rsid w:val="000D4BEC"/>
    <w:rsid w:val="000D4CBE"/>
    <w:rsid w:val="000D5192"/>
    <w:rsid w:val="000D6AD3"/>
    <w:rsid w:val="000D6DE1"/>
    <w:rsid w:val="000D6EA5"/>
    <w:rsid w:val="000D7715"/>
    <w:rsid w:val="000D7A59"/>
    <w:rsid w:val="000D7D6D"/>
    <w:rsid w:val="000E06DD"/>
    <w:rsid w:val="000E15B8"/>
    <w:rsid w:val="000E1ED9"/>
    <w:rsid w:val="000E2316"/>
    <w:rsid w:val="000E41F1"/>
    <w:rsid w:val="000E4E0F"/>
    <w:rsid w:val="000E51F1"/>
    <w:rsid w:val="000E57C5"/>
    <w:rsid w:val="000E592D"/>
    <w:rsid w:val="000E5A3F"/>
    <w:rsid w:val="000E5FDE"/>
    <w:rsid w:val="000E6267"/>
    <w:rsid w:val="000E64F1"/>
    <w:rsid w:val="000E69A6"/>
    <w:rsid w:val="000E6C0A"/>
    <w:rsid w:val="000E6C6F"/>
    <w:rsid w:val="000E6C87"/>
    <w:rsid w:val="000E6E07"/>
    <w:rsid w:val="000E79B9"/>
    <w:rsid w:val="000E7ED9"/>
    <w:rsid w:val="000F1B3C"/>
    <w:rsid w:val="000F21E0"/>
    <w:rsid w:val="000F2FCB"/>
    <w:rsid w:val="000F3061"/>
    <w:rsid w:val="000F359E"/>
    <w:rsid w:val="000F3B1B"/>
    <w:rsid w:val="000F4259"/>
    <w:rsid w:val="000F5324"/>
    <w:rsid w:val="000F5E60"/>
    <w:rsid w:val="000F6339"/>
    <w:rsid w:val="000F6BC6"/>
    <w:rsid w:val="000F74AF"/>
    <w:rsid w:val="000F7501"/>
    <w:rsid w:val="00100560"/>
    <w:rsid w:val="00100681"/>
    <w:rsid w:val="001007AB"/>
    <w:rsid w:val="00101F1B"/>
    <w:rsid w:val="00101F85"/>
    <w:rsid w:val="00102225"/>
    <w:rsid w:val="0010246B"/>
    <w:rsid w:val="0010272B"/>
    <w:rsid w:val="001029FC"/>
    <w:rsid w:val="00102ED2"/>
    <w:rsid w:val="001030F3"/>
    <w:rsid w:val="001037D1"/>
    <w:rsid w:val="001038EF"/>
    <w:rsid w:val="00103A19"/>
    <w:rsid w:val="00103A24"/>
    <w:rsid w:val="00103C3D"/>
    <w:rsid w:val="0010476E"/>
    <w:rsid w:val="0010481E"/>
    <w:rsid w:val="0010492B"/>
    <w:rsid w:val="00104AEA"/>
    <w:rsid w:val="00104D8E"/>
    <w:rsid w:val="001059B8"/>
    <w:rsid w:val="00105B16"/>
    <w:rsid w:val="00105DAE"/>
    <w:rsid w:val="00106683"/>
    <w:rsid w:val="00106F35"/>
    <w:rsid w:val="001075D3"/>
    <w:rsid w:val="00110178"/>
    <w:rsid w:val="00110C9F"/>
    <w:rsid w:val="00110E16"/>
    <w:rsid w:val="0011141B"/>
    <w:rsid w:val="0011183C"/>
    <w:rsid w:val="001118FF"/>
    <w:rsid w:val="00111C21"/>
    <w:rsid w:val="00111C5A"/>
    <w:rsid w:val="00111D07"/>
    <w:rsid w:val="00111EB0"/>
    <w:rsid w:val="0011201F"/>
    <w:rsid w:val="001123F0"/>
    <w:rsid w:val="00112709"/>
    <w:rsid w:val="00112F49"/>
    <w:rsid w:val="001134A7"/>
    <w:rsid w:val="00113692"/>
    <w:rsid w:val="00113DFB"/>
    <w:rsid w:val="00114480"/>
    <w:rsid w:val="001144A4"/>
    <w:rsid w:val="00114581"/>
    <w:rsid w:val="00114E7B"/>
    <w:rsid w:val="00115587"/>
    <w:rsid w:val="00115A12"/>
    <w:rsid w:val="00115AFE"/>
    <w:rsid w:val="00115C92"/>
    <w:rsid w:val="00115F38"/>
    <w:rsid w:val="00116566"/>
    <w:rsid w:val="00116788"/>
    <w:rsid w:val="00116A1C"/>
    <w:rsid w:val="00116D2C"/>
    <w:rsid w:val="00117685"/>
    <w:rsid w:val="00117692"/>
    <w:rsid w:val="00117C14"/>
    <w:rsid w:val="00117F76"/>
    <w:rsid w:val="00117F7A"/>
    <w:rsid w:val="001183F8"/>
    <w:rsid w:val="00120B35"/>
    <w:rsid w:val="001220C4"/>
    <w:rsid w:val="00122251"/>
    <w:rsid w:val="001232FA"/>
    <w:rsid w:val="00124509"/>
    <w:rsid w:val="00124A52"/>
    <w:rsid w:val="00124E15"/>
    <w:rsid w:val="00124E95"/>
    <w:rsid w:val="00126A54"/>
    <w:rsid w:val="00127703"/>
    <w:rsid w:val="00127F9D"/>
    <w:rsid w:val="0013025F"/>
    <w:rsid w:val="00130461"/>
    <w:rsid w:val="0013128F"/>
    <w:rsid w:val="00132128"/>
    <w:rsid w:val="00132164"/>
    <w:rsid w:val="00132C12"/>
    <w:rsid w:val="0013308A"/>
    <w:rsid w:val="001332E4"/>
    <w:rsid w:val="00133807"/>
    <w:rsid w:val="00134056"/>
    <w:rsid w:val="00134127"/>
    <w:rsid w:val="0013457E"/>
    <w:rsid w:val="00134B51"/>
    <w:rsid w:val="00134BDE"/>
    <w:rsid w:val="00134EE9"/>
    <w:rsid w:val="00135125"/>
    <w:rsid w:val="00135166"/>
    <w:rsid w:val="00135F03"/>
    <w:rsid w:val="00136844"/>
    <w:rsid w:val="00136AB5"/>
    <w:rsid w:val="00136E2F"/>
    <w:rsid w:val="0013706F"/>
    <w:rsid w:val="001371F6"/>
    <w:rsid w:val="00137D99"/>
    <w:rsid w:val="0014041B"/>
    <w:rsid w:val="00140CCF"/>
    <w:rsid w:val="00140FC9"/>
    <w:rsid w:val="0014182C"/>
    <w:rsid w:val="00141946"/>
    <w:rsid w:val="00141966"/>
    <w:rsid w:val="00141E4B"/>
    <w:rsid w:val="00142C14"/>
    <w:rsid w:val="00142D56"/>
    <w:rsid w:val="00143018"/>
    <w:rsid w:val="001436F1"/>
    <w:rsid w:val="00143A8E"/>
    <w:rsid w:val="00143D95"/>
    <w:rsid w:val="00144080"/>
    <w:rsid w:val="00144828"/>
    <w:rsid w:val="00144CFE"/>
    <w:rsid w:val="00144F98"/>
    <w:rsid w:val="0014545B"/>
    <w:rsid w:val="00145C45"/>
    <w:rsid w:val="00147121"/>
    <w:rsid w:val="001500A3"/>
    <w:rsid w:val="00150CDD"/>
    <w:rsid w:val="00151284"/>
    <w:rsid w:val="001516C6"/>
    <w:rsid w:val="0015178B"/>
    <w:rsid w:val="00151E35"/>
    <w:rsid w:val="0015208B"/>
    <w:rsid w:val="001526B7"/>
    <w:rsid w:val="00152C81"/>
    <w:rsid w:val="00152E06"/>
    <w:rsid w:val="00153548"/>
    <w:rsid w:val="00153916"/>
    <w:rsid w:val="00153960"/>
    <w:rsid w:val="00153C75"/>
    <w:rsid w:val="001541C8"/>
    <w:rsid w:val="00154524"/>
    <w:rsid w:val="00154785"/>
    <w:rsid w:val="00154C21"/>
    <w:rsid w:val="00154F88"/>
    <w:rsid w:val="001556DF"/>
    <w:rsid w:val="00155753"/>
    <w:rsid w:val="00155BE9"/>
    <w:rsid w:val="00157072"/>
    <w:rsid w:val="00157364"/>
    <w:rsid w:val="0015745D"/>
    <w:rsid w:val="00157CEB"/>
    <w:rsid w:val="001604F1"/>
    <w:rsid w:val="001609D5"/>
    <w:rsid w:val="00160DB0"/>
    <w:rsid w:val="001614AF"/>
    <w:rsid w:val="00162309"/>
    <w:rsid w:val="0016232F"/>
    <w:rsid w:val="00162F3E"/>
    <w:rsid w:val="00164105"/>
    <w:rsid w:val="0016420F"/>
    <w:rsid w:val="00164A37"/>
    <w:rsid w:val="00164BCC"/>
    <w:rsid w:val="00165699"/>
    <w:rsid w:val="00165AE2"/>
    <w:rsid w:val="0016603A"/>
    <w:rsid w:val="00166433"/>
    <w:rsid w:val="00167943"/>
    <w:rsid w:val="00167E03"/>
    <w:rsid w:val="00167E1B"/>
    <w:rsid w:val="001702E0"/>
    <w:rsid w:val="00170AA3"/>
    <w:rsid w:val="0017122A"/>
    <w:rsid w:val="00171688"/>
    <w:rsid w:val="00171758"/>
    <w:rsid w:val="00171AC1"/>
    <w:rsid w:val="00171B80"/>
    <w:rsid w:val="001723CC"/>
    <w:rsid w:val="001727B9"/>
    <w:rsid w:val="00172C36"/>
    <w:rsid w:val="00172CF5"/>
    <w:rsid w:val="001736A8"/>
    <w:rsid w:val="001738BF"/>
    <w:rsid w:val="00173CB5"/>
    <w:rsid w:val="00174128"/>
    <w:rsid w:val="001748F2"/>
    <w:rsid w:val="00174BAE"/>
    <w:rsid w:val="0017538E"/>
    <w:rsid w:val="0017589A"/>
    <w:rsid w:val="00176483"/>
    <w:rsid w:val="00176817"/>
    <w:rsid w:val="001773DD"/>
    <w:rsid w:val="00177C3B"/>
    <w:rsid w:val="00180257"/>
    <w:rsid w:val="0018092F"/>
    <w:rsid w:val="00180BFC"/>
    <w:rsid w:val="00180D2F"/>
    <w:rsid w:val="001813A2"/>
    <w:rsid w:val="001816BA"/>
    <w:rsid w:val="00181828"/>
    <w:rsid w:val="001828FD"/>
    <w:rsid w:val="0018312B"/>
    <w:rsid w:val="00183353"/>
    <w:rsid w:val="001845D5"/>
    <w:rsid w:val="00184EE2"/>
    <w:rsid w:val="00185568"/>
    <w:rsid w:val="001856DD"/>
    <w:rsid w:val="001863E4"/>
    <w:rsid w:val="001871FA"/>
    <w:rsid w:val="00187249"/>
    <w:rsid w:val="001903BC"/>
    <w:rsid w:val="00190DE4"/>
    <w:rsid w:val="00190E8B"/>
    <w:rsid w:val="00191090"/>
    <w:rsid w:val="00191282"/>
    <w:rsid w:val="001915EA"/>
    <w:rsid w:val="00191720"/>
    <w:rsid w:val="00191F79"/>
    <w:rsid w:val="00192B9C"/>
    <w:rsid w:val="00192C9A"/>
    <w:rsid w:val="00193252"/>
    <w:rsid w:val="00193779"/>
    <w:rsid w:val="00194209"/>
    <w:rsid w:val="00194BD1"/>
    <w:rsid w:val="0019509C"/>
    <w:rsid w:val="00195178"/>
    <w:rsid w:val="00195410"/>
    <w:rsid w:val="0019574A"/>
    <w:rsid w:val="00196152"/>
    <w:rsid w:val="00196456"/>
    <w:rsid w:val="00197163"/>
    <w:rsid w:val="001A0397"/>
    <w:rsid w:val="001A06A4"/>
    <w:rsid w:val="001A194A"/>
    <w:rsid w:val="001A1AF9"/>
    <w:rsid w:val="001A1E2B"/>
    <w:rsid w:val="001A21AA"/>
    <w:rsid w:val="001A2945"/>
    <w:rsid w:val="001A430D"/>
    <w:rsid w:val="001A4B6D"/>
    <w:rsid w:val="001A51A7"/>
    <w:rsid w:val="001A5373"/>
    <w:rsid w:val="001A546F"/>
    <w:rsid w:val="001A5BBD"/>
    <w:rsid w:val="001A5FA1"/>
    <w:rsid w:val="001A61BF"/>
    <w:rsid w:val="001A6AF8"/>
    <w:rsid w:val="001A6CD6"/>
    <w:rsid w:val="001A6EBB"/>
    <w:rsid w:val="001A7824"/>
    <w:rsid w:val="001A7C5C"/>
    <w:rsid w:val="001B077E"/>
    <w:rsid w:val="001B0958"/>
    <w:rsid w:val="001B0F66"/>
    <w:rsid w:val="001B0FED"/>
    <w:rsid w:val="001B124F"/>
    <w:rsid w:val="001B1768"/>
    <w:rsid w:val="001B2125"/>
    <w:rsid w:val="001B2A49"/>
    <w:rsid w:val="001B2CAC"/>
    <w:rsid w:val="001B3A02"/>
    <w:rsid w:val="001B3E13"/>
    <w:rsid w:val="001B4433"/>
    <w:rsid w:val="001B5ABA"/>
    <w:rsid w:val="001B5E8C"/>
    <w:rsid w:val="001B663D"/>
    <w:rsid w:val="001B6A8D"/>
    <w:rsid w:val="001B6BC1"/>
    <w:rsid w:val="001B7584"/>
    <w:rsid w:val="001B7889"/>
    <w:rsid w:val="001B7CF2"/>
    <w:rsid w:val="001C04CD"/>
    <w:rsid w:val="001C156B"/>
    <w:rsid w:val="001C1817"/>
    <w:rsid w:val="001C1D03"/>
    <w:rsid w:val="001C2112"/>
    <w:rsid w:val="001C2198"/>
    <w:rsid w:val="001C2664"/>
    <w:rsid w:val="001C2846"/>
    <w:rsid w:val="001C2A76"/>
    <w:rsid w:val="001C31AB"/>
    <w:rsid w:val="001C31C5"/>
    <w:rsid w:val="001C35F4"/>
    <w:rsid w:val="001C3D78"/>
    <w:rsid w:val="001C413F"/>
    <w:rsid w:val="001C4229"/>
    <w:rsid w:val="001C462A"/>
    <w:rsid w:val="001C4686"/>
    <w:rsid w:val="001C46E8"/>
    <w:rsid w:val="001C48D5"/>
    <w:rsid w:val="001C51D6"/>
    <w:rsid w:val="001C5443"/>
    <w:rsid w:val="001C58E8"/>
    <w:rsid w:val="001C624B"/>
    <w:rsid w:val="001C798C"/>
    <w:rsid w:val="001D0BDC"/>
    <w:rsid w:val="001D0DC9"/>
    <w:rsid w:val="001D1145"/>
    <w:rsid w:val="001D187C"/>
    <w:rsid w:val="001D1C5F"/>
    <w:rsid w:val="001D24EB"/>
    <w:rsid w:val="001D2B02"/>
    <w:rsid w:val="001D3433"/>
    <w:rsid w:val="001D3594"/>
    <w:rsid w:val="001D3E60"/>
    <w:rsid w:val="001D3E83"/>
    <w:rsid w:val="001D48B4"/>
    <w:rsid w:val="001D52B0"/>
    <w:rsid w:val="001D7205"/>
    <w:rsid w:val="001D7273"/>
    <w:rsid w:val="001D794F"/>
    <w:rsid w:val="001E0309"/>
    <w:rsid w:val="001E07CF"/>
    <w:rsid w:val="001E0863"/>
    <w:rsid w:val="001E0B1A"/>
    <w:rsid w:val="001E0B63"/>
    <w:rsid w:val="001E0F66"/>
    <w:rsid w:val="001E11A0"/>
    <w:rsid w:val="001E16A0"/>
    <w:rsid w:val="001E28C9"/>
    <w:rsid w:val="001E2B11"/>
    <w:rsid w:val="001E2E56"/>
    <w:rsid w:val="001E4679"/>
    <w:rsid w:val="001E4942"/>
    <w:rsid w:val="001E51DA"/>
    <w:rsid w:val="001E53ED"/>
    <w:rsid w:val="001E5960"/>
    <w:rsid w:val="001E61AF"/>
    <w:rsid w:val="001E62DA"/>
    <w:rsid w:val="001E6987"/>
    <w:rsid w:val="001E7295"/>
    <w:rsid w:val="001E7C16"/>
    <w:rsid w:val="001E7C5F"/>
    <w:rsid w:val="001F0D48"/>
    <w:rsid w:val="001F0E06"/>
    <w:rsid w:val="001F14CF"/>
    <w:rsid w:val="001F24FB"/>
    <w:rsid w:val="001F2EDE"/>
    <w:rsid w:val="001F3850"/>
    <w:rsid w:val="001F385D"/>
    <w:rsid w:val="001F38DD"/>
    <w:rsid w:val="001F3D2C"/>
    <w:rsid w:val="001F3E23"/>
    <w:rsid w:val="001F417A"/>
    <w:rsid w:val="001F41E5"/>
    <w:rsid w:val="001F44DF"/>
    <w:rsid w:val="001F4712"/>
    <w:rsid w:val="001F5643"/>
    <w:rsid w:val="001F5B2C"/>
    <w:rsid w:val="001F5C01"/>
    <w:rsid w:val="001F5C9B"/>
    <w:rsid w:val="001F5D38"/>
    <w:rsid w:val="001F61B3"/>
    <w:rsid w:val="001F622B"/>
    <w:rsid w:val="001F69E4"/>
    <w:rsid w:val="001F6DB0"/>
    <w:rsid w:val="001F6E71"/>
    <w:rsid w:val="001F7211"/>
    <w:rsid w:val="001F7628"/>
    <w:rsid w:val="00200403"/>
    <w:rsid w:val="00201964"/>
    <w:rsid w:val="002020E4"/>
    <w:rsid w:val="002027CB"/>
    <w:rsid w:val="00202BE2"/>
    <w:rsid w:val="0020308C"/>
    <w:rsid w:val="00203298"/>
    <w:rsid w:val="002038C3"/>
    <w:rsid w:val="002039F0"/>
    <w:rsid w:val="00203B65"/>
    <w:rsid w:val="00203E27"/>
    <w:rsid w:val="00203E63"/>
    <w:rsid w:val="002040DA"/>
    <w:rsid w:val="00204CEA"/>
    <w:rsid w:val="0020563B"/>
    <w:rsid w:val="00205701"/>
    <w:rsid w:val="00206383"/>
    <w:rsid w:val="00206657"/>
    <w:rsid w:val="00206973"/>
    <w:rsid w:val="00210357"/>
    <w:rsid w:val="002112E3"/>
    <w:rsid w:val="00211653"/>
    <w:rsid w:val="002116D9"/>
    <w:rsid w:val="00211E86"/>
    <w:rsid w:val="002127F7"/>
    <w:rsid w:val="00212A47"/>
    <w:rsid w:val="002137C3"/>
    <w:rsid w:val="00214B18"/>
    <w:rsid w:val="0021553E"/>
    <w:rsid w:val="00215574"/>
    <w:rsid w:val="00216669"/>
    <w:rsid w:val="002168D1"/>
    <w:rsid w:val="00216E01"/>
    <w:rsid w:val="0021713D"/>
    <w:rsid w:val="002171A0"/>
    <w:rsid w:val="002177B3"/>
    <w:rsid w:val="002179A1"/>
    <w:rsid w:val="00217B11"/>
    <w:rsid w:val="00217F57"/>
    <w:rsid w:val="00217FE2"/>
    <w:rsid w:val="00220770"/>
    <w:rsid w:val="0022130D"/>
    <w:rsid w:val="002214A5"/>
    <w:rsid w:val="00221741"/>
    <w:rsid w:val="00222211"/>
    <w:rsid w:val="002227A5"/>
    <w:rsid w:val="00223D8D"/>
    <w:rsid w:val="002249CA"/>
    <w:rsid w:val="0022539C"/>
    <w:rsid w:val="00225B2E"/>
    <w:rsid w:val="00225CB1"/>
    <w:rsid w:val="00225D40"/>
    <w:rsid w:val="00225F86"/>
    <w:rsid w:val="00226065"/>
    <w:rsid w:val="00226495"/>
    <w:rsid w:val="0022690D"/>
    <w:rsid w:val="00226B95"/>
    <w:rsid w:val="002275D5"/>
    <w:rsid w:val="00227AF7"/>
    <w:rsid w:val="00227BE0"/>
    <w:rsid w:val="00230AF0"/>
    <w:rsid w:val="00230B4F"/>
    <w:rsid w:val="00230C4A"/>
    <w:rsid w:val="00230ED8"/>
    <w:rsid w:val="00231456"/>
    <w:rsid w:val="0023177B"/>
    <w:rsid w:val="0023215E"/>
    <w:rsid w:val="00232F66"/>
    <w:rsid w:val="002330D4"/>
    <w:rsid w:val="002333A8"/>
    <w:rsid w:val="00233E91"/>
    <w:rsid w:val="00235F99"/>
    <w:rsid w:val="002361BD"/>
    <w:rsid w:val="00236741"/>
    <w:rsid w:val="00236AF6"/>
    <w:rsid w:val="00236EBE"/>
    <w:rsid w:val="00237237"/>
    <w:rsid w:val="00237F03"/>
    <w:rsid w:val="002409E3"/>
    <w:rsid w:val="00240AA2"/>
    <w:rsid w:val="00240ED6"/>
    <w:rsid w:val="0024115E"/>
    <w:rsid w:val="002413CD"/>
    <w:rsid w:val="00241C2F"/>
    <w:rsid w:val="002423D0"/>
    <w:rsid w:val="00242B43"/>
    <w:rsid w:val="00242E39"/>
    <w:rsid w:val="00243370"/>
    <w:rsid w:val="002438F3"/>
    <w:rsid w:val="00244371"/>
    <w:rsid w:val="00245989"/>
    <w:rsid w:val="00246530"/>
    <w:rsid w:val="00246817"/>
    <w:rsid w:val="00246C76"/>
    <w:rsid w:val="00247833"/>
    <w:rsid w:val="00247B9E"/>
    <w:rsid w:val="00247C64"/>
    <w:rsid w:val="00250268"/>
    <w:rsid w:val="00250909"/>
    <w:rsid w:val="0025162B"/>
    <w:rsid w:val="0025278E"/>
    <w:rsid w:val="002548AC"/>
    <w:rsid w:val="002554BB"/>
    <w:rsid w:val="002567B8"/>
    <w:rsid w:val="002567F4"/>
    <w:rsid w:val="0025690B"/>
    <w:rsid w:val="00256DD7"/>
    <w:rsid w:val="00257320"/>
    <w:rsid w:val="00257DF2"/>
    <w:rsid w:val="00260216"/>
    <w:rsid w:val="00260687"/>
    <w:rsid w:val="002606F9"/>
    <w:rsid w:val="00260A48"/>
    <w:rsid w:val="00260E2C"/>
    <w:rsid w:val="00260F8C"/>
    <w:rsid w:val="002620F5"/>
    <w:rsid w:val="0026224F"/>
    <w:rsid w:val="00262844"/>
    <w:rsid w:val="00263B0C"/>
    <w:rsid w:val="0026424B"/>
    <w:rsid w:val="0026438B"/>
    <w:rsid w:val="0026472A"/>
    <w:rsid w:val="00264AC9"/>
    <w:rsid w:val="00265327"/>
    <w:rsid w:val="002657BB"/>
    <w:rsid w:val="00265BA2"/>
    <w:rsid w:val="00266949"/>
    <w:rsid w:val="00266D7D"/>
    <w:rsid w:val="00266F30"/>
    <w:rsid w:val="0026750B"/>
    <w:rsid w:val="00267C52"/>
    <w:rsid w:val="00270201"/>
    <w:rsid w:val="00270F41"/>
    <w:rsid w:val="00271196"/>
    <w:rsid w:val="00272252"/>
    <w:rsid w:val="00272496"/>
    <w:rsid w:val="00272736"/>
    <w:rsid w:val="00272E74"/>
    <w:rsid w:val="00273148"/>
    <w:rsid w:val="00273D9A"/>
    <w:rsid w:val="0027592D"/>
    <w:rsid w:val="00275AE0"/>
    <w:rsid w:val="00276A67"/>
    <w:rsid w:val="00276C3D"/>
    <w:rsid w:val="002772F2"/>
    <w:rsid w:val="002778A2"/>
    <w:rsid w:val="00277BF1"/>
    <w:rsid w:val="0028040F"/>
    <w:rsid w:val="00280422"/>
    <w:rsid w:val="0028072C"/>
    <w:rsid w:val="00280E7A"/>
    <w:rsid w:val="0028106C"/>
    <w:rsid w:val="00282D8C"/>
    <w:rsid w:val="0028320C"/>
    <w:rsid w:val="002834DD"/>
    <w:rsid w:val="002835FA"/>
    <w:rsid w:val="00283653"/>
    <w:rsid w:val="00284161"/>
    <w:rsid w:val="00284413"/>
    <w:rsid w:val="002846D4"/>
    <w:rsid w:val="002850A8"/>
    <w:rsid w:val="002850E2"/>
    <w:rsid w:val="00285721"/>
    <w:rsid w:val="002860B9"/>
    <w:rsid w:val="00286F57"/>
    <w:rsid w:val="0028710D"/>
    <w:rsid w:val="002876FB"/>
    <w:rsid w:val="002878AB"/>
    <w:rsid w:val="00287B7E"/>
    <w:rsid w:val="00287C15"/>
    <w:rsid w:val="00287EC8"/>
    <w:rsid w:val="00290230"/>
    <w:rsid w:val="002903B7"/>
    <w:rsid w:val="002903DE"/>
    <w:rsid w:val="00290565"/>
    <w:rsid w:val="002909BD"/>
    <w:rsid w:val="002917F8"/>
    <w:rsid w:val="002918E3"/>
    <w:rsid w:val="00291FD7"/>
    <w:rsid w:val="00292497"/>
    <w:rsid w:val="00293B1B"/>
    <w:rsid w:val="002948D7"/>
    <w:rsid w:val="00294E81"/>
    <w:rsid w:val="0029553C"/>
    <w:rsid w:val="0029558D"/>
    <w:rsid w:val="002959C9"/>
    <w:rsid w:val="00295D12"/>
    <w:rsid w:val="00295D8A"/>
    <w:rsid w:val="00295DE0"/>
    <w:rsid w:val="002A059E"/>
    <w:rsid w:val="002A0A6E"/>
    <w:rsid w:val="002A0D8A"/>
    <w:rsid w:val="002A18DC"/>
    <w:rsid w:val="002A21D2"/>
    <w:rsid w:val="002A3687"/>
    <w:rsid w:val="002A3937"/>
    <w:rsid w:val="002A449A"/>
    <w:rsid w:val="002A46CB"/>
    <w:rsid w:val="002A5295"/>
    <w:rsid w:val="002A5730"/>
    <w:rsid w:val="002A63BC"/>
    <w:rsid w:val="002A6959"/>
    <w:rsid w:val="002A6ACB"/>
    <w:rsid w:val="002A7315"/>
    <w:rsid w:val="002A79F3"/>
    <w:rsid w:val="002A7A2D"/>
    <w:rsid w:val="002B0061"/>
    <w:rsid w:val="002B013B"/>
    <w:rsid w:val="002B0957"/>
    <w:rsid w:val="002B0C57"/>
    <w:rsid w:val="002B0D71"/>
    <w:rsid w:val="002B11C8"/>
    <w:rsid w:val="002B300E"/>
    <w:rsid w:val="002B334E"/>
    <w:rsid w:val="002B3412"/>
    <w:rsid w:val="002B3442"/>
    <w:rsid w:val="002B3EE4"/>
    <w:rsid w:val="002B3F2E"/>
    <w:rsid w:val="002B4297"/>
    <w:rsid w:val="002B430B"/>
    <w:rsid w:val="002B440C"/>
    <w:rsid w:val="002B5258"/>
    <w:rsid w:val="002B545B"/>
    <w:rsid w:val="002B59C3"/>
    <w:rsid w:val="002B635F"/>
    <w:rsid w:val="002B66B5"/>
    <w:rsid w:val="002B671D"/>
    <w:rsid w:val="002B6E4C"/>
    <w:rsid w:val="002C0695"/>
    <w:rsid w:val="002C0717"/>
    <w:rsid w:val="002C0AE2"/>
    <w:rsid w:val="002C0B5F"/>
    <w:rsid w:val="002C18E0"/>
    <w:rsid w:val="002C2298"/>
    <w:rsid w:val="002C23B7"/>
    <w:rsid w:val="002C2500"/>
    <w:rsid w:val="002C25B4"/>
    <w:rsid w:val="002C2B08"/>
    <w:rsid w:val="002C2F26"/>
    <w:rsid w:val="002C3695"/>
    <w:rsid w:val="002C4200"/>
    <w:rsid w:val="002C462D"/>
    <w:rsid w:val="002C483A"/>
    <w:rsid w:val="002C4999"/>
    <w:rsid w:val="002C4C35"/>
    <w:rsid w:val="002C4E6C"/>
    <w:rsid w:val="002C59CE"/>
    <w:rsid w:val="002C5E2B"/>
    <w:rsid w:val="002C6F79"/>
    <w:rsid w:val="002C72B1"/>
    <w:rsid w:val="002C72DC"/>
    <w:rsid w:val="002C7803"/>
    <w:rsid w:val="002C7CDD"/>
    <w:rsid w:val="002D0905"/>
    <w:rsid w:val="002D0C18"/>
    <w:rsid w:val="002D0CCA"/>
    <w:rsid w:val="002D0D8C"/>
    <w:rsid w:val="002D1373"/>
    <w:rsid w:val="002D20ED"/>
    <w:rsid w:val="002D234C"/>
    <w:rsid w:val="002D2961"/>
    <w:rsid w:val="002D32BA"/>
    <w:rsid w:val="002D38F0"/>
    <w:rsid w:val="002D3A24"/>
    <w:rsid w:val="002D4326"/>
    <w:rsid w:val="002D4397"/>
    <w:rsid w:val="002D443E"/>
    <w:rsid w:val="002D4517"/>
    <w:rsid w:val="002D48AF"/>
    <w:rsid w:val="002D4970"/>
    <w:rsid w:val="002D4A0C"/>
    <w:rsid w:val="002D4B04"/>
    <w:rsid w:val="002D4BA1"/>
    <w:rsid w:val="002D53B1"/>
    <w:rsid w:val="002D5CC3"/>
    <w:rsid w:val="002D618C"/>
    <w:rsid w:val="002D683E"/>
    <w:rsid w:val="002D7028"/>
    <w:rsid w:val="002D728A"/>
    <w:rsid w:val="002D7C3B"/>
    <w:rsid w:val="002E0D09"/>
    <w:rsid w:val="002E1285"/>
    <w:rsid w:val="002E1718"/>
    <w:rsid w:val="002E1893"/>
    <w:rsid w:val="002E1A14"/>
    <w:rsid w:val="002E1B0E"/>
    <w:rsid w:val="002E2E21"/>
    <w:rsid w:val="002E2F72"/>
    <w:rsid w:val="002E3316"/>
    <w:rsid w:val="002E3BA9"/>
    <w:rsid w:val="002E3EA7"/>
    <w:rsid w:val="002E49C2"/>
    <w:rsid w:val="002E4DCF"/>
    <w:rsid w:val="002E546D"/>
    <w:rsid w:val="002E5FB1"/>
    <w:rsid w:val="002E606D"/>
    <w:rsid w:val="002E6921"/>
    <w:rsid w:val="002E716C"/>
    <w:rsid w:val="002E7424"/>
    <w:rsid w:val="002F07C6"/>
    <w:rsid w:val="002F0D75"/>
    <w:rsid w:val="002F1733"/>
    <w:rsid w:val="002F204E"/>
    <w:rsid w:val="002F2DED"/>
    <w:rsid w:val="002F3CEA"/>
    <w:rsid w:val="002F3F53"/>
    <w:rsid w:val="002F3F75"/>
    <w:rsid w:val="002F40DD"/>
    <w:rsid w:val="002F432D"/>
    <w:rsid w:val="002F4624"/>
    <w:rsid w:val="002F4B0A"/>
    <w:rsid w:val="002F4DB8"/>
    <w:rsid w:val="002F5A66"/>
    <w:rsid w:val="002F67C0"/>
    <w:rsid w:val="002F7239"/>
    <w:rsid w:val="002F7422"/>
    <w:rsid w:val="002F7498"/>
    <w:rsid w:val="002F78A0"/>
    <w:rsid w:val="002F7B00"/>
    <w:rsid w:val="0030035E"/>
    <w:rsid w:val="00300F6D"/>
    <w:rsid w:val="0030170C"/>
    <w:rsid w:val="00301986"/>
    <w:rsid w:val="00301AB8"/>
    <w:rsid w:val="00301FB5"/>
    <w:rsid w:val="003024AD"/>
    <w:rsid w:val="003025DD"/>
    <w:rsid w:val="00302DA6"/>
    <w:rsid w:val="003038E2"/>
    <w:rsid w:val="00303E24"/>
    <w:rsid w:val="0030405F"/>
    <w:rsid w:val="00304071"/>
    <w:rsid w:val="00305F82"/>
    <w:rsid w:val="00308671"/>
    <w:rsid w:val="00311D45"/>
    <w:rsid w:val="0031286B"/>
    <w:rsid w:val="00312E09"/>
    <w:rsid w:val="003134D3"/>
    <w:rsid w:val="00313777"/>
    <w:rsid w:val="00313915"/>
    <w:rsid w:val="003148FC"/>
    <w:rsid w:val="003149D6"/>
    <w:rsid w:val="00315347"/>
    <w:rsid w:val="003155A0"/>
    <w:rsid w:val="003159C1"/>
    <w:rsid w:val="00316792"/>
    <w:rsid w:val="003167FA"/>
    <w:rsid w:val="00316F9B"/>
    <w:rsid w:val="0031723F"/>
    <w:rsid w:val="00317937"/>
    <w:rsid w:val="0032136A"/>
    <w:rsid w:val="0032156A"/>
    <w:rsid w:val="00322023"/>
    <w:rsid w:val="00322203"/>
    <w:rsid w:val="003226ED"/>
    <w:rsid w:val="00322AC1"/>
    <w:rsid w:val="0032300B"/>
    <w:rsid w:val="003233F2"/>
    <w:rsid w:val="00323E2F"/>
    <w:rsid w:val="00324267"/>
    <w:rsid w:val="00325868"/>
    <w:rsid w:val="00326814"/>
    <w:rsid w:val="00327843"/>
    <w:rsid w:val="00327A73"/>
    <w:rsid w:val="00327DD1"/>
    <w:rsid w:val="00327F43"/>
    <w:rsid w:val="0033013B"/>
    <w:rsid w:val="00330E74"/>
    <w:rsid w:val="00330E77"/>
    <w:rsid w:val="00331414"/>
    <w:rsid w:val="003314CF"/>
    <w:rsid w:val="00331EBC"/>
    <w:rsid w:val="00332730"/>
    <w:rsid w:val="003327D8"/>
    <w:rsid w:val="0033339B"/>
    <w:rsid w:val="00334436"/>
    <w:rsid w:val="003352C8"/>
    <w:rsid w:val="003355FD"/>
    <w:rsid w:val="00335699"/>
    <w:rsid w:val="003361FC"/>
    <w:rsid w:val="00336366"/>
    <w:rsid w:val="00336B12"/>
    <w:rsid w:val="003376D3"/>
    <w:rsid w:val="003378D5"/>
    <w:rsid w:val="00337B3E"/>
    <w:rsid w:val="00337D9F"/>
    <w:rsid w:val="00337F3E"/>
    <w:rsid w:val="0034042C"/>
    <w:rsid w:val="00340B41"/>
    <w:rsid w:val="00340B65"/>
    <w:rsid w:val="00340F85"/>
    <w:rsid w:val="00341038"/>
    <w:rsid w:val="00341165"/>
    <w:rsid w:val="00342209"/>
    <w:rsid w:val="00342B05"/>
    <w:rsid w:val="00342E77"/>
    <w:rsid w:val="00343D8F"/>
    <w:rsid w:val="00343DEC"/>
    <w:rsid w:val="003441D4"/>
    <w:rsid w:val="00344343"/>
    <w:rsid w:val="0034435C"/>
    <w:rsid w:val="00344648"/>
    <w:rsid w:val="0034496F"/>
    <w:rsid w:val="00344AE4"/>
    <w:rsid w:val="00344F41"/>
    <w:rsid w:val="0034553B"/>
    <w:rsid w:val="00345690"/>
    <w:rsid w:val="00345F4F"/>
    <w:rsid w:val="00346152"/>
    <w:rsid w:val="003463B8"/>
    <w:rsid w:val="0034650B"/>
    <w:rsid w:val="00346803"/>
    <w:rsid w:val="00346AD2"/>
    <w:rsid w:val="00346B0E"/>
    <w:rsid w:val="0034768E"/>
    <w:rsid w:val="00347783"/>
    <w:rsid w:val="0034781A"/>
    <w:rsid w:val="00350BE3"/>
    <w:rsid w:val="00351F15"/>
    <w:rsid w:val="00351F7C"/>
    <w:rsid w:val="00352010"/>
    <w:rsid w:val="0035231C"/>
    <w:rsid w:val="003529F3"/>
    <w:rsid w:val="00352C8A"/>
    <w:rsid w:val="0035394D"/>
    <w:rsid w:val="00354648"/>
    <w:rsid w:val="00355401"/>
    <w:rsid w:val="0035618C"/>
    <w:rsid w:val="00357B2F"/>
    <w:rsid w:val="00357BD1"/>
    <w:rsid w:val="00357D2F"/>
    <w:rsid w:val="00360405"/>
    <w:rsid w:val="00360476"/>
    <w:rsid w:val="003609B6"/>
    <w:rsid w:val="00360F0A"/>
    <w:rsid w:val="0036101F"/>
    <w:rsid w:val="00361089"/>
    <w:rsid w:val="003611F1"/>
    <w:rsid w:val="00361964"/>
    <w:rsid w:val="00361C63"/>
    <w:rsid w:val="003628C6"/>
    <w:rsid w:val="0036290F"/>
    <w:rsid w:val="00362962"/>
    <w:rsid w:val="003646AD"/>
    <w:rsid w:val="00364AEE"/>
    <w:rsid w:val="00365238"/>
    <w:rsid w:val="0036559E"/>
    <w:rsid w:val="003660B0"/>
    <w:rsid w:val="00366A3C"/>
    <w:rsid w:val="0036766D"/>
    <w:rsid w:val="003677D2"/>
    <w:rsid w:val="00367FC7"/>
    <w:rsid w:val="00370140"/>
    <w:rsid w:val="00370B1B"/>
    <w:rsid w:val="00370DDA"/>
    <w:rsid w:val="00370F03"/>
    <w:rsid w:val="0037160B"/>
    <w:rsid w:val="003717ED"/>
    <w:rsid w:val="00371CC5"/>
    <w:rsid w:val="0037216B"/>
    <w:rsid w:val="003725C1"/>
    <w:rsid w:val="00373007"/>
    <w:rsid w:val="003730C3"/>
    <w:rsid w:val="003731E2"/>
    <w:rsid w:val="0037370D"/>
    <w:rsid w:val="00373991"/>
    <w:rsid w:val="003740D4"/>
    <w:rsid w:val="003746FD"/>
    <w:rsid w:val="0037563D"/>
    <w:rsid w:val="00375A3F"/>
    <w:rsid w:val="00375CE3"/>
    <w:rsid w:val="003767B2"/>
    <w:rsid w:val="003777D2"/>
    <w:rsid w:val="00377B6C"/>
    <w:rsid w:val="00377D29"/>
    <w:rsid w:val="0038054D"/>
    <w:rsid w:val="0038122C"/>
    <w:rsid w:val="00381400"/>
    <w:rsid w:val="00381475"/>
    <w:rsid w:val="0038187D"/>
    <w:rsid w:val="003819EB"/>
    <w:rsid w:val="0038267D"/>
    <w:rsid w:val="00382AE8"/>
    <w:rsid w:val="00383824"/>
    <w:rsid w:val="003839F4"/>
    <w:rsid w:val="00383A2A"/>
    <w:rsid w:val="00384690"/>
    <w:rsid w:val="00384B11"/>
    <w:rsid w:val="00384B2F"/>
    <w:rsid w:val="00384D46"/>
    <w:rsid w:val="003856EE"/>
    <w:rsid w:val="0038587F"/>
    <w:rsid w:val="00385C80"/>
    <w:rsid w:val="00385FF3"/>
    <w:rsid w:val="0038666E"/>
    <w:rsid w:val="0038764D"/>
    <w:rsid w:val="003877E8"/>
    <w:rsid w:val="00387CAE"/>
    <w:rsid w:val="00387EA3"/>
    <w:rsid w:val="003905A5"/>
    <w:rsid w:val="003908D9"/>
    <w:rsid w:val="00390EF4"/>
    <w:rsid w:val="00391274"/>
    <w:rsid w:val="00391BAC"/>
    <w:rsid w:val="003920AE"/>
    <w:rsid w:val="00392225"/>
    <w:rsid w:val="00392320"/>
    <w:rsid w:val="00392906"/>
    <w:rsid w:val="0039325D"/>
    <w:rsid w:val="0039365E"/>
    <w:rsid w:val="00394217"/>
    <w:rsid w:val="00394B9D"/>
    <w:rsid w:val="00394DDE"/>
    <w:rsid w:val="00395003"/>
    <w:rsid w:val="003951DD"/>
    <w:rsid w:val="00395CD0"/>
    <w:rsid w:val="00397553"/>
    <w:rsid w:val="00397601"/>
    <w:rsid w:val="00397A94"/>
    <w:rsid w:val="00397FC3"/>
    <w:rsid w:val="003A00CA"/>
    <w:rsid w:val="003A0223"/>
    <w:rsid w:val="003A0828"/>
    <w:rsid w:val="003A115B"/>
    <w:rsid w:val="003A1239"/>
    <w:rsid w:val="003A1491"/>
    <w:rsid w:val="003A1A0F"/>
    <w:rsid w:val="003A1CE8"/>
    <w:rsid w:val="003A30E2"/>
    <w:rsid w:val="003A31B8"/>
    <w:rsid w:val="003A4139"/>
    <w:rsid w:val="003A4CD6"/>
    <w:rsid w:val="003A5E50"/>
    <w:rsid w:val="003A646F"/>
    <w:rsid w:val="003A6781"/>
    <w:rsid w:val="003A6806"/>
    <w:rsid w:val="003A6A9F"/>
    <w:rsid w:val="003A7419"/>
    <w:rsid w:val="003A7CF3"/>
    <w:rsid w:val="003A7D71"/>
    <w:rsid w:val="003B054D"/>
    <w:rsid w:val="003B13F8"/>
    <w:rsid w:val="003B14B7"/>
    <w:rsid w:val="003B2418"/>
    <w:rsid w:val="003B27ED"/>
    <w:rsid w:val="003B3244"/>
    <w:rsid w:val="003B3488"/>
    <w:rsid w:val="003B45BF"/>
    <w:rsid w:val="003B49A1"/>
    <w:rsid w:val="003B5AEA"/>
    <w:rsid w:val="003B6749"/>
    <w:rsid w:val="003B6EB4"/>
    <w:rsid w:val="003C00DE"/>
    <w:rsid w:val="003C01B3"/>
    <w:rsid w:val="003C12AB"/>
    <w:rsid w:val="003C1367"/>
    <w:rsid w:val="003C2D2D"/>
    <w:rsid w:val="003C3034"/>
    <w:rsid w:val="003C3062"/>
    <w:rsid w:val="003C33E6"/>
    <w:rsid w:val="003C36F7"/>
    <w:rsid w:val="003C3A32"/>
    <w:rsid w:val="003C42C6"/>
    <w:rsid w:val="003C52B7"/>
    <w:rsid w:val="003C5617"/>
    <w:rsid w:val="003C5CE5"/>
    <w:rsid w:val="003C62D8"/>
    <w:rsid w:val="003C6ED6"/>
    <w:rsid w:val="003C7140"/>
    <w:rsid w:val="003C7C06"/>
    <w:rsid w:val="003D04A9"/>
    <w:rsid w:val="003D0A9E"/>
    <w:rsid w:val="003D0F04"/>
    <w:rsid w:val="003D17C9"/>
    <w:rsid w:val="003D2CEC"/>
    <w:rsid w:val="003D3117"/>
    <w:rsid w:val="003D3259"/>
    <w:rsid w:val="003D3846"/>
    <w:rsid w:val="003D3B15"/>
    <w:rsid w:val="003D4AD2"/>
    <w:rsid w:val="003D5340"/>
    <w:rsid w:val="003D558F"/>
    <w:rsid w:val="003D559C"/>
    <w:rsid w:val="003D55CE"/>
    <w:rsid w:val="003D5963"/>
    <w:rsid w:val="003D6652"/>
    <w:rsid w:val="003D677C"/>
    <w:rsid w:val="003D6E41"/>
    <w:rsid w:val="003D789E"/>
    <w:rsid w:val="003D7BFB"/>
    <w:rsid w:val="003D7DD4"/>
    <w:rsid w:val="003D7E48"/>
    <w:rsid w:val="003E056D"/>
    <w:rsid w:val="003E11E7"/>
    <w:rsid w:val="003E11EE"/>
    <w:rsid w:val="003E1630"/>
    <w:rsid w:val="003E1792"/>
    <w:rsid w:val="003E1A19"/>
    <w:rsid w:val="003E1AF0"/>
    <w:rsid w:val="003E1F5D"/>
    <w:rsid w:val="003E2058"/>
    <w:rsid w:val="003E20A1"/>
    <w:rsid w:val="003E216E"/>
    <w:rsid w:val="003E227D"/>
    <w:rsid w:val="003E22A9"/>
    <w:rsid w:val="003E26ED"/>
    <w:rsid w:val="003E2791"/>
    <w:rsid w:val="003E3408"/>
    <w:rsid w:val="003E3CA5"/>
    <w:rsid w:val="003E4137"/>
    <w:rsid w:val="003E4208"/>
    <w:rsid w:val="003E4B6C"/>
    <w:rsid w:val="003E4F43"/>
    <w:rsid w:val="003E541C"/>
    <w:rsid w:val="003E551B"/>
    <w:rsid w:val="003E557D"/>
    <w:rsid w:val="003E5585"/>
    <w:rsid w:val="003E58D7"/>
    <w:rsid w:val="003E5BB0"/>
    <w:rsid w:val="003E5F1C"/>
    <w:rsid w:val="003E635B"/>
    <w:rsid w:val="003E63D3"/>
    <w:rsid w:val="003E6606"/>
    <w:rsid w:val="003E66AD"/>
    <w:rsid w:val="003E7F36"/>
    <w:rsid w:val="003F09D6"/>
    <w:rsid w:val="003F0EE4"/>
    <w:rsid w:val="003F0FCA"/>
    <w:rsid w:val="003F1483"/>
    <w:rsid w:val="003F1977"/>
    <w:rsid w:val="003F1CE6"/>
    <w:rsid w:val="003F1E89"/>
    <w:rsid w:val="003F1F22"/>
    <w:rsid w:val="003F28A8"/>
    <w:rsid w:val="003F2E2D"/>
    <w:rsid w:val="003F3796"/>
    <w:rsid w:val="003F3A61"/>
    <w:rsid w:val="003F3A92"/>
    <w:rsid w:val="003F3E8B"/>
    <w:rsid w:val="003F420D"/>
    <w:rsid w:val="003F447F"/>
    <w:rsid w:val="003F4B6D"/>
    <w:rsid w:val="003F4BFD"/>
    <w:rsid w:val="003F4F1E"/>
    <w:rsid w:val="003F5609"/>
    <w:rsid w:val="003F5A9A"/>
    <w:rsid w:val="003F64B6"/>
    <w:rsid w:val="003F67DE"/>
    <w:rsid w:val="003F6AC7"/>
    <w:rsid w:val="003F6CB8"/>
    <w:rsid w:val="003F715E"/>
    <w:rsid w:val="003F79B6"/>
    <w:rsid w:val="00400226"/>
    <w:rsid w:val="004004FB"/>
    <w:rsid w:val="0040084E"/>
    <w:rsid w:val="00401A0E"/>
    <w:rsid w:val="00402D42"/>
    <w:rsid w:val="00403007"/>
    <w:rsid w:val="0040323B"/>
    <w:rsid w:val="00403347"/>
    <w:rsid w:val="00403A5D"/>
    <w:rsid w:val="00403F62"/>
    <w:rsid w:val="00403F77"/>
    <w:rsid w:val="0040469F"/>
    <w:rsid w:val="0040487C"/>
    <w:rsid w:val="00404F29"/>
    <w:rsid w:val="00405115"/>
    <w:rsid w:val="00405648"/>
    <w:rsid w:val="00406A17"/>
    <w:rsid w:val="00406A8A"/>
    <w:rsid w:val="00406B4F"/>
    <w:rsid w:val="00406FEF"/>
    <w:rsid w:val="00407262"/>
    <w:rsid w:val="0040727C"/>
    <w:rsid w:val="00407C55"/>
    <w:rsid w:val="00407F36"/>
    <w:rsid w:val="0041009C"/>
    <w:rsid w:val="00410588"/>
    <w:rsid w:val="00411840"/>
    <w:rsid w:val="0041197C"/>
    <w:rsid w:val="00411BF8"/>
    <w:rsid w:val="00412F5F"/>
    <w:rsid w:val="00413900"/>
    <w:rsid w:val="00413D58"/>
    <w:rsid w:val="00413EBC"/>
    <w:rsid w:val="00414A4F"/>
    <w:rsid w:val="0041546E"/>
    <w:rsid w:val="00415E4C"/>
    <w:rsid w:val="00416A39"/>
    <w:rsid w:val="00417017"/>
    <w:rsid w:val="00417029"/>
    <w:rsid w:val="004203A7"/>
    <w:rsid w:val="00420EB4"/>
    <w:rsid w:val="0042311E"/>
    <w:rsid w:val="0042404C"/>
    <w:rsid w:val="00424B7B"/>
    <w:rsid w:val="00424FFF"/>
    <w:rsid w:val="0042560E"/>
    <w:rsid w:val="00425BAA"/>
    <w:rsid w:val="0042615C"/>
    <w:rsid w:val="00426230"/>
    <w:rsid w:val="00426902"/>
    <w:rsid w:val="004269D0"/>
    <w:rsid w:val="004274DB"/>
    <w:rsid w:val="00427BD3"/>
    <w:rsid w:val="00427F85"/>
    <w:rsid w:val="004304AB"/>
    <w:rsid w:val="00430BEC"/>
    <w:rsid w:val="004311A9"/>
    <w:rsid w:val="00431DAE"/>
    <w:rsid w:val="0043210D"/>
    <w:rsid w:val="00433119"/>
    <w:rsid w:val="0043333D"/>
    <w:rsid w:val="00433895"/>
    <w:rsid w:val="00433FF2"/>
    <w:rsid w:val="004342C3"/>
    <w:rsid w:val="00434CE8"/>
    <w:rsid w:val="00435E0B"/>
    <w:rsid w:val="00436CC6"/>
    <w:rsid w:val="004377D6"/>
    <w:rsid w:val="00437A85"/>
    <w:rsid w:val="004403DC"/>
    <w:rsid w:val="0044066C"/>
    <w:rsid w:val="004414B4"/>
    <w:rsid w:val="004419C2"/>
    <w:rsid w:val="00442671"/>
    <w:rsid w:val="004431E7"/>
    <w:rsid w:val="004432FF"/>
    <w:rsid w:val="00443376"/>
    <w:rsid w:val="00443D1E"/>
    <w:rsid w:val="00443F76"/>
    <w:rsid w:val="00444BDB"/>
    <w:rsid w:val="00444BEB"/>
    <w:rsid w:val="00444C0E"/>
    <w:rsid w:val="0044595D"/>
    <w:rsid w:val="00445C79"/>
    <w:rsid w:val="004463AF"/>
    <w:rsid w:val="004464FC"/>
    <w:rsid w:val="00446AE2"/>
    <w:rsid w:val="00446B3F"/>
    <w:rsid w:val="00446D5E"/>
    <w:rsid w:val="004506D1"/>
    <w:rsid w:val="00450E7D"/>
    <w:rsid w:val="0045142C"/>
    <w:rsid w:val="0045185F"/>
    <w:rsid w:val="00451E18"/>
    <w:rsid w:val="00451FC9"/>
    <w:rsid w:val="00452149"/>
    <w:rsid w:val="0045279F"/>
    <w:rsid w:val="004529B4"/>
    <w:rsid w:val="00452AA0"/>
    <w:rsid w:val="00452BDA"/>
    <w:rsid w:val="0045335F"/>
    <w:rsid w:val="0045412A"/>
    <w:rsid w:val="004545F2"/>
    <w:rsid w:val="00454D23"/>
    <w:rsid w:val="00454D24"/>
    <w:rsid w:val="0045602C"/>
    <w:rsid w:val="004560A3"/>
    <w:rsid w:val="004568F3"/>
    <w:rsid w:val="0045691A"/>
    <w:rsid w:val="004570CF"/>
    <w:rsid w:val="004573CC"/>
    <w:rsid w:val="00457AB8"/>
    <w:rsid w:val="0046097F"/>
    <w:rsid w:val="004609B3"/>
    <w:rsid w:val="00460A8D"/>
    <w:rsid w:val="00461079"/>
    <w:rsid w:val="004611CC"/>
    <w:rsid w:val="00461322"/>
    <w:rsid w:val="0046194D"/>
    <w:rsid w:val="004629EB"/>
    <w:rsid w:val="00463B8E"/>
    <w:rsid w:val="00463F81"/>
    <w:rsid w:val="004659A6"/>
    <w:rsid w:val="00465E05"/>
    <w:rsid w:val="00466A11"/>
    <w:rsid w:val="00466BFA"/>
    <w:rsid w:val="00466F13"/>
    <w:rsid w:val="00466F4F"/>
    <w:rsid w:val="00467019"/>
    <w:rsid w:val="00467186"/>
    <w:rsid w:val="0046728E"/>
    <w:rsid w:val="00467824"/>
    <w:rsid w:val="00470167"/>
    <w:rsid w:val="004705C4"/>
    <w:rsid w:val="00470AC0"/>
    <w:rsid w:val="00471365"/>
    <w:rsid w:val="0047148B"/>
    <w:rsid w:val="004716B2"/>
    <w:rsid w:val="00471E61"/>
    <w:rsid w:val="00472070"/>
    <w:rsid w:val="0047208A"/>
    <w:rsid w:val="00472481"/>
    <w:rsid w:val="00472D78"/>
    <w:rsid w:val="004734E8"/>
    <w:rsid w:val="0047356A"/>
    <w:rsid w:val="0047440C"/>
    <w:rsid w:val="00474698"/>
    <w:rsid w:val="00474875"/>
    <w:rsid w:val="004750B7"/>
    <w:rsid w:val="00475CF1"/>
    <w:rsid w:val="00475EC5"/>
    <w:rsid w:val="00476B99"/>
    <w:rsid w:val="00476CC3"/>
    <w:rsid w:val="004775F6"/>
    <w:rsid w:val="004777C1"/>
    <w:rsid w:val="00480624"/>
    <w:rsid w:val="00480E9C"/>
    <w:rsid w:val="004814F9"/>
    <w:rsid w:val="00481971"/>
    <w:rsid w:val="00481E9A"/>
    <w:rsid w:val="00481EAA"/>
    <w:rsid w:val="00481F0F"/>
    <w:rsid w:val="00483E01"/>
    <w:rsid w:val="00483FCA"/>
    <w:rsid w:val="0048589D"/>
    <w:rsid w:val="00486594"/>
    <w:rsid w:val="0048677A"/>
    <w:rsid w:val="00486A28"/>
    <w:rsid w:val="00486C9F"/>
    <w:rsid w:val="004870D0"/>
    <w:rsid w:val="00487921"/>
    <w:rsid w:val="00491B27"/>
    <w:rsid w:val="00491B94"/>
    <w:rsid w:val="00491D3A"/>
    <w:rsid w:val="00491DD1"/>
    <w:rsid w:val="00492151"/>
    <w:rsid w:val="00492A17"/>
    <w:rsid w:val="00492CF4"/>
    <w:rsid w:val="00492F7E"/>
    <w:rsid w:val="004936A7"/>
    <w:rsid w:val="004939D7"/>
    <w:rsid w:val="00493EC9"/>
    <w:rsid w:val="0049413E"/>
    <w:rsid w:val="00494456"/>
    <w:rsid w:val="0049478D"/>
    <w:rsid w:val="00494B8A"/>
    <w:rsid w:val="00495072"/>
    <w:rsid w:val="00495BCD"/>
    <w:rsid w:val="00495CC3"/>
    <w:rsid w:val="00495D21"/>
    <w:rsid w:val="00495DEF"/>
    <w:rsid w:val="00496CF1"/>
    <w:rsid w:val="004973BB"/>
    <w:rsid w:val="00497707"/>
    <w:rsid w:val="004977C5"/>
    <w:rsid w:val="00497D02"/>
    <w:rsid w:val="004A00F2"/>
    <w:rsid w:val="004A032D"/>
    <w:rsid w:val="004A23A8"/>
    <w:rsid w:val="004A3C0A"/>
    <w:rsid w:val="004A40E9"/>
    <w:rsid w:val="004A4AB2"/>
    <w:rsid w:val="004A509E"/>
    <w:rsid w:val="004A5335"/>
    <w:rsid w:val="004A6174"/>
    <w:rsid w:val="004A6238"/>
    <w:rsid w:val="004A7FA4"/>
    <w:rsid w:val="004B002A"/>
    <w:rsid w:val="004B0C30"/>
    <w:rsid w:val="004B0E26"/>
    <w:rsid w:val="004B0FCB"/>
    <w:rsid w:val="004B14F1"/>
    <w:rsid w:val="004B1757"/>
    <w:rsid w:val="004B1AEF"/>
    <w:rsid w:val="004B1D1B"/>
    <w:rsid w:val="004B1EA0"/>
    <w:rsid w:val="004B1FCE"/>
    <w:rsid w:val="004B214F"/>
    <w:rsid w:val="004B2B94"/>
    <w:rsid w:val="004B35A6"/>
    <w:rsid w:val="004B3879"/>
    <w:rsid w:val="004B3A0B"/>
    <w:rsid w:val="004B3FC3"/>
    <w:rsid w:val="004B4790"/>
    <w:rsid w:val="004B4884"/>
    <w:rsid w:val="004B4F6D"/>
    <w:rsid w:val="004B5C21"/>
    <w:rsid w:val="004B5E3F"/>
    <w:rsid w:val="004B6863"/>
    <w:rsid w:val="004B6AAB"/>
    <w:rsid w:val="004B72B2"/>
    <w:rsid w:val="004B738D"/>
    <w:rsid w:val="004B750E"/>
    <w:rsid w:val="004B7560"/>
    <w:rsid w:val="004B7DAE"/>
    <w:rsid w:val="004C01FD"/>
    <w:rsid w:val="004C036D"/>
    <w:rsid w:val="004C0602"/>
    <w:rsid w:val="004C0C45"/>
    <w:rsid w:val="004C0D67"/>
    <w:rsid w:val="004C211D"/>
    <w:rsid w:val="004C22B7"/>
    <w:rsid w:val="004C2390"/>
    <w:rsid w:val="004C25F4"/>
    <w:rsid w:val="004C3DFE"/>
    <w:rsid w:val="004C4A7F"/>
    <w:rsid w:val="004C4FAB"/>
    <w:rsid w:val="004C51CE"/>
    <w:rsid w:val="004C54F7"/>
    <w:rsid w:val="004C59F2"/>
    <w:rsid w:val="004C5E35"/>
    <w:rsid w:val="004C6BBE"/>
    <w:rsid w:val="004C7301"/>
    <w:rsid w:val="004C7687"/>
    <w:rsid w:val="004C7BB5"/>
    <w:rsid w:val="004D0499"/>
    <w:rsid w:val="004D06AD"/>
    <w:rsid w:val="004D0890"/>
    <w:rsid w:val="004D1620"/>
    <w:rsid w:val="004D221D"/>
    <w:rsid w:val="004D25B3"/>
    <w:rsid w:val="004D26EB"/>
    <w:rsid w:val="004D28DE"/>
    <w:rsid w:val="004D2EF1"/>
    <w:rsid w:val="004D33EB"/>
    <w:rsid w:val="004D3ADA"/>
    <w:rsid w:val="004D4B8D"/>
    <w:rsid w:val="004D4D09"/>
    <w:rsid w:val="004D5457"/>
    <w:rsid w:val="004D5563"/>
    <w:rsid w:val="004D5765"/>
    <w:rsid w:val="004D5825"/>
    <w:rsid w:val="004D5B82"/>
    <w:rsid w:val="004D655E"/>
    <w:rsid w:val="004D65DE"/>
    <w:rsid w:val="004D760B"/>
    <w:rsid w:val="004D7E13"/>
    <w:rsid w:val="004E0282"/>
    <w:rsid w:val="004E0525"/>
    <w:rsid w:val="004E080E"/>
    <w:rsid w:val="004E0B33"/>
    <w:rsid w:val="004E215F"/>
    <w:rsid w:val="004E2380"/>
    <w:rsid w:val="004E3475"/>
    <w:rsid w:val="004E34AD"/>
    <w:rsid w:val="004E3A01"/>
    <w:rsid w:val="004E405C"/>
    <w:rsid w:val="004E41D7"/>
    <w:rsid w:val="004E4A5E"/>
    <w:rsid w:val="004E4C12"/>
    <w:rsid w:val="004E5432"/>
    <w:rsid w:val="004E5749"/>
    <w:rsid w:val="004E658B"/>
    <w:rsid w:val="004E6659"/>
    <w:rsid w:val="004E6732"/>
    <w:rsid w:val="004E69D2"/>
    <w:rsid w:val="004E6AF6"/>
    <w:rsid w:val="004E6D5B"/>
    <w:rsid w:val="004E74EE"/>
    <w:rsid w:val="004E79D3"/>
    <w:rsid w:val="004E7B3F"/>
    <w:rsid w:val="004E7CC8"/>
    <w:rsid w:val="004F0E56"/>
    <w:rsid w:val="004F1564"/>
    <w:rsid w:val="004F15C4"/>
    <w:rsid w:val="004F176A"/>
    <w:rsid w:val="004F17C3"/>
    <w:rsid w:val="004F1C06"/>
    <w:rsid w:val="004F2417"/>
    <w:rsid w:val="004F2493"/>
    <w:rsid w:val="004F2C8F"/>
    <w:rsid w:val="004F2CC4"/>
    <w:rsid w:val="004F2E62"/>
    <w:rsid w:val="004F3211"/>
    <w:rsid w:val="004F3905"/>
    <w:rsid w:val="004F3E53"/>
    <w:rsid w:val="004F4970"/>
    <w:rsid w:val="004F4AB7"/>
    <w:rsid w:val="004F5619"/>
    <w:rsid w:val="004F6F0F"/>
    <w:rsid w:val="004F73CC"/>
    <w:rsid w:val="004F7531"/>
    <w:rsid w:val="004F7840"/>
    <w:rsid w:val="004F7B37"/>
    <w:rsid w:val="005002CA"/>
    <w:rsid w:val="00500DB2"/>
    <w:rsid w:val="00500FEC"/>
    <w:rsid w:val="00501119"/>
    <w:rsid w:val="005012E4"/>
    <w:rsid w:val="005012F6"/>
    <w:rsid w:val="0050166C"/>
    <w:rsid w:val="00501AFB"/>
    <w:rsid w:val="00501B4B"/>
    <w:rsid w:val="00501BE0"/>
    <w:rsid w:val="00501D24"/>
    <w:rsid w:val="00501F49"/>
    <w:rsid w:val="00502F53"/>
    <w:rsid w:val="005036FB"/>
    <w:rsid w:val="00503995"/>
    <w:rsid w:val="00504308"/>
    <w:rsid w:val="00504958"/>
    <w:rsid w:val="00505694"/>
    <w:rsid w:val="0050596F"/>
    <w:rsid w:val="00505BBC"/>
    <w:rsid w:val="00507262"/>
    <w:rsid w:val="0050745F"/>
    <w:rsid w:val="00507509"/>
    <w:rsid w:val="00507846"/>
    <w:rsid w:val="00507CC8"/>
    <w:rsid w:val="00510387"/>
    <w:rsid w:val="0051044F"/>
    <w:rsid w:val="005104DC"/>
    <w:rsid w:val="00510C59"/>
    <w:rsid w:val="00510CA6"/>
    <w:rsid w:val="00510CC8"/>
    <w:rsid w:val="00510E28"/>
    <w:rsid w:val="0051158B"/>
    <w:rsid w:val="0051248A"/>
    <w:rsid w:val="0051280D"/>
    <w:rsid w:val="005128B3"/>
    <w:rsid w:val="00512B10"/>
    <w:rsid w:val="00512CE4"/>
    <w:rsid w:val="00513D99"/>
    <w:rsid w:val="00513F09"/>
    <w:rsid w:val="005142B0"/>
    <w:rsid w:val="00514C13"/>
    <w:rsid w:val="00514CF9"/>
    <w:rsid w:val="0051505E"/>
    <w:rsid w:val="00515C8A"/>
    <w:rsid w:val="00516097"/>
    <w:rsid w:val="005162B4"/>
    <w:rsid w:val="00516686"/>
    <w:rsid w:val="00517578"/>
    <w:rsid w:val="00517969"/>
    <w:rsid w:val="00517A4D"/>
    <w:rsid w:val="00517BFC"/>
    <w:rsid w:val="00517D72"/>
    <w:rsid w:val="00517F04"/>
    <w:rsid w:val="005202E1"/>
    <w:rsid w:val="00520870"/>
    <w:rsid w:val="00520E68"/>
    <w:rsid w:val="005215B6"/>
    <w:rsid w:val="00522088"/>
    <w:rsid w:val="005221C0"/>
    <w:rsid w:val="00522217"/>
    <w:rsid w:val="0052221C"/>
    <w:rsid w:val="00523320"/>
    <w:rsid w:val="005235EF"/>
    <w:rsid w:val="00523DAF"/>
    <w:rsid w:val="00523F0C"/>
    <w:rsid w:val="00523F9E"/>
    <w:rsid w:val="00523FA2"/>
    <w:rsid w:val="0052487C"/>
    <w:rsid w:val="00524F68"/>
    <w:rsid w:val="005255F2"/>
    <w:rsid w:val="0052576A"/>
    <w:rsid w:val="00525B33"/>
    <w:rsid w:val="005273D3"/>
    <w:rsid w:val="00527623"/>
    <w:rsid w:val="00527BF4"/>
    <w:rsid w:val="00530951"/>
    <w:rsid w:val="00530A1E"/>
    <w:rsid w:val="00530E31"/>
    <w:rsid w:val="00531901"/>
    <w:rsid w:val="00531C1D"/>
    <w:rsid w:val="00532197"/>
    <w:rsid w:val="00532624"/>
    <w:rsid w:val="0053277E"/>
    <w:rsid w:val="00532BA3"/>
    <w:rsid w:val="00532CD9"/>
    <w:rsid w:val="00532F4C"/>
    <w:rsid w:val="00533FBE"/>
    <w:rsid w:val="005348A2"/>
    <w:rsid w:val="00535F3F"/>
    <w:rsid w:val="00536B34"/>
    <w:rsid w:val="00536F46"/>
    <w:rsid w:val="00537700"/>
    <w:rsid w:val="005377AC"/>
    <w:rsid w:val="00537C62"/>
    <w:rsid w:val="005401A0"/>
    <w:rsid w:val="00540504"/>
    <w:rsid w:val="00541040"/>
    <w:rsid w:val="00541C97"/>
    <w:rsid w:val="00542AB2"/>
    <w:rsid w:val="00542AC1"/>
    <w:rsid w:val="0054333A"/>
    <w:rsid w:val="0054419D"/>
    <w:rsid w:val="00544371"/>
    <w:rsid w:val="005443B5"/>
    <w:rsid w:val="005445FB"/>
    <w:rsid w:val="005448BB"/>
    <w:rsid w:val="00544B99"/>
    <w:rsid w:val="00544F6E"/>
    <w:rsid w:val="00545C7D"/>
    <w:rsid w:val="00545E45"/>
    <w:rsid w:val="005466A8"/>
    <w:rsid w:val="00546DE8"/>
    <w:rsid w:val="005476EB"/>
    <w:rsid w:val="005477D6"/>
    <w:rsid w:val="00550103"/>
    <w:rsid w:val="0055054B"/>
    <w:rsid w:val="005507D5"/>
    <w:rsid w:val="00550C35"/>
    <w:rsid w:val="00550E66"/>
    <w:rsid w:val="00551008"/>
    <w:rsid w:val="00551035"/>
    <w:rsid w:val="00551899"/>
    <w:rsid w:val="00551D1F"/>
    <w:rsid w:val="00551FD5"/>
    <w:rsid w:val="00553CE0"/>
    <w:rsid w:val="00554032"/>
    <w:rsid w:val="005541C5"/>
    <w:rsid w:val="00554261"/>
    <w:rsid w:val="0055439B"/>
    <w:rsid w:val="005556E6"/>
    <w:rsid w:val="0055601C"/>
    <w:rsid w:val="00556151"/>
    <w:rsid w:val="00556D67"/>
    <w:rsid w:val="00557132"/>
    <w:rsid w:val="005571CB"/>
    <w:rsid w:val="005571DE"/>
    <w:rsid w:val="005575C3"/>
    <w:rsid w:val="005578E2"/>
    <w:rsid w:val="00560C88"/>
    <w:rsid w:val="0056111C"/>
    <w:rsid w:val="00561B67"/>
    <w:rsid w:val="00561BC4"/>
    <w:rsid w:val="00561CC6"/>
    <w:rsid w:val="005624E7"/>
    <w:rsid w:val="0056366D"/>
    <w:rsid w:val="00563AC6"/>
    <w:rsid w:val="00563ED4"/>
    <w:rsid w:val="00564B3E"/>
    <w:rsid w:val="00564C6F"/>
    <w:rsid w:val="00564D94"/>
    <w:rsid w:val="00564F3C"/>
    <w:rsid w:val="00565459"/>
    <w:rsid w:val="005662C5"/>
    <w:rsid w:val="0056643A"/>
    <w:rsid w:val="005666CD"/>
    <w:rsid w:val="00566CB1"/>
    <w:rsid w:val="00566EF6"/>
    <w:rsid w:val="0056718B"/>
    <w:rsid w:val="00570233"/>
    <w:rsid w:val="00570F9E"/>
    <w:rsid w:val="0057143A"/>
    <w:rsid w:val="005717F7"/>
    <w:rsid w:val="00571986"/>
    <w:rsid w:val="00571C04"/>
    <w:rsid w:val="00572247"/>
    <w:rsid w:val="00572BC8"/>
    <w:rsid w:val="005731D9"/>
    <w:rsid w:val="0057326F"/>
    <w:rsid w:val="005747FC"/>
    <w:rsid w:val="00574D0A"/>
    <w:rsid w:val="00574F5D"/>
    <w:rsid w:val="00575113"/>
    <w:rsid w:val="00575C0B"/>
    <w:rsid w:val="00575E94"/>
    <w:rsid w:val="0057664A"/>
    <w:rsid w:val="00576851"/>
    <w:rsid w:val="00576FDD"/>
    <w:rsid w:val="00577035"/>
    <w:rsid w:val="005777D2"/>
    <w:rsid w:val="0058186B"/>
    <w:rsid w:val="005818DD"/>
    <w:rsid w:val="00582FDE"/>
    <w:rsid w:val="005834B8"/>
    <w:rsid w:val="00583B32"/>
    <w:rsid w:val="005840F1"/>
    <w:rsid w:val="00584F26"/>
    <w:rsid w:val="00585239"/>
    <w:rsid w:val="00585E6E"/>
    <w:rsid w:val="00585EF5"/>
    <w:rsid w:val="00586573"/>
    <w:rsid w:val="00587CE5"/>
    <w:rsid w:val="0059052F"/>
    <w:rsid w:val="005906DE"/>
    <w:rsid w:val="00590CAA"/>
    <w:rsid w:val="00590ED3"/>
    <w:rsid w:val="00590F90"/>
    <w:rsid w:val="00590FBB"/>
    <w:rsid w:val="00591178"/>
    <w:rsid w:val="005911E1"/>
    <w:rsid w:val="00591238"/>
    <w:rsid w:val="00592031"/>
    <w:rsid w:val="005924A0"/>
    <w:rsid w:val="00592FA6"/>
    <w:rsid w:val="00593365"/>
    <w:rsid w:val="00594010"/>
    <w:rsid w:val="00594295"/>
    <w:rsid w:val="0059454E"/>
    <w:rsid w:val="00594A2A"/>
    <w:rsid w:val="00594F20"/>
    <w:rsid w:val="0059521E"/>
    <w:rsid w:val="005958E0"/>
    <w:rsid w:val="005959B8"/>
    <w:rsid w:val="00595B2F"/>
    <w:rsid w:val="00595CF3"/>
    <w:rsid w:val="0059667E"/>
    <w:rsid w:val="00596688"/>
    <w:rsid w:val="00597610"/>
    <w:rsid w:val="00597898"/>
    <w:rsid w:val="00597A24"/>
    <w:rsid w:val="005A0039"/>
    <w:rsid w:val="005A0340"/>
    <w:rsid w:val="005A037C"/>
    <w:rsid w:val="005A0785"/>
    <w:rsid w:val="005A0EA3"/>
    <w:rsid w:val="005A209F"/>
    <w:rsid w:val="005A234A"/>
    <w:rsid w:val="005A26DC"/>
    <w:rsid w:val="005A2F78"/>
    <w:rsid w:val="005A3334"/>
    <w:rsid w:val="005A355E"/>
    <w:rsid w:val="005A36C4"/>
    <w:rsid w:val="005A370E"/>
    <w:rsid w:val="005A3F84"/>
    <w:rsid w:val="005A5C57"/>
    <w:rsid w:val="005A629C"/>
    <w:rsid w:val="005A6594"/>
    <w:rsid w:val="005A66F1"/>
    <w:rsid w:val="005A6CC0"/>
    <w:rsid w:val="005A6FDD"/>
    <w:rsid w:val="005A7EB9"/>
    <w:rsid w:val="005A7F1C"/>
    <w:rsid w:val="005B002B"/>
    <w:rsid w:val="005B09C3"/>
    <w:rsid w:val="005B136B"/>
    <w:rsid w:val="005B1708"/>
    <w:rsid w:val="005B1E55"/>
    <w:rsid w:val="005B2E48"/>
    <w:rsid w:val="005B2EBB"/>
    <w:rsid w:val="005B32CE"/>
    <w:rsid w:val="005B3567"/>
    <w:rsid w:val="005B3770"/>
    <w:rsid w:val="005B3C25"/>
    <w:rsid w:val="005B3C60"/>
    <w:rsid w:val="005B3D01"/>
    <w:rsid w:val="005B40A1"/>
    <w:rsid w:val="005B4A23"/>
    <w:rsid w:val="005B4A90"/>
    <w:rsid w:val="005B4B62"/>
    <w:rsid w:val="005B4C43"/>
    <w:rsid w:val="005B51D4"/>
    <w:rsid w:val="005B5252"/>
    <w:rsid w:val="005B5C56"/>
    <w:rsid w:val="005B6125"/>
    <w:rsid w:val="005B70BD"/>
    <w:rsid w:val="005B73D3"/>
    <w:rsid w:val="005B7478"/>
    <w:rsid w:val="005B7C4C"/>
    <w:rsid w:val="005C0BA2"/>
    <w:rsid w:val="005C0CB3"/>
    <w:rsid w:val="005C14E3"/>
    <w:rsid w:val="005C1762"/>
    <w:rsid w:val="005C1DAF"/>
    <w:rsid w:val="005C2D7E"/>
    <w:rsid w:val="005C2DB3"/>
    <w:rsid w:val="005C3152"/>
    <w:rsid w:val="005C3365"/>
    <w:rsid w:val="005C3F36"/>
    <w:rsid w:val="005C4BD7"/>
    <w:rsid w:val="005C50EF"/>
    <w:rsid w:val="005C52C1"/>
    <w:rsid w:val="005C54D5"/>
    <w:rsid w:val="005C5C60"/>
    <w:rsid w:val="005C5F36"/>
    <w:rsid w:val="005C6478"/>
    <w:rsid w:val="005C6990"/>
    <w:rsid w:val="005C7293"/>
    <w:rsid w:val="005C7816"/>
    <w:rsid w:val="005C7991"/>
    <w:rsid w:val="005C7CED"/>
    <w:rsid w:val="005D0071"/>
    <w:rsid w:val="005D0758"/>
    <w:rsid w:val="005D1BEE"/>
    <w:rsid w:val="005D1E36"/>
    <w:rsid w:val="005D34B3"/>
    <w:rsid w:val="005D3514"/>
    <w:rsid w:val="005D375A"/>
    <w:rsid w:val="005D3BC7"/>
    <w:rsid w:val="005D4410"/>
    <w:rsid w:val="005D5026"/>
    <w:rsid w:val="005D59A1"/>
    <w:rsid w:val="005D5B2A"/>
    <w:rsid w:val="005D640E"/>
    <w:rsid w:val="005D6586"/>
    <w:rsid w:val="005D65C5"/>
    <w:rsid w:val="005D6E2F"/>
    <w:rsid w:val="005D71A4"/>
    <w:rsid w:val="005E0607"/>
    <w:rsid w:val="005E0B7C"/>
    <w:rsid w:val="005E0CC8"/>
    <w:rsid w:val="005E0D26"/>
    <w:rsid w:val="005E0FF0"/>
    <w:rsid w:val="005E118E"/>
    <w:rsid w:val="005E19C5"/>
    <w:rsid w:val="005E2231"/>
    <w:rsid w:val="005E2FC8"/>
    <w:rsid w:val="005E35FB"/>
    <w:rsid w:val="005E4830"/>
    <w:rsid w:val="005E48F0"/>
    <w:rsid w:val="005E491E"/>
    <w:rsid w:val="005E5015"/>
    <w:rsid w:val="005E5280"/>
    <w:rsid w:val="005E5C0A"/>
    <w:rsid w:val="005E610C"/>
    <w:rsid w:val="005E654A"/>
    <w:rsid w:val="005E65D3"/>
    <w:rsid w:val="005E6DE4"/>
    <w:rsid w:val="005E6F03"/>
    <w:rsid w:val="005E7023"/>
    <w:rsid w:val="005E74D3"/>
    <w:rsid w:val="005E76B8"/>
    <w:rsid w:val="005F0643"/>
    <w:rsid w:val="005F0BC9"/>
    <w:rsid w:val="005F0F49"/>
    <w:rsid w:val="005F103E"/>
    <w:rsid w:val="005F1AA9"/>
    <w:rsid w:val="005F2AC8"/>
    <w:rsid w:val="005F2B85"/>
    <w:rsid w:val="005F311E"/>
    <w:rsid w:val="005F3257"/>
    <w:rsid w:val="005F3931"/>
    <w:rsid w:val="005F3C57"/>
    <w:rsid w:val="005F3F68"/>
    <w:rsid w:val="005F65AD"/>
    <w:rsid w:val="005F6817"/>
    <w:rsid w:val="005F6883"/>
    <w:rsid w:val="005F6D34"/>
    <w:rsid w:val="005F75B1"/>
    <w:rsid w:val="00600014"/>
    <w:rsid w:val="00600CFC"/>
    <w:rsid w:val="0060147D"/>
    <w:rsid w:val="00601E69"/>
    <w:rsid w:val="0060223C"/>
    <w:rsid w:val="00603CE3"/>
    <w:rsid w:val="00603E5D"/>
    <w:rsid w:val="00604499"/>
    <w:rsid w:val="0060456B"/>
    <w:rsid w:val="00604CD6"/>
    <w:rsid w:val="00605019"/>
    <w:rsid w:val="00605CBF"/>
    <w:rsid w:val="00606424"/>
    <w:rsid w:val="006065CF"/>
    <w:rsid w:val="0060687D"/>
    <w:rsid w:val="00606A30"/>
    <w:rsid w:val="00606D72"/>
    <w:rsid w:val="006076A1"/>
    <w:rsid w:val="00607DD2"/>
    <w:rsid w:val="00607F0C"/>
    <w:rsid w:val="00610DBA"/>
    <w:rsid w:val="00610DE5"/>
    <w:rsid w:val="00611211"/>
    <w:rsid w:val="00611553"/>
    <w:rsid w:val="006118BB"/>
    <w:rsid w:val="006118F7"/>
    <w:rsid w:val="0061297A"/>
    <w:rsid w:val="006142F7"/>
    <w:rsid w:val="00614347"/>
    <w:rsid w:val="00614749"/>
    <w:rsid w:val="00614D30"/>
    <w:rsid w:val="00614E4B"/>
    <w:rsid w:val="00615345"/>
    <w:rsid w:val="00615CB0"/>
    <w:rsid w:val="00616932"/>
    <w:rsid w:val="00616AE5"/>
    <w:rsid w:val="00616B30"/>
    <w:rsid w:val="00616DEB"/>
    <w:rsid w:val="00617808"/>
    <w:rsid w:val="00617BC1"/>
    <w:rsid w:val="00617BE9"/>
    <w:rsid w:val="00620276"/>
    <w:rsid w:val="006202E3"/>
    <w:rsid w:val="00620458"/>
    <w:rsid w:val="00621554"/>
    <w:rsid w:val="006217E8"/>
    <w:rsid w:val="00621ADB"/>
    <w:rsid w:val="00621DC3"/>
    <w:rsid w:val="00624135"/>
    <w:rsid w:val="00624649"/>
    <w:rsid w:val="00624D9E"/>
    <w:rsid w:val="006254C3"/>
    <w:rsid w:val="006256C3"/>
    <w:rsid w:val="00625AB7"/>
    <w:rsid w:val="0062624F"/>
    <w:rsid w:val="00626A73"/>
    <w:rsid w:val="00627C0A"/>
    <w:rsid w:val="00627CDA"/>
    <w:rsid w:val="00631561"/>
    <w:rsid w:val="006318BB"/>
    <w:rsid w:val="00632426"/>
    <w:rsid w:val="00632460"/>
    <w:rsid w:val="006324AA"/>
    <w:rsid w:val="00632BF1"/>
    <w:rsid w:val="00633AF6"/>
    <w:rsid w:val="00633F05"/>
    <w:rsid w:val="00634147"/>
    <w:rsid w:val="00634A8D"/>
    <w:rsid w:val="00634D17"/>
    <w:rsid w:val="00634EDE"/>
    <w:rsid w:val="00635656"/>
    <w:rsid w:val="00635BD9"/>
    <w:rsid w:val="00636394"/>
    <w:rsid w:val="006365B0"/>
    <w:rsid w:val="006366DA"/>
    <w:rsid w:val="00636814"/>
    <w:rsid w:val="0063699A"/>
    <w:rsid w:val="00637050"/>
    <w:rsid w:val="00637350"/>
    <w:rsid w:val="006376CD"/>
    <w:rsid w:val="00637792"/>
    <w:rsid w:val="006379D5"/>
    <w:rsid w:val="006401D8"/>
    <w:rsid w:val="006407A7"/>
    <w:rsid w:val="00640F61"/>
    <w:rsid w:val="00641646"/>
    <w:rsid w:val="0064184E"/>
    <w:rsid w:val="0064213B"/>
    <w:rsid w:val="00642AFD"/>
    <w:rsid w:val="00642D59"/>
    <w:rsid w:val="0064325E"/>
    <w:rsid w:val="0064340E"/>
    <w:rsid w:val="00643A6B"/>
    <w:rsid w:val="00643F9A"/>
    <w:rsid w:val="00644049"/>
    <w:rsid w:val="00644429"/>
    <w:rsid w:val="006446CF"/>
    <w:rsid w:val="00646684"/>
    <w:rsid w:val="0064671B"/>
    <w:rsid w:val="00646E2F"/>
    <w:rsid w:val="00647396"/>
    <w:rsid w:val="0065061E"/>
    <w:rsid w:val="00650D4A"/>
    <w:rsid w:val="006511FA"/>
    <w:rsid w:val="00651EBD"/>
    <w:rsid w:val="0065210A"/>
    <w:rsid w:val="0065219D"/>
    <w:rsid w:val="006524DF"/>
    <w:rsid w:val="006524E4"/>
    <w:rsid w:val="00654CB7"/>
    <w:rsid w:val="0065541D"/>
    <w:rsid w:val="00655AA6"/>
    <w:rsid w:val="00656860"/>
    <w:rsid w:val="00656871"/>
    <w:rsid w:val="006568C8"/>
    <w:rsid w:val="00656AB7"/>
    <w:rsid w:val="00656B25"/>
    <w:rsid w:val="00656E18"/>
    <w:rsid w:val="00657978"/>
    <w:rsid w:val="006602E9"/>
    <w:rsid w:val="00660450"/>
    <w:rsid w:val="006608D0"/>
    <w:rsid w:val="006608E3"/>
    <w:rsid w:val="006608E4"/>
    <w:rsid w:val="00660959"/>
    <w:rsid w:val="00660B3F"/>
    <w:rsid w:val="00662757"/>
    <w:rsid w:val="00662783"/>
    <w:rsid w:val="006629C9"/>
    <w:rsid w:val="00662EA6"/>
    <w:rsid w:val="0066319F"/>
    <w:rsid w:val="006637E2"/>
    <w:rsid w:val="006645BE"/>
    <w:rsid w:val="00664E05"/>
    <w:rsid w:val="006658CB"/>
    <w:rsid w:val="00665A27"/>
    <w:rsid w:val="00665FF2"/>
    <w:rsid w:val="0066671B"/>
    <w:rsid w:val="00667267"/>
    <w:rsid w:val="0067071E"/>
    <w:rsid w:val="00670BD2"/>
    <w:rsid w:val="0067125D"/>
    <w:rsid w:val="00671496"/>
    <w:rsid w:val="006714B2"/>
    <w:rsid w:val="00671529"/>
    <w:rsid w:val="0067257D"/>
    <w:rsid w:val="006733DC"/>
    <w:rsid w:val="006736C3"/>
    <w:rsid w:val="00673C70"/>
    <w:rsid w:val="00673E01"/>
    <w:rsid w:val="0067419B"/>
    <w:rsid w:val="00674A4B"/>
    <w:rsid w:val="00674E44"/>
    <w:rsid w:val="00675036"/>
    <w:rsid w:val="00675261"/>
    <w:rsid w:val="0067569D"/>
    <w:rsid w:val="0067578A"/>
    <w:rsid w:val="00675920"/>
    <w:rsid w:val="006759E4"/>
    <w:rsid w:val="00675A6D"/>
    <w:rsid w:val="0067669D"/>
    <w:rsid w:val="00676AEF"/>
    <w:rsid w:val="00676AF8"/>
    <w:rsid w:val="00677801"/>
    <w:rsid w:val="00677A79"/>
    <w:rsid w:val="006800EE"/>
    <w:rsid w:val="0068012E"/>
    <w:rsid w:val="00680359"/>
    <w:rsid w:val="006808B3"/>
    <w:rsid w:val="00681118"/>
    <w:rsid w:val="0068128B"/>
    <w:rsid w:val="00681A60"/>
    <w:rsid w:val="006822C0"/>
    <w:rsid w:val="006823FB"/>
    <w:rsid w:val="00682430"/>
    <w:rsid w:val="006828E1"/>
    <w:rsid w:val="00682DE8"/>
    <w:rsid w:val="0068312C"/>
    <w:rsid w:val="006837A8"/>
    <w:rsid w:val="0068398A"/>
    <w:rsid w:val="006839A9"/>
    <w:rsid w:val="00683F00"/>
    <w:rsid w:val="006842D6"/>
    <w:rsid w:val="006847AB"/>
    <w:rsid w:val="00685CF1"/>
    <w:rsid w:val="006871F1"/>
    <w:rsid w:val="006878F9"/>
    <w:rsid w:val="006879E4"/>
    <w:rsid w:val="00687D52"/>
    <w:rsid w:val="0069050F"/>
    <w:rsid w:val="006908A5"/>
    <w:rsid w:val="006909FB"/>
    <w:rsid w:val="00690A5F"/>
    <w:rsid w:val="00692B3D"/>
    <w:rsid w:val="00692CB9"/>
    <w:rsid w:val="00692DC8"/>
    <w:rsid w:val="00693D4D"/>
    <w:rsid w:val="00694139"/>
    <w:rsid w:val="006946F2"/>
    <w:rsid w:val="00694A56"/>
    <w:rsid w:val="00695512"/>
    <w:rsid w:val="00695C4D"/>
    <w:rsid w:val="00695FCB"/>
    <w:rsid w:val="0069745B"/>
    <w:rsid w:val="006A0984"/>
    <w:rsid w:val="006A1475"/>
    <w:rsid w:val="006A1CD9"/>
    <w:rsid w:val="006A229D"/>
    <w:rsid w:val="006A22C0"/>
    <w:rsid w:val="006A2835"/>
    <w:rsid w:val="006A286D"/>
    <w:rsid w:val="006A2B65"/>
    <w:rsid w:val="006A2DA2"/>
    <w:rsid w:val="006A2EF9"/>
    <w:rsid w:val="006A30AD"/>
    <w:rsid w:val="006A3225"/>
    <w:rsid w:val="006A3647"/>
    <w:rsid w:val="006A3A44"/>
    <w:rsid w:val="006A3B1D"/>
    <w:rsid w:val="006A4249"/>
    <w:rsid w:val="006A453F"/>
    <w:rsid w:val="006A5030"/>
    <w:rsid w:val="006A5658"/>
    <w:rsid w:val="006A5784"/>
    <w:rsid w:val="006A57B6"/>
    <w:rsid w:val="006A5B96"/>
    <w:rsid w:val="006A5E34"/>
    <w:rsid w:val="006A60D1"/>
    <w:rsid w:val="006A6AFE"/>
    <w:rsid w:val="006A7499"/>
    <w:rsid w:val="006A7814"/>
    <w:rsid w:val="006A78C7"/>
    <w:rsid w:val="006A79BF"/>
    <w:rsid w:val="006A7C9E"/>
    <w:rsid w:val="006B0538"/>
    <w:rsid w:val="006B0712"/>
    <w:rsid w:val="006B09EE"/>
    <w:rsid w:val="006B0BD7"/>
    <w:rsid w:val="006B1092"/>
    <w:rsid w:val="006B1300"/>
    <w:rsid w:val="006B1C0A"/>
    <w:rsid w:val="006B20C9"/>
    <w:rsid w:val="006B22E9"/>
    <w:rsid w:val="006B36EE"/>
    <w:rsid w:val="006B37D7"/>
    <w:rsid w:val="006B3E2B"/>
    <w:rsid w:val="006B4788"/>
    <w:rsid w:val="006B4FCC"/>
    <w:rsid w:val="006B6068"/>
    <w:rsid w:val="006B62F7"/>
    <w:rsid w:val="006B67F3"/>
    <w:rsid w:val="006B68CC"/>
    <w:rsid w:val="006B6DAD"/>
    <w:rsid w:val="006B7369"/>
    <w:rsid w:val="006B761A"/>
    <w:rsid w:val="006B7D4A"/>
    <w:rsid w:val="006C1A8D"/>
    <w:rsid w:val="006C1BAF"/>
    <w:rsid w:val="006C2DB7"/>
    <w:rsid w:val="006C3A09"/>
    <w:rsid w:val="006C3B3C"/>
    <w:rsid w:val="006C430F"/>
    <w:rsid w:val="006C4AFA"/>
    <w:rsid w:val="006C4FD2"/>
    <w:rsid w:val="006C5200"/>
    <w:rsid w:val="006C629C"/>
    <w:rsid w:val="006C6EE0"/>
    <w:rsid w:val="006C76DB"/>
    <w:rsid w:val="006C784D"/>
    <w:rsid w:val="006C7F94"/>
    <w:rsid w:val="006D0063"/>
    <w:rsid w:val="006D19B6"/>
    <w:rsid w:val="006D1B97"/>
    <w:rsid w:val="006D1BB4"/>
    <w:rsid w:val="006D1ED2"/>
    <w:rsid w:val="006D2212"/>
    <w:rsid w:val="006D246D"/>
    <w:rsid w:val="006D329B"/>
    <w:rsid w:val="006D3396"/>
    <w:rsid w:val="006D357F"/>
    <w:rsid w:val="006D3F6C"/>
    <w:rsid w:val="006D43E3"/>
    <w:rsid w:val="006D4507"/>
    <w:rsid w:val="006D50C0"/>
    <w:rsid w:val="006D593E"/>
    <w:rsid w:val="006D6108"/>
    <w:rsid w:val="006D6459"/>
    <w:rsid w:val="006D672E"/>
    <w:rsid w:val="006D6905"/>
    <w:rsid w:val="006D7622"/>
    <w:rsid w:val="006E01F8"/>
    <w:rsid w:val="006E03F3"/>
    <w:rsid w:val="006E081B"/>
    <w:rsid w:val="006E09B2"/>
    <w:rsid w:val="006E1176"/>
    <w:rsid w:val="006E11A3"/>
    <w:rsid w:val="006E1C0A"/>
    <w:rsid w:val="006E2E9B"/>
    <w:rsid w:val="006E3B07"/>
    <w:rsid w:val="006E3F07"/>
    <w:rsid w:val="006E3F65"/>
    <w:rsid w:val="006E4047"/>
    <w:rsid w:val="006E511A"/>
    <w:rsid w:val="006E5264"/>
    <w:rsid w:val="006E5BAB"/>
    <w:rsid w:val="006E5E88"/>
    <w:rsid w:val="006E6265"/>
    <w:rsid w:val="006E68DF"/>
    <w:rsid w:val="006E6F0E"/>
    <w:rsid w:val="006E7DB0"/>
    <w:rsid w:val="006E7F0F"/>
    <w:rsid w:val="006F06C6"/>
    <w:rsid w:val="006F1541"/>
    <w:rsid w:val="006F2092"/>
    <w:rsid w:val="006F23DC"/>
    <w:rsid w:val="006F28DB"/>
    <w:rsid w:val="006F295E"/>
    <w:rsid w:val="006F2F8A"/>
    <w:rsid w:val="006F3AAF"/>
    <w:rsid w:val="006F43F1"/>
    <w:rsid w:val="006F43FA"/>
    <w:rsid w:val="006F4417"/>
    <w:rsid w:val="006F47CF"/>
    <w:rsid w:val="006F5001"/>
    <w:rsid w:val="006F5784"/>
    <w:rsid w:val="006F582C"/>
    <w:rsid w:val="006F66F6"/>
    <w:rsid w:val="006F6970"/>
    <w:rsid w:val="006F6A5B"/>
    <w:rsid w:val="006F6CAF"/>
    <w:rsid w:val="006F6E1B"/>
    <w:rsid w:val="006F701D"/>
    <w:rsid w:val="006F7740"/>
    <w:rsid w:val="006F7A3A"/>
    <w:rsid w:val="007000A1"/>
    <w:rsid w:val="00700886"/>
    <w:rsid w:val="007009DE"/>
    <w:rsid w:val="00701BD8"/>
    <w:rsid w:val="00702FBF"/>
    <w:rsid w:val="00703337"/>
    <w:rsid w:val="00703901"/>
    <w:rsid w:val="00703EFA"/>
    <w:rsid w:val="00704699"/>
    <w:rsid w:val="00704798"/>
    <w:rsid w:val="007047A5"/>
    <w:rsid w:val="00704AA3"/>
    <w:rsid w:val="0070519B"/>
    <w:rsid w:val="0070537B"/>
    <w:rsid w:val="007058F5"/>
    <w:rsid w:val="00705B9C"/>
    <w:rsid w:val="007064C9"/>
    <w:rsid w:val="0070670A"/>
    <w:rsid w:val="00706EBC"/>
    <w:rsid w:val="00707049"/>
    <w:rsid w:val="00707486"/>
    <w:rsid w:val="00707C5D"/>
    <w:rsid w:val="0071014D"/>
    <w:rsid w:val="0071040C"/>
    <w:rsid w:val="0071060A"/>
    <w:rsid w:val="00710FC4"/>
    <w:rsid w:val="007117CD"/>
    <w:rsid w:val="007122CC"/>
    <w:rsid w:val="0071396C"/>
    <w:rsid w:val="00714949"/>
    <w:rsid w:val="00714C68"/>
    <w:rsid w:val="007150C9"/>
    <w:rsid w:val="007153B8"/>
    <w:rsid w:val="007158DB"/>
    <w:rsid w:val="00716B28"/>
    <w:rsid w:val="00716B89"/>
    <w:rsid w:val="00717659"/>
    <w:rsid w:val="007176A0"/>
    <w:rsid w:val="00717783"/>
    <w:rsid w:val="00717899"/>
    <w:rsid w:val="007178F3"/>
    <w:rsid w:val="00717ADF"/>
    <w:rsid w:val="00717AE9"/>
    <w:rsid w:val="00717C56"/>
    <w:rsid w:val="00717DAA"/>
    <w:rsid w:val="00717DAD"/>
    <w:rsid w:val="00720006"/>
    <w:rsid w:val="00720487"/>
    <w:rsid w:val="00720A6C"/>
    <w:rsid w:val="00721D8F"/>
    <w:rsid w:val="007220A2"/>
    <w:rsid w:val="007222B8"/>
    <w:rsid w:val="00722BCB"/>
    <w:rsid w:val="0072341B"/>
    <w:rsid w:val="0072342D"/>
    <w:rsid w:val="007234EC"/>
    <w:rsid w:val="00725571"/>
    <w:rsid w:val="00725ACA"/>
    <w:rsid w:val="00725C96"/>
    <w:rsid w:val="00726943"/>
    <w:rsid w:val="0072715A"/>
    <w:rsid w:val="007275BB"/>
    <w:rsid w:val="007279D0"/>
    <w:rsid w:val="0072DE3D"/>
    <w:rsid w:val="0073098B"/>
    <w:rsid w:val="00730CB1"/>
    <w:rsid w:val="00730D8B"/>
    <w:rsid w:val="00731B2B"/>
    <w:rsid w:val="007321F3"/>
    <w:rsid w:val="007323B6"/>
    <w:rsid w:val="0073257E"/>
    <w:rsid w:val="00733707"/>
    <w:rsid w:val="007348A5"/>
    <w:rsid w:val="00734E4A"/>
    <w:rsid w:val="007350D3"/>
    <w:rsid w:val="00735E34"/>
    <w:rsid w:val="00736417"/>
    <w:rsid w:val="00737727"/>
    <w:rsid w:val="007377C9"/>
    <w:rsid w:val="007403AB"/>
    <w:rsid w:val="00740603"/>
    <w:rsid w:val="00740773"/>
    <w:rsid w:val="00740BBE"/>
    <w:rsid w:val="007412CC"/>
    <w:rsid w:val="007413D6"/>
    <w:rsid w:val="00741477"/>
    <w:rsid w:val="007416B2"/>
    <w:rsid w:val="00741E1F"/>
    <w:rsid w:val="00742925"/>
    <w:rsid w:val="00743224"/>
    <w:rsid w:val="007439C0"/>
    <w:rsid w:val="007443D2"/>
    <w:rsid w:val="00744642"/>
    <w:rsid w:val="00745313"/>
    <w:rsid w:val="00746037"/>
    <w:rsid w:val="007460EC"/>
    <w:rsid w:val="00746A38"/>
    <w:rsid w:val="00750791"/>
    <w:rsid w:val="007508F8"/>
    <w:rsid w:val="00750E0D"/>
    <w:rsid w:val="00751431"/>
    <w:rsid w:val="00751517"/>
    <w:rsid w:val="00751697"/>
    <w:rsid w:val="00751759"/>
    <w:rsid w:val="00751E7B"/>
    <w:rsid w:val="00752265"/>
    <w:rsid w:val="007528CB"/>
    <w:rsid w:val="00753206"/>
    <w:rsid w:val="00753625"/>
    <w:rsid w:val="00753715"/>
    <w:rsid w:val="00753889"/>
    <w:rsid w:val="00753A10"/>
    <w:rsid w:val="00754231"/>
    <w:rsid w:val="007553E4"/>
    <w:rsid w:val="0075560F"/>
    <w:rsid w:val="00755A08"/>
    <w:rsid w:val="00755A67"/>
    <w:rsid w:val="00755B07"/>
    <w:rsid w:val="00757091"/>
    <w:rsid w:val="0076068F"/>
    <w:rsid w:val="007608D3"/>
    <w:rsid w:val="00760975"/>
    <w:rsid w:val="007619FA"/>
    <w:rsid w:val="00761B69"/>
    <w:rsid w:val="0076205D"/>
    <w:rsid w:val="0076276C"/>
    <w:rsid w:val="00762F03"/>
    <w:rsid w:val="00763656"/>
    <w:rsid w:val="00763818"/>
    <w:rsid w:val="00763B28"/>
    <w:rsid w:val="00763C3D"/>
    <w:rsid w:val="00764269"/>
    <w:rsid w:val="00764457"/>
    <w:rsid w:val="00764C55"/>
    <w:rsid w:val="00765116"/>
    <w:rsid w:val="0076590D"/>
    <w:rsid w:val="00765C49"/>
    <w:rsid w:val="00767503"/>
    <w:rsid w:val="007676B5"/>
    <w:rsid w:val="007706C0"/>
    <w:rsid w:val="0077094F"/>
    <w:rsid w:val="00770A10"/>
    <w:rsid w:val="00770D2A"/>
    <w:rsid w:val="00771082"/>
    <w:rsid w:val="0077183F"/>
    <w:rsid w:val="00772DA6"/>
    <w:rsid w:val="00772F92"/>
    <w:rsid w:val="007730BD"/>
    <w:rsid w:val="00773221"/>
    <w:rsid w:val="00773239"/>
    <w:rsid w:val="007742B9"/>
    <w:rsid w:val="007753EC"/>
    <w:rsid w:val="007754FE"/>
    <w:rsid w:val="0077556F"/>
    <w:rsid w:val="00775CC4"/>
    <w:rsid w:val="00775D09"/>
    <w:rsid w:val="00775EA1"/>
    <w:rsid w:val="00776371"/>
    <w:rsid w:val="00776731"/>
    <w:rsid w:val="007768F1"/>
    <w:rsid w:val="00776D75"/>
    <w:rsid w:val="00777119"/>
    <w:rsid w:val="0077752B"/>
    <w:rsid w:val="00777F70"/>
    <w:rsid w:val="0078036C"/>
    <w:rsid w:val="0078058E"/>
    <w:rsid w:val="00780894"/>
    <w:rsid w:val="0078089A"/>
    <w:rsid w:val="007814BD"/>
    <w:rsid w:val="0078162D"/>
    <w:rsid w:val="00781EE0"/>
    <w:rsid w:val="00782BF1"/>
    <w:rsid w:val="00783DB7"/>
    <w:rsid w:val="007846E7"/>
    <w:rsid w:val="00784AC0"/>
    <w:rsid w:val="00784CDF"/>
    <w:rsid w:val="00784FF2"/>
    <w:rsid w:val="007859C0"/>
    <w:rsid w:val="00785B30"/>
    <w:rsid w:val="00785DF4"/>
    <w:rsid w:val="00785E17"/>
    <w:rsid w:val="00785EBB"/>
    <w:rsid w:val="00786B12"/>
    <w:rsid w:val="00786C38"/>
    <w:rsid w:val="00786E36"/>
    <w:rsid w:val="00787433"/>
    <w:rsid w:val="0078761C"/>
    <w:rsid w:val="00787B6D"/>
    <w:rsid w:val="00787C5C"/>
    <w:rsid w:val="00787D34"/>
    <w:rsid w:val="0079029E"/>
    <w:rsid w:val="007908F5"/>
    <w:rsid w:val="0079093D"/>
    <w:rsid w:val="00790F57"/>
    <w:rsid w:val="00791374"/>
    <w:rsid w:val="007920C7"/>
    <w:rsid w:val="007922D6"/>
    <w:rsid w:val="0079248B"/>
    <w:rsid w:val="007924E7"/>
    <w:rsid w:val="00792922"/>
    <w:rsid w:val="00793CFF"/>
    <w:rsid w:val="00793D3E"/>
    <w:rsid w:val="00793E2E"/>
    <w:rsid w:val="00794481"/>
    <w:rsid w:val="00794CD9"/>
    <w:rsid w:val="00795DB0"/>
    <w:rsid w:val="00795EAB"/>
    <w:rsid w:val="007961E0"/>
    <w:rsid w:val="00796EEC"/>
    <w:rsid w:val="00797451"/>
    <w:rsid w:val="007974EB"/>
    <w:rsid w:val="00797723"/>
    <w:rsid w:val="00797773"/>
    <w:rsid w:val="00797C83"/>
    <w:rsid w:val="007A0A4B"/>
    <w:rsid w:val="007A0BD2"/>
    <w:rsid w:val="007A0D8C"/>
    <w:rsid w:val="007A12CE"/>
    <w:rsid w:val="007A1409"/>
    <w:rsid w:val="007A175D"/>
    <w:rsid w:val="007A1947"/>
    <w:rsid w:val="007A253F"/>
    <w:rsid w:val="007A308E"/>
    <w:rsid w:val="007A33DD"/>
    <w:rsid w:val="007A3609"/>
    <w:rsid w:val="007A3619"/>
    <w:rsid w:val="007A3B2B"/>
    <w:rsid w:val="007A3E6A"/>
    <w:rsid w:val="007A401A"/>
    <w:rsid w:val="007A442D"/>
    <w:rsid w:val="007A464D"/>
    <w:rsid w:val="007A49CF"/>
    <w:rsid w:val="007A4B6D"/>
    <w:rsid w:val="007A4BE3"/>
    <w:rsid w:val="007A4CA1"/>
    <w:rsid w:val="007A616B"/>
    <w:rsid w:val="007A65AD"/>
    <w:rsid w:val="007A6790"/>
    <w:rsid w:val="007A69BF"/>
    <w:rsid w:val="007A6F27"/>
    <w:rsid w:val="007B0448"/>
    <w:rsid w:val="007B0B4C"/>
    <w:rsid w:val="007B0BDF"/>
    <w:rsid w:val="007B0FA8"/>
    <w:rsid w:val="007B1224"/>
    <w:rsid w:val="007B14CC"/>
    <w:rsid w:val="007B1582"/>
    <w:rsid w:val="007B1693"/>
    <w:rsid w:val="007B19A7"/>
    <w:rsid w:val="007B1A1E"/>
    <w:rsid w:val="007B1DD1"/>
    <w:rsid w:val="007B291F"/>
    <w:rsid w:val="007B3836"/>
    <w:rsid w:val="007B3F03"/>
    <w:rsid w:val="007B473C"/>
    <w:rsid w:val="007B58EC"/>
    <w:rsid w:val="007B6508"/>
    <w:rsid w:val="007B67C1"/>
    <w:rsid w:val="007B699A"/>
    <w:rsid w:val="007B69D0"/>
    <w:rsid w:val="007B6B4B"/>
    <w:rsid w:val="007B6D94"/>
    <w:rsid w:val="007B6D96"/>
    <w:rsid w:val="007B7994"/>
    <w:rsid w:val="007B7E2C"/>
    <w:rsid w:val="007C0216"/>
    <w:rsid w:val="007C0550"/>
    <w:rsid w:val="007C0E76"/>
    <w:rsid w:val="007C17C3"/>
    <w:rsid w:val="007C30D9"/>
    <w:rsid w:val="007C3ABA"/>
    <w:rsid w:val="007C4497"/>
    <w:rsid w:val="007C4FB5"/>
    <w:rsid w:val="007C50DA"/>
    <w:rsid w:val="007C63A0"/>
    <w:rsid w:val="007C6D92"/>
    <w:rsid w:val="007D0000"/>
    <w:rsid w:val="007D02A1"/>
    <w:rsid w:val="007D0457"/>
    <w:rsid w:val="007D05D3"/>
    <w:rsid w:val="007D080D"/>
    <w:rsid w:val="007D0D98"/>
    <w:rsid w:val="007D14DE"/>
    <w:rsid w:val="007D21C9"/>
    <w:rsid w:val="007D21DA"/>
    <w:rsid w:val="007D2375"/>
    <w:rsid w:val="007D2742"/>
    <w:rsid w:val="007D3075"/>
    <w:rsid w:val="007D379D"/>
    <w:rsid w:val="007D3C4D"/>
    <w:rsid w:val="007D4746"/>
    <w:rsid w:val="007D4F25"/>
    <w:rsid w:val="007D4F5F"/>
    <w:rsid w:val="007D532B"/>
    <w:rsid w:val="007D56FE"/>
    <w:rsid w:val="007D590C"/>
    <w:rsid w:val="007D5D9C"/>
    <w:rsid w:val="007D5E58"/>
    <w:rsid w:val="007D5F20"/>
    <w:rsid w:val="007D6BC5"/>
    <w:rsid w:val="007D6CB1"/>
    <w:rsid w:val="007D6F53"/>
    <w:rsid w:val="007D7210"/>
    <w:rsid w:val="007D72D9"/>
    <w:rsid w:val="007E0430"/>
    <w:rsid w:val="007E07BB"/>
    <w:rsid w:val="007E0F90"/>
    <w:rsid w:val="007E1947"/>
    <w:rsid w:val="007E19BF"/>
    <w:rsid w:val="007E1B2E"/>
    <w:rsid w:val="007E264C"/>
    <w:rsid w:val="007E28DF"/>
    <w:rsid w:val="007E29CC"/>
    <w:rsid w:val="007E2A9C"/>
    <w:rsid w:val="007E3CCD"/>
    <w:rsid w:val="007E49BA"/>
    <w:rsid w:val="007E4F40"/>
    <w:rsid w:val="007E582A"/>
    <w:rsid w:val="007E615F"/>
    <w:rsid w:val="007E6DF9"/>
    <w:rsid w:val="007E6E39"/>
    <w:rsid w:val="007E76BA"/>
    <w:rsid w:val="007E772C"/>
    <w:rsid w:val="007E7874"/>
    <w:rsid w:val="007E79EE"/>
    <w:rsid w:val="007F00C1"/>
    <w:rsid w:val="007F0854"/>
    <w:rsid w:val="007F087A"/>
    <w:rsid w:val="007F113D"/>
    <w:rsid w:val="007F2306"/>
    <w:rsid w:val="007F2A84"/>
    <w:rsid w:val="007F3909"/>
    <w:rsid w:val="007F43A8"/>
    <w:rsid w:val="007F4455"/>
    <w:rsid w:val="007F5063"/>
    <w:rsid w:val="007F61CE"/>
    <w:rsid w:val="007F6220"/>
    <w:rsid w:val="007F7097"/>
    <w:rsid w:val="007F71F6"/>
    <w:rsid w:val="007F758D"/>
    <w:rsid w:val="0080070A"/>
    <w:rsid w:val="00800D3A"/>
    <w:rsid w:val="008019B6"/>
    <w:rsid w:val="00801B0F"/>
    <w:rsid w:val="0080204A"/>
    <w:rsid w:val="00802414"/>
    <w:rsid w:val="00802456"/>
    <w:rsid w:val="008029B8"/>
    <w:rsid w:val="00802C60"/>
    <w:rsid w:val="0080374D"/>
    <w:rsid w:val="00803827"/>
    <w:rsid w:val="00803D76"/>
    <w:rsid w:val="00803EF4"/>
    <w:rsid w:val="00804222"/>
    <w:rsid w:val="00804323"/>
    <w:rsid w:val="0080445C"/>
    <w:rsid w:val="008045B9"/>
    <w:rsid w:val="008058D9"/>
    <w:rsid w:val="008059A1"/>
    <w:rsid w:val="00806641"/>
    <w:rsid w:val="0080678A"/>
    <w:rsid w:val="00807B7C"/>
    <w:rsid w:val="00810523"/>
    <w:rsid w:val="00811008"/>
    <w:rsid w:val="00811A6D"/>
    <w:rsid w:val="00811B6E"/>
    <w:rsid w:val="00811F3F"/>
    <w:rsid w:val="00812A9C"/>
    <w:rsid w:val="008130C1"/>
    <w:rsid w:val="0081363F"/>
    <w:rsid w:val="00813CBD"/>
    <w:rsid w:val="00813D02"/>
    <w:rsid w:val="008143EC"/>
    <w:rsid w:val="00814BF4"/>
    <w:rsid w:val="0081507C"/>
    <w:rsid w:val="00815191"/>
    <w:rsid w:val="00815426"/>
    <w:rsid w:val="008155D3"/>
    <w:rsid w:val="00815861"/>
    <w:rsid w:val="008160D4"/>
    <w:rsid w:val="0081635D"/>
    <w:rsid w:val="00816406"/>
    <w:rsid w:val="00816B50"/>
    <w:rsid w:val="00816E72"/>
    <w:rsid w:val="008172A7"/>
    <w:rsid w:val="008175EE"/>
    <w:rsid w:val="00820326"/>
    <w:rsid w:val="00821ABC"/>
    <w:rsid w:val="008224E0"/>
    <w:rsid w:val="008227D1"/>
    <w:rsid w:val="00823480"/>
    <w:rsid w:val="008235B9"/>
    <w:rsid w:val="00823B9F"/>
    <w:rsid w:val="008241A0"/>
    <w:rsid w:val="00824AA0"/>
    <w:rsid w:val="00824D5A"/>
    <w:rsid w:val="0082529B"/>
    <w:rsid w:val="008252DD"/>
    <w:rsid w:val="00825CDE"/>
    <w:rsid w:val="00825CFF"/>
    <w:rsid w:val="00825DC9"/>
    <w:rsid w:val="00825E2E"/>
    <w:rsid w:val="008263C2"/>
    <w:rsid w:val="008277B9"/>
    <w:rsid w:val="00828B72"/>
    <w:rsid w:val="0082D9A7"/>
    <w:rsid w:val="0083051D"/>
    <w:rsid w:val="00830564"/>
    <w:rsid w:val="00830721"/>
    <w:rsid w:val="00830CA7"/>
    <w:rsid w:val="0083183C"/>
    <w:rsid w:val="00831945"/>
    <w:rsid w:val="00831DD8"/>
    <w:rsid w:val="00832B27"/>
    <w:rsid w:val="00832C84"/>
    <w:rsid w:val="00834BA6"/>
    <w:rsid w:val="00835B54"/>
    <w:rsid w:val="00836491"/>
    <w:rsid w:val="00836708"/>
    <w:rsid w:val="00836F98"/>
    <w:rsid w:val="008370FB"/>
    <w:rsid w:val="00837968"/>
    <w:rsid w:val="00837CB3"/>
    <w:rsid w:val="00840517"/>
    <w:rsid w:val="008406DB"/>
    <w:rsid w:val="00841973"/>
    <w:rsid w:val="0084212B"/>
    <w:rsid w:val="0084219E"/>
    <w:rsid w:val="00842753"/>
    <w:rsid w:val="00842D1B"/>
    <w:rsid w:val="00842D23"/>
    <w:rsid w:val="00842DC9"/>
    <w:rsid w:val="00842EBC"/>
    <w:rsid w:val="00843384"/>
    <w:rsid w:val="00843823"/>
    <w:rsid w:val="00844A8B"/>
    <w:rsid w:val="00844DE8"/>
    <w:rsid w:val="008450C7"/>
    <w:rsid w:val="00845542"/>
    <w:rsid w:val="008455B1"/>
    <w:rsid w:val="008460B3"/>
    <w:rsid w:val="00846384"/>
    <w:rsid w:val="00846978"/>
    <w:rsid w:val="00846FC7"/>
    <w:rsid w:val="00847606"/>
    <w:rsid w:val="00847661"/>
    <w:rsid w:val="0085049A"/>
    <w:rsid w:val="00850548"/>
    <w:rsid w:val="00850850"/>
    <w:rsid w:val="00851293"/>
    <w:rsid w:val="00851AF7"/>
    <w:rsid w:val="008520D5"/>
    <w:rsid w:val="00854858"/>
    <w:rsid w:val="0085488C"/>
    <w:rsid w:val="00854CA1"/>
    <w:rsid w:val="0085611B"/>
    <w:rsid w:val="00856B02"/>
    <w:rsid w:val="00857638"/>
    <w:rsid w:val="00857681"/>
    <w:rsid w:val="008608A1"/>
    <w:rsid w:val="00860B1F"/>
    <w:rsid w:val="00860B92"/>
    <w:rsid w:val="0086133D"/>
    <w:rsid w:val="008614F3"/>
    <w:rsid w:val="00862430"/>
    <w:rsid w:val="008626E7"/>
    <w:rsid w:val="00862FE5"/>
    <w:rsid w:val="00863410"/>
    <w:rsid w:val="00863F86"/>
    <w:rsid w:val="008640DF"/>
    <w:rsid w:val="008644A7"/>
    <w:rsid w:val="008645DC"/>
    <w:rsid w:val="00864601"/>
    <w:rsid w:val="00864FD8"/>
    <w:rsid w:val="00865207"/>
    <w:rsid w:val="00865547"/>
    <w:rsid w:val="00865728"/>
    <w:rsid w:val="00866394"/>
    <w:rsid w:val="00866575"/>
    <w:rsid w:val="008668EA"/>
    <w:rsid w:val="00866902"/>
    <w:rsid w:val="00866AA4"/>
    <w:rsid w:val="00866B4C"/>
    <w:rsid w:val="0086724D"/>
    <w:rsid w:val="0087094F"/>
    <w:rsid w:val="00870E0F"/>
    <w:rsid w:val="00871225"/>
    <w:rsid w:val="00871256"/>
    <w:rsid w:val="00871CE5"/>
    <w:rsid w:val="008720BF"/>
    <w:rsid w:val="008728E6"/>
    <w:rsid w:val="0087348B"/>
    <w:rsid w:val="00873913"/>
    <w:rsid w:val="008739CA"/>
    <w:rsid w:val="00873E7B"/>
    <w:rsid w:val="0087478A"/>
    <w:rsid w:val="00874BD0"/>
    <w:rsid w:val="00874EFA"/>
    <w:rsid w:val="00874F3A"/>
    <w:rsid w:val="008750E1"/>
    <w:rsid w:val="008758E4"/>
    <w:rsid w:val="00875DAD"/>
    <w:rsid w:val="00876098"/>
    <w:rsid w:val="00876E35"/>
    <w:rsid w:val="0087717F"/>
    <w:rsid w:val="00877795"/>
    <w:rsid w:val="008808F4"/>
    <w:rsid w:val="008814B8"/>
    <w:rsid w:val="008815CE"/>
    <w:rsid w:val="00882696"/>
    <w:rsid w:val="008827FD"/>
    <w:rsid w:val="008829F7"/>
    <w:rsid w:val="00882E07"/>
    <w:rsid w:val="00882F01"/>
    <w:rsid w:val="008833D0"/>
    <w:rsid w:val="00883BFE"/>
    <w:rsid w:val="00883CD7"/>
    <w:rsid w:val="008845D2"/>
    <w:rsid w:val="00884BED"/>
    <w:rsid w:val="00885008"/>
    <w:rsid w:val="0088538D"/>
    <w:rsid w:val="00885A40"/>
    <w:rsid w:val="00885CB1"/>
    <w:rsid w:val="0088624B"/>
    <w:rsid w:val="008862C8"/>
    <w:rsid w:val="00886374"/>
    <w:rsid w:val="00886B3B"/>
    <w:rsid w:val="00887F9C"/>
    <w:rsid w:val="00888418"/>
    <w:rsid w:val="00890658"/>
    <w:rsid w:val="00890704"/>
    <w:rsid w:val="00890E51"/>
    <w:rsid w:val="0089156B"/>
    <w:rsid w:val="00891691"/>
    <w:rsid w:val="00891F28"/>
    <w:rsid w:val="00891FC7"/>
    <w:rsid w:val="00892052"/>
    <w:rsid w:val="008922C6"/>
    <w:rsid w:val="008927EF"/>
    <w:rsid w:val="00892905"/>
    <w:rsid w:val="008929DE"/>
    <w:rsid w:val="00892DA9"/>
    <w:rsid w:val="00893296"/>
    <w:rsid w:val="00893894"/>
    <w:rsid w:val="00893F3D"/>
    <w:rsid w:val="00894435"/>
    <w:rsid w:val="00894932"/>
    <w:rsid w:val="00894E77"/>
    <w:rsid w:val="00896128"/>
    <w:rsid w:val="00896A38"/>
    <w:rsid w:val="00896E06"/>
    <w:rsid w:val="00897626"/>
    <w:rsid w:val="00897D97"/>
    <w:rsid w:val="00897F5C"/>
    <w:rsid w:val="008A10FE"/>
    <w:rsid w:val="008A1601"/>
    <w:rsid w:val="008A172E"/>
    <w:rsid w:val="008A1AA4"/>
    <w:rsid w:val="008A2105"/>
    <w:rsid w:val="008A39E7"/>
    <w:rsid w:val="008A3CE6"/>
    <w:rsid w:val="008A3ED2"/>
    <w:rsid w:val="008A567C"/>
    <w:rsid w:val="008A5F7C"/>
    <w:rsid w:val="008A6172"/>
    <w:rsid w:val="008A699A"/>
    <w:rsid w:val="008A6C8A"/>
    <w:rsid w:val="008A6D65"/>
    <w:rsid w:val="008A7D42"/>
    <w:rsid w:val="008A7EAF"/>
    <w:rsid w:val="008B0913"/>
    <w:rsid w:val="008B0CB8"/>
    <w:rsid w:val="008B113B"/>
    <w:rsid w:val="008B14A6"/>
    <w:rsid w:val="008B196B"/>
    <w:rsid w:val="008B19FC"/>
    <w:rsid w:val="008B232A"/>
    <w:rsid w:val="008B30C1"/>
    <w:rsid w:val="008B327B"/>
    <w:rsid w:val="008B3681"/>
    <w:rsid w:val="008B399A"/>
    <w:rsid w:val="008B414A"/>
    <w:rsid w:val="008B5F78"/>
    <w:rsid w:val="008B62B3"/>
    <w:rsid w:val="008B79C5"/>
    <w:rsid w:val="008B7B1E"/>
    <w:rsid w:val="008B7B24"/>
    <w:rsid w:val="008C0BC5"/>
    <w:rsid w:val="008C1173"/>
    <w:rsid w:val="008C1A32"/>
    <w:rsid w:val="008C1D88"/>
    <w:rsid w:val="008C1FF1"/>
    <w:rsid w:val="008C27A7"/>
    <w:rsid w:val="008C2C3E"/>
    <w:rsid w:val="008C2C96"/>
    <w:rsid w:val="008C2EA7"/>
    <w:rsid w:val="008C30F7"/>
    <w:rsid w:val="008C3B63"/>
    <w:rsid w:val="008C40AA"/>
    <w:rsid w:val="008C4418"/>
    <w:rsid w:val="008C4492"/>
    <w:rsid w:val="008C4E2A"/>
    <w:rsid w:val="008C5AC9"/>
    <w:rsid w:val="008C5B0D"/>
    <w:rsid w:val="008C5E08"/>
    <w:rsid w:val="008C727C"/>
    <w:rsid w:val="008C7766"/>
    <w:rsid w:val="008D1156"/>
    <w:rsid w:val="008D11D0"/>
    <w:rsid w:val="008D11E1"/>
    <w:rsid w:val="008D1428"/>
    <w:rsid w:val="008D1736"/>
    <w:rsid w:val="008D1B8E"/>
    <w:rsid w:val="008D1D3A"/>
    <w:rsid w:val="008D1D42"/>
    <w:rsid w:val="008D1F0A"/>
    <w:rsid w:val="008D271C"/>
    <w:rsid w:val="008D304A"/>
    <w:rsid w:val="008D3CAE"/>
    <w:rsid w:val="008D4B8E"/>
    <w:rsid w:val="008D5C82"/>
    <w:rsid w:val="008D5CC7"/>
    <w:rsid w:val="008D5FC7"/>
    <w:rsid w:val="008D62A2"/>
    <w:rsid w:val="008D62A3"/>
    <w:rsid w:val="008D684D"/>
    <w:rsid w:val="008D6AF3"/>
    <w:rsid w:val="008D723D"/>
    <w:rsid w:val="008D7C3E"/>
    <w:rsid w:val="008E0297"/>
    <w:rsid w:val="008E0B3A"/>
    <w:rsid w:val="008E1567"/>
    <w:rsid w:val="008E19B5"/>
    <w:rsid w:val="008E1A55"/>
    <w:rsid w:val="008E22F8"/>
    <w:rsid w:val="008E25F2"/>
    <w:rsid w:val="008E4CB0"/>
    <w:rsid w:val="008E56CD"/>
    <w:rsid w:val="008E5843"/>
    <w:rsid w:val="008E6663"/>
    <w:rsid w:val="008E6C89"/>
    <w:rsid w:val="008E6FA9"/>
    <w:rsid w:val="008E7B8D"/>
    <w:rsid w:val="008F0500"/>
    <w:rsid w:val="008F18C9"/>
    <w:rsid w:val="008F1E06"/>
    <w:rsid w:val="008F2944"/>
    <w:rsid w:val="008F37A9"/>
    <w:rsid w:val="008F3983"/>
    <w:rsid w:val="008F3E5B"/>
    <w:rsid w:val="008F41F0"/>
    <w:rsid w:val="008F4F98"/>
    <w:rsid w:val="008F5174"/>
    <w:rsid w:val="008F5EEB"/>
    <w:rsid w:val="008F5F37"/>
    <w:rsid w:val="008F6504"/>
    <w:rsid w:val="008F66AB"/>
    <w:rsid w:val="008F6946"/>
    <w:rsid w:val="008F6A89"/>
    <w:rsid w:val="008F7721"/>
    <w:rsid w:val="009007AC"/>
    <w:rsid w:val="00900D92"/>
    <w:rsid w:val="0090141E"/>
    <w:rsid w:val="0090142C"/>
    <w:rsid w:val="00901F6D"/>
    <w:rsid w:val="0090257A"/>
    <w:rsid w:val="00902914"/>
    <w:rsid w:val="0090350C"/>
    <w:rsid w:val="0090352C"/>
    <w:rsid w:val="009039F1"/>
    <w:rsid w:val="00903B63"/>
    <w:rsid w:val="0090552D"/>
    <w:rsid w:val="009055A4"/>
    <w:rsid w:val="00905D25"/>
    <w:rsid w:val="009060C9"/>
    <w:rsid w:val="00906251"/>
    <w:rsid w:val="009066F7"/>
    <w:rsid w:val="00906B86"/>
    <w:rsid w:val="00906FAE"/>
    <w:rsid w:val="00907292"/>
    <w:rsid w:val="00910002"/>
    <w:rsid w:val="0091004E"/>
    <w:rsid w:val="009109AD"/>
    <w:rsid w:val="009112BE"/>
    <w:rsid w:val="0091151D"/>
    <w:rsid w:val="009118D2"/>
    <w:rsid w:val="009119D8"/>
    <w:rsid w:val="0091277F"/>
    <w:rsid w:val="00912A7D"/>
    <w:rsid w:val="00914AE1"/>
    <w:rsid w:val="00914BEC"/>
    <w:rsid w:val="00915926"/>
    <w:rsid w:val="00915A2B"/>
    <w:rsid w:val="00915E18"/>
    <w:rsid w:val="00916076"/>
    <w:rsid w:val="0091618B"/>
    <w:rsid w:val="00916AD8"/>
    <w:rsid w:val="00917BA4"/>
    <w:rsid w:val="00917FB4"/>
    <w:rsid w:val="009201B9"/>
    <w:rsid w:val="00920FF5"/>
    <w:rsid w:val="00921587"/>
    <w:rsid w:val="0092187F"/>
    <w:rsid w:val="00921952"/>
    <w:rsid w:val="00921CAB"/>
    <w:rsid w:val="00921CF9"/>
    <w:rsid w:val="00923253"/>
    <w:rsid w:val="00923436"/>
    <w:rsid w:val="009238D8"/>
    <w:rsid w:val="009240F2"/>
    <w:rsid w:val="00924B64"/>
    <w:rsid w:val="00924ED4"/>
    <w:rsid w:val="00925173"/>
    <w:rsid w:val="00925704"/>
    <w:rsid w:val="00925839"/>
    <w:rsid w:val="00926241"/>
    <w:rsid w:val="009268E4"/>
    <w:rsid w:val="00926BC0"/>
    <w:rsid w:val="00927AAC"/>
    <w:rsid w:val="0093043D"/>
    <w:rsid w:val="00930466"/>
    <w:rsid w:val="0093050E"/>
    <w:rsid w:val="00930E40"/>
    <w:rsid w:val="00930E6C"/>
    <w:rsid w:val="00931498"/>
    <w:rsid w:val="009316E8"/>
    <w:rsid w:val="00931FF6"/>
    <w:rsid w:val="00932038"/>
    <w:rsid w:val="009320CA"/>
    <w:rsid w:val="0093277D"/>
    <w:rsid w:val="0093295C"/>
    <w:rsid w:val="00932B72"/>
    <w:rsid w:val="00932C5A"/>
    <w:rsid w:val="00932D12"/>
    <w:rsid w:val="00932E38"/>
    <w:rsid w:val="0093329A"/>
    <w:rsid w:val="009334AA"/>
    <w:rsid w:val="00933953"/>
    <w:rsid w:val="00933B3F"/>
    <w:rsid w:val="00933F67"/>
    <w:rsid w:val="00934022"/>
    <w:rsid w:val="00934413"/>
    <w:rsid w:val="00934850"/>
    <w:rsid w:val="00934FA9"/>
    <w:rsid w:val="009355FE"/>
    <w:rsid w:val="00935F04"/>
    <w:rsid w:val="00936EE4"/>
    <w:rsid w:val="00937489"/>
    <w:rsid w:val="00937F37"/>
    <w:rsid w:val="00940001"/>
    <w:rsid w:val="0094067C"/>
    <w:rsid w:val="009408C9"/>
    <w:rsid w:val="0094116A"/>
    <w:rsid w:val="00941189"/>
    <w:rsid w:val="00941523"/>
    <w:rsid w:val="009415AE"/>
    <w:rsid w:val="00941A73"/>
    <w:rsid w:val="00942467"/>
    <w:rsid w:val="0094318F"/>
    <w:rsid w:val="009431AD"/>
    <w:rsid w:val="00944FB8"/>
    <w:rsid w:val="0094532D"/>
    <w:rsid w:val="009457D3"/>
    <w:rsid w:val="00946B40"/>
    <w:rsid w:val="00946BAE"/>
    <w:rsid w:val="00946E67"/>
    <w:rsid w:val="0094725E"/>
    <w:rsid w:val="009474C4"/>
    <w:rsid w:val="00950226"/>
    <w:rsid w:val="0095026E"/>
    <w:rsid w:val="0095067A"/>
    <w:rsid w:val="00950882"/>
    <w:rsid w:val="00950993"/>
    <w:rsid w:val="00950DD1"/>
    <w:rsid w:val="0095127E"/>
    <w:rsid w:val="00951394"/>
    <w:rsid w:val="00951EC4"/>
    <w:rsid w:val="00952D0C"/>
    <w:rsid w:val="00953684"/>
    <w:rsid w:val="00953779"/>
    <w:rsid w:val="00953C63"/>
    <w:rsid w:val="00953FEC"/>
    <w:rsid w:val="0095564F"/>
    <w:rsid w:val="00955C56"/>
    <w:rsid w:val="00956E0C"/>
    <w:rsid w:val="009572B1"/>
    <w:rsid w:val="009575E5"/>
    <w:rsid w:val="00961D69"/>
    <w:rsid w:val="00962884"/>
    <w:rsid w:val="00963987"/>
    <w:rsid w:val="00964671"/>
    <w:rsid w:val="0096494D"/>
    <w:rsid w:val="0096579C"/>
    <w:rsid w:val="0096664F"/>
    <w:rsid w:val="009674E5"/>
    <w:rsid w:val="00967872"/>
    <w:rsid w:val="00967AEF"/>
    <w:rsid w:val="00967CB2"/>
    <w:rsid w:val="00970272"/>
    <w:rsid w:val="009702D4"/>
    <w:rsid w:val="00970340"/>
    <w:rsid w:val="00970608"/>
    <w:rsid w:val="00970989"/>
    <w:rsid w:val="009715C3"/>
    <w:rsid w:val="00971669"/>
    <w:rsid w:val="00971860"/>
    <w:rsid w:val="00971C07"/>
    <w:rsid w:val="00971DEB"/>
    <w:rsid w:val="009721AC"/>
    <w:rsid w:val="00972327"/>
    <w:rsid w:val="00972B8F"/>
    <w:rsid w:val="00972CD2"/>
    <w:rsid w:val="00973333"/>
    <w:rsid w:val="009745A7"/>
    <w:rsid w:val="009746B0"/>
    <w:rsid w:val="00974841"/>
    <w:rsid w:val="00974F84"/>
    <w:rsid w:val="009750E0"/>
    <w:rsid w:val="009751F4"/>
    <w:rsid w:val="00975474"/>
    <w:rsid w:val="00975C82"/>
    <w:rsid w:val="0097611D"/>
    <w:rsid w:val="0097619A"/>
    <w:rsid w:val="00976633"/>
    <w:rsid w:val="00976781"/>
    <w:rsid w:val="00976A81"/>
    <w:rsid w:val="00977177"/>
    <w:rsid w:val="00977599"/>
    <w:rsid w:val="0097761D"/>
    <w:rsid w:val="00980071"/>
    <w:rsid w:val="00980263"/>
    <w:rsid w:val="00980291"/>
    <w:rsid w:val="009802C9"/>
    <w:rsid w:val="009810A1"/>
    <w:rsid w:val="00981C86"/>
    <w:rsid w:val="00982528"/>
    <w:rsid w:val="0098379B"/>
    <w:rsid w:val="00983BA9"/>
    <w:rsid w:val="00983D75"/>
    <w:rsid w:val="00983F92"/>
    <w:rsid w:val="00983FD4"/>
    <w:rsid w:val="00984AE6"/>
    <w:rsid w:val="00984CD5"/>
    <w:rsid w:val="00985223"/>
    <w:rsid w:val="00985799"/>
    <w:rsid w:val="00985917"/>
    <w:rsid w:val="00985BED"/>
    <w:rsid w:val="00985E37"/>
    <w:rsid w:val="00986389"/>
    <w:rsid w:val="009869EF"/>
    <w:rsid w:val="00986A31"/>
    <w:rsid w:val="00987BA4"/>
    <w:rsid w:val="00987F6D"/>
    <w:rsid w:val="00990863"/>
    <w:rsid w:val="0099208A"/>
    <w:rsid w:val="009920D9"/>
    <w:rsid w:val="009924CB"/>
    <w:rsid w:val="009931EC"/>
    <w:rsid w:val="00993AB6"/>
    <w:rsid w:val="00994034"/>
    <w:rsid w:val="0099466E"/>
    <w:rsid w:val="00994F42"/>
    <w:rsid w:val="009953E4"/>
    <w:rsid w:val="00995BB1"/>
    <w:rsid w:val="00996386"/>
    <w:rsid w:val="0099650C"/>
    <w:rsid w:val="009967A0"/>
    <w:rsid w:val="00996DB2"/>
    <w:rsid w:val="009971FF"/>
    <w:rsid w:val="00997355"/>
    <w:rsid w:val="009974A8"/>
    <w:rsid w:val="009A00E7"/>
    <w:rsid w:val="009A09E4"/>
    <w:rsid w:val="009A0ADD"/>
    <w:rsid w:val="009A0C7B"/>
    <w:rsid w:val="009A1308"/>
    <w:rsid w:val="009A15A4"/>
    <w:rsid w:val="009A1BF5"/>
    <w:rsid w:val="009A1EFE"/>
    <w:rsid w:val="009A2528"/>
    <w:rsid w:val="009A2648"/>
    <w:rsid w:val="009A2B9F"/>
    <w:rsid w:val="009A3743"/>
    <w:rsid w:val="009A3F4D"/>
    <w:rsid w:val="009A3FB1"/>
    <w:rsid w:val="009A408F"/>
    <w:rsid w:val="009A47B3"/>
    <w:rsid w:val="009A59A4"/>
    <w:rsid w:val="009A5F5C"/>
    <w:rsid w:val="009A61FE"/>
    <w:rsid w:val="009A7564"/>
    <w:rsid w:val="009A7A89"/>
    <w:rsid w:val="009A7F47"/>
    <w:rsid w:val="009B03B5"/>
    <w:rsid w:val="009B06BA"/>
    <w:rsid w:val="009B0CA7"/>
    <w:rsid w:val="009B1368"/>
    <w:rsid w:val="009B1741"/>
    <w:rsid w:val="009B22EA"/>
    <w:rsid w:val="009B2442"/>
    <w:rsid w:val="009B26B3"/>
    <w:rsid w:val="009B3482"/>
    <w:rsid w:val="009B3A7C"/>
    <w:rsid w:val="009B3D5C"/>
    <w:rsid w:val="009B51B2"/>
    <w:rsid w:val="009B5769"/>
    <w:rsid w:val="009B61FE"/>
    <w:rsid w:val="009B62AB"/>
    <w:rsid w:val="009B630D"/>
    <w:rsid w:val="009B63AF"/>
    <w:rsid w:val="009B72DF"/>
    <w:rsid w:val="009B7326"/>
    <w:rsid w:val="009C0D4E"/>
    <w:rsid w:val="009C0DB8"/>
    <w:rsid w:val="009C0F3E"/>
    <w:rsid w:val="009C1D7C"/>
    <w:rsid w:val="009C3055"/>
    <w:rsid w:val="009C3745"/>
    <w:rsid w:val="009C3AD6"/>
    <w:rsid w:val="009C3CA0"/>
    <w:rsid w:val="009C4021"/>
    <w:rsid w:val="009C4065"/>
    <w:rsid w:val="009C47C8"/>
    <w:rsid w:val="009C4F25"/>
    <w:rsid w:val="009C579D"/>
    <w:rsid w:val="009C57E9"/>
    <w:rsid w:val="009C64CB"/>
    <w:rsid w:val="009C73F3"/>
    <w:rsid w:val="009C75DE"/>
    <w:rsid w:val="009C78C8"/>
    <w:rsid w:val="009C7965"/>
    <w:rsid w:val="009C7B79"/>
    <w:rsid w:val="009D01BF"/>
    <w:rsid w:val="009D0AA6"/>
    <w:rsid w:val="009D0AE7"/>
    <w:rsid w:val="009D0E87"/>
    <w:rsid w:val="009D0EAF"/>
    <w:rsid w:val="009D10B2"/>
    <w:rsid w:val="009D13EB"/>
    <w:rsid w:val="009D148A"/>
    <w:rsid w:val="009D17EB"/>
    <w:rsid w:val="009D19D1"/>
    <w:rsid w:val="009D1D24"/>
    <w:rsid w:val="009D20C7"/>
    <w:rsid w:val="009D2561"/>
    <w:rsid w:val="009D2854"/>
    <w:rsid w:val="009D29A8"/>
    <w:rsid w:val="009D2E07"/>
    <w:rsid w:val="009D2E7A"/>
    <w:rsid w:val="009D2FCF"/>
    <w:rsid w:val="009D318F"/>
    <w:rsid w:val="009D37A6"/>
    <w:rsid w:val="009D3EF0"/>
    <w:rsid w:val="009D3F13"/>
    <w:rsid w:val="009D4AEF"/>
    <w:rsid w:val="009D4B0B"/>
    <w:rsid w:val="009D4B36"/>
    <w:rsid w:val="009D754C"/>
    <w:rsid w:val="009D7819"/>
    <w:rsid w:val="009D7852"/>
    <w:rsid w:val="009D7EDD"/>
    <w:rsid w:val="009E05D0"/>
    <w:rsid w:val="009E05E2"/>
    <w:rsid w:val="009E0F4A"/>
    <w:rsid w:val="009E1362"/>
    <w:rsid w:val="009E17BF"/>
    <w:rsid w:val="009E189A"/>
    <w:rsid w:val="009E1A81"/>
    <w:rsid w:val="009E1E55"/>
    <w:rsid w:val="009E2A93"/>
    <w:rsid w:val="009E2F3D"/>
    <w:rsid w:val="009E3097"/>
    <w:rsid w:val="009E3CD1"/>
    <w:rsid w:val="009E3D9E"/>
    <w:rsid w:val="009E40B1"/>
    <w:rsid w:val="009E4580"/>
    <w:rsid w:val="009E4D8E"/>
    <w:rsid w:val="009E4E40"/>
    <w:rsid w:val="009E55F9"/>
    <w:rsid w:val="009E5D95"/>
    <w:rsid w:val="009E6058"/>
    <w:rsid w:val="009E63BD"/>
    <w:rsid w:val="009E67B5"/>
    <w:rsid w:val="009E750D"/>
    <w:rsid w:val="009E7DDC"/>
    <w:rsid w:val="009F058B"/>
    <w:rsid w:val="009F0A83"/>
    <w:rsid w:val="009F0C27"/>
    <w:rsid w:val="009F1098"/>
    <w:rsid w:val="009F121C"/>
    <w:rsid w:val="009F1255"/>
    <w:rsid w:val="009F136E"/>
    <w:rsid w:val="009F143F"/>
    <w:rsid w:val="009F1778"/>
    <w:rsid w:val="009F1C19"/>
    <w:rsid w:val="009F24C2"/>
    <w:rsid w:val="009F2A76"/>
    <w:rsid w:val="009F2BC9"/>
    <w:rsid w:val="009F35D1"/>
    <w:rsid w:val="009F3896"/>
    <w:rsid w:val="009F3B4A"/>
    <w:rsid w:val="009F3D55"/>
    <w:rsid w:val="009F5A81"/>
    <w:rsid w:val="009F5C31"/>
    <w:rsid w:val="009F63D6"/>
    <w:rsid w:val="009F69F7"/>
    <w:rsid w:val="009F6A5B"/>
    <w:rsid w:val="009F6D5F"/>
    <w:rsid w:val="009F7329"/>
    <w:rsid w:val="009F7AC1"/>
    <w:rsid w:val="009F7B99"/>
    <w:rsid w:val="00A00030"/>
    <w:rsid w:val="00A00279"/>
    <w:rsid w:val="00A0042B"/>
    <w:rsid w:val="00A00AC7"/>
    <w:rsid w:val="00A00B12"/>
    <w:rsid w:val="00A00F83"/>
    <w:rsid w:val="00A00FEB"/>
    <w:rsid w:val="00A0113D"/>
    <w:rsid w:val="00A01254"/>
    <w:rsid w:val="00A01278"/>
    <w:rsid w:val="00A01DDA"/>
    <w:rsid w:val="00A0222B"/>
    <w:rsid w:val="00A03878"/>
    <w:rsid w:val="00A03AA2"/>
    <w:rsid w:val="00A03BCE"/>
    <w:rsid w:val="00A03E4E"/>
    <w:rsid w:val="00A042C9"/>
    <w:rsid w:val="00A043C7"/>
    <w:rsid w:val="00A05F90"/>
    <w:rsid w:val="00A07440"/>
    <w:rsid w:val="00A07939"/>
    <w:rsid w:val="00A07B95"/>
    <w:rsid w:val="00A07E9F"/>
    <w:rsid w:val="00A10BFF"/>
    <w:rsid w:val="00A11062"/>
    <w:rsid w:val="00A118C9"/>
    <w:rsid w:val="00A11908"/>
    <w:rsid w:val="00A11A39"/>
    <w:rsid w:val="00A11E1A"/>
    <w:rsid w:val="00A1247E"/>
    <w:rsid w:val="00A129FD"/>
    <w:rsid w:val="00A12A19"/>
    <w:rsid w:val="00A1311D"/>
    <w:rsid w:val="00A135E2"/>
    <w:rsid w:val="00A13712"/>
    <w:rsid w:val="00A1457D"/>
    <w:rsid w:val="00A14D6A"/>
    <w:rsid w:val="00A1575B"/>
    <w:rsid w:val="00A1594F"/>
    <w:rsid w:val="00A15C69"/>
    <w:rsid w:val="00A15DC8"/>
    <w:rsid w:val="00A162C1"/>
    <w:rsid w:val="00A16604"/>
    <w:rsid w:val="00A17C6F"/>
    <w:rsid w:val="00A20BDD"/>
    <w:rsid w:val="00A21288"/>
    <w:rsid w:val="00A2199E"/>
    <w:rsid w:val="00A221D5"/>
    <w:rsid w:val="00A224A0"/>
    <w:rsid w:val="00A2298B"/>
    <w:rsid w:val="00A23935"/>
    <w:rsid w:val="00A243D0"/>
    <w:rsid w:val="00A25479"/>
    <w:rsid w:val="00A25510"/>
    <w:rsid w:val="00A259D4"/>
    <w:rsid w:val="00A25D8A"/>
    <w:rsid w:val="00A2649E"/>
    <w:rsid w:val="00A275D5"/>
    <w:rsid w:val="00A278D9"/>
    <w:rsid w:val="00A3114D"/>
    <w:rsid w:val="00A31CD0"/>
    <w:rsid w:val="00A31D8B"/>
    <w:rsid w:val="00A32236"/>
    <w:rsid w:val="00A324C6"/>
    <w:rsid w:val="00A324D0"/>
    <w:rsid w:val="00A32B1B"/>
    <w:rsid w:val="00A32BB5"/>
    <w:rsid w:val="00A32BF1"/>
    <w:rsid w:val="00A333E0"/>
    <w:rsid w:val="00A337A8"/>
    <w:rsid w:val="00A33F6F"/>
    <w:rsid w:val="00A340B6"/>
    <w:rsid w:val="00A343E2"/>
    <w:rsid w:val="00A347C8"/>
    <w:rsid w:val="00A34A27"/>
    <w:rsid w:val="00A34C97"/>
    <w:rsid w:val="00A34FA7"/>
    <w:rsid w:val="00A35AAB"/>
    <w:rsid w:val="00A35E4C"/>
    <w:rsid w:val="00A36192"/>
    <w:rsid w:val="00A362B7"/>
    <w:rsid w:val="00A362EB"/>
    <w:rsid w:val="00A36375"/>
    <w:rsid w:val="00A36683"/>
    <w:rsid w:val="00A36A57"/>
    <w:rsid w:val="00A36B2F"/>
    <w:rsid w:val="00A36DCF"/>
    <w:rsid w:val="00A372EC"/>
    <w:rsid w:val="00A37888"/>
    <w:rsid w:val="00A379B9"/>
    <w:rsid w:val="00A37CA8"/>
    <w:rsid w:val="00A37E1B"/>
    <w:rsid w:val="00A37F81"/>
    <w:rsid w:val="00A40475"/>
    <w:rsid w:val="00A409AF"/>
    <w:rsid w:val="00A40F16"/>
    <w:rsid w:val="00A41100"/>
    <w:rsid w:val="00A4164F"/>
    <w:rsid w:val="00A417DD"/>
    <w:rsid w:val="00A41E49"/>
    <w:rsid w:val="00A425DB"/>
    <w:rsid w:val="00A42944"/>
    <w:rsid w:val="00A42D8C"/>
    <w:rsid w:val="00A43B84"/>
    <w:rsid w:val="00A43B91"/>
    <w:rsid w:val="00A44555"/>
    <w:rsid w:val="00A44B2D"/>
    <w:rsid w:val="00A45197"/>
    <w:rsid w:val="00A4535E"/>
    <w:rsid w:val="00A456AF"/>
    <w:rsid w:val="00A456BE"/>
    <w:rsid w:val="00A4582C"/>
    <w:rsid w:val="00A45DA0"/>
    <w:rsid w:val="00A46412"/>
    <w:rsid w:val="00A465B1"/>
    <w:rsid w:val="00A47219"/>
    <w:rsid w:val="00A47EC0"/>
    <w:rsid w:val="00A47FF3"/>
    <w:rsid w:val="00A51317"/>
    <w:rsid w:val="00A515FB"/>
    <w:rsid w:val="00A51AFA"/>
    <w:rsid w:val="00A51D2E"/>
    <w:rsid w:val="00A523C6"/>
    <w:rsid w:val="00A535FE"/>
    <w:rsid w:val="00A549E7"/>
    <w:rsid w:val="00A54EE9"/>
    <w:rsid w:val="00A5595D"/>
    <w:rsid w:val="00A56360"/>
    <w:rsid w:val="00A56469"/>
    <w:rsid w:val="00A56670"/>
    <w:rsid w:val="00A56817"/>
    <w:rsid w:val="00A56958"/>
    <w:rsid w:val="00A56AD2"/>
    <w:rsid w:val="00A56DC1"/>
    <w:rsid w:val="00A56DED"/>
    <w:rsid w:val="00A57604"/>
    <w:rsid w:val="00A57776"/>
    <w:rsid w:val="00A57805"/>
    <w:rsid w:val="00A57D8C"/>
    <w:rsid w:val="00A57EC9"/>
    <w:rsid w:val="00A60A2E"/>
    <w:rsid w:val="00A60D51"/>
    <w:rsid w:val="00A61152"/>
    <w:rsid w:val="00A614A5"/>
    <w:rsid w:val="00A6170C"/>
    <w:rsid w:val="00A61C07"/>
    <w:rsid w:val="00A61F45"/>
    <w:rsid w:val="00A624CF"/>
    <w:rsid w:val="00A627DF"/>
    <w:rsid w:val="00A62AA1"/>
    <w:rsid w:val="00A62D0D"/>
    <w:rsid w:val="00A62DF6"/>
    <w:rsid w:val="00A630AB"/>
    <w:rsid w:val="00A632B3"/>
    <w:rsid w:val="00A6352E"/>
    <w:rsid w:val="00A6356E"/>
    <w:rsid w:val="00A64E3F"/>
    <w:rsid w:val="00A653C2"/>
    <w:rsid w:val="00A665B0"/>
    <w:rsid w:val="00A66A39"/>
    <w:rsid w:val="00A6757A"/>
    <w:rsid w:val="00A6A1F7"/>
    <w:rsid w:val="00A70038"/>
    <w:rsid w:val="00A7005C"/>
    <w:rsid w:val="00A70E11"/>
    <w:rsid w:val="00A7109A"/>
    <w:rsid w:val="00A71620"/>
    <w:rsid w:val="00A71C41"/>
    <w:rsid w:val="00A71EB8"/>
    <w:rsid w:val="00A72511"/>
    <w:rsid w:val="00A728E2"/>
    <w:rsid w:val="00A728FB"/>
    <w:rsid w:val="00A730F5"/>
    <w:rsid w:val="00A735A5"/>
    <w:rsid w:val="00A74830"/>
    <w:rsid w:val="00A74E4C"/>
    <w:rsid w:val="00A75158"/>
    <w:rsid w:val="00A75267"/>
    <w:rsid w:val="00A75D96"/>
    <w:rsid w:val="00A778BA"/>
    <w:rsid w:val="00A77915"/>
    <w:rsid w:val="00A801EB"/>
    <w:rsid w:val="00A8025E"/>
    <w:rsid w:val="00A80297"/>
    <w:rsid w:val="00A80691"/>
    <w:rsid w:val="00A81C2B"/>
    <w:rsid w:val="00A82389"/>
    <w:rsid w:val="00A82A62"/>
    <w:rsid w:val="00A82FEB"/>
    <w:rsid w:val="00A834EE"/>
    <w:rsid w:val="00A83A06"/>
    <w:rsid w:val="00A842DA"/>
    <w:rsid w:val="00A843EF"/>
    <w:rsid w:val="00A84528"/>
    <w:rsid w:val="00A8465A"/>
    <w:rsid w:val="00A84AA2"/>
    <w:rsid w:val="00A85946"/>
    <w:rsid w:val="00A85DAA"/>
    <w:rsid w:val="00A86A22"/>
    <w:rsid w:val="00A86F73"/>
    <w:rsid w:val="00A878D8"/>
    <w:rsid w:val="00A87F10"/>
    <w:rsid w:val="00A90C22"/>
    <w:rsid w:val="00A90D02"/>
    <w:rsid w:val="00A913C3"/>
    <w:rsid w:val="00A91A8F"/>
    <w:rsid w:val="00A91B20"/>
    <w:rsid w:val="00A91F01"/>
    <w:rsid w:val="00A93938"/>
    <w:rsid w:val="00A939CF"/>
    <w:rsid w:val="00A93C9E"/>
    <w:rsid w:val="00A93EC4"/>
    <w:rsid w:val="00A94EFD"/>
    <w:rsid w:val="00A95C30"/>
    <w:rsid w:val="00A96370"/>
    <w:rsid w:val="00A968C8"/>
    <w:rsid w:val="00A96C93"/>
    <w:rsid w:val="00A96D79"/>
    <w:rsid w:val="00A9743F"/>
    <w:rsid w:val="00A9752F"/>
    <w:rsid w:val="00A9762D"/>
    <w:rsid w:val="00AA0168"/>
    <w:rsid w:val="00AA0D2C"/>
    <w:rsid w:val="00AA12E3"/>
    <w:rsid w:val="00AA1B6B"/>
    <w:rsid w:val="00AA2091"/>
    <w:rsid w:val="00AA23CD"/>
    <w:rsid w:val="00AA316D"/>
    <w:rsid w:val="00AA3582"/>
    <w:rsid w:val="00AA36B6"/>
    <w:rsid w:val="00AA3818"/>
    <w:rsid w:val="00AA3BA5"/>
    <w:rsid w:val="00AA442D"/>
    <w:rsid w:val="00AA55B2"/>
    <w:rsid w:val="00AA5919"/>
    <w:rsid w:val="00AA5AA5"/>
    <w:rsid w:val="00AA6690"/>
    <w:rsid w:val="00AA74D5"/>
    <w:rsid w:val="00AA78B5"/>
    <w:rsid w:val="00AA7AC6"/>
    <w:rsid w:val="00AA7CB7"/>
    <w:rsid w:val="00AB00AC"/>
    <w:rsid w:val="00AB039F"/>
    <w:rsid w:val="00AB112C"/>
    <w:rsid w:val="00AB1472"/>
    <w:rsid w:val="00AB17F2"/>
    <w:rsid w:val="00AB23A9"/>
    <w:rsid w:val="00AB26B4"/>
    <w:rsid w:val="00AB2787"/>
    <w:rsid w:val="00AB29EF"/>
    <w:rsid w:val="00AB2E62"/>
    <w:rsid w:val="00AB37B5"/>
    <w:rsid w:val="00AB3997"/>
    <w:rsid w:val="00AB3A66"/>
    <w:rsid w:val="00AB4632"/>
    <w:rsid w:val="00AB48F5"/>
    <w:rsid w:val="00AB4BF6"/>
    <w:rsid w:val="00AB500D"/>
    <w:rsid w:val="00AB52AD"/>
    <w:rsid w:val="00AB53F5"/>
    <w:rsid w:val="00AB6284"/>
    <w:rsid w:val="00AB6A42"/>
    <w:rsid w:val="00AB706F"/>
    <w:rsid w:val="00AB748D"/>
    <w:rsid w:val="00AB75FF"/>
    <w:rsid w:val="00AB76B2"/>
    <w:rsid w:val="00AB78A2"/>
    <w:rsid w:val="00AB7C73"/>
    <w:rsid w:val="00AC0110"/>
    <w:rsid w:val="00AC0782"/>
    <w:rsid w:val="00AC151B"/>
    <w:rsid w:val="00AC1521"/>
    <w:rsid w:val="00AC1A77"/>
    <w:rsid w:val="00AC26B3"/>
    <w:rsid w:val="00AC2A4D"/>
    <w:rsid w:val="00AC2E89"/>
    <w:rsid w:val="00AC2F75"/>
    <w:rsid w:val="00AC3252"/>
    <w:rsid w:val="00AC3944"/>
    <w:rsid w:val="00AC3E4E"/>
    <w:rsid w:val="00AC4563"/>
    <w:rsid w:val="00AC5087"/>
    <w:rsid w:val="00AC525A"/>
    <w:rsid w:val="00AC5377"/>
    <w:rsid w:val="00AC5D37"/>
    <w:rsid w:val="00AC5DB0"/>
    <w:rsid w:val="00AC6BF3"/>
    <w:rsid w:val="00AC726A"/>
    <w:rsid w:val="00AC7C60"/>
    <w:rsid w:val="00AD06AC"/>
    <w:rsid w:val="00AD102A"/>
    <w:rsid w:val="00AD108B"/>
    <w:rsid w:val="00AD1BB7"/>
    <w:rsid w:val="00AD1EAF"/>
    <w:rsid w:val="00AD2140"/>
    <w:rsid w:val="00AD37B0"/>
    <w:rsid w:val="00AD3C85"/>
    <w:rsid w:val="00AD401E"/>
    <w:rsid w:val="00AD492A"/>
    <w:rsid w:val="00AD5306"/>
    <w:rsid w:val="00AD569C"/>
    <w:rsid w:val="00AD5B73"/>
    <w:rsid w:val="00AD616D"/>
    <w:rsid w:val="00AD616F"/>
    <w:rsid w:val="00AD65FF"/>
    <w:rsid w:val="00AD6A13"/>
    <w:rsid w:val="00AD7F03"/>
    <w:rsid w:val="00AD7F16"/>
    <w:rsid w:val="00AD7FC8"/>
    <w:rsid w:val="00AE0A99"/>
    <w:rsid w:val="00AE1C14"/>
    <w:rsid w:val="00AE2107"/>
    <w:rsid w:val="00AE2344"/>
    <w:rsid w:val="00AE41A5"/>
    <w:rsid w:val="00AE42E1"/>
    <w:rsid w:val="00AE4737"/>
    <w:rsid w:val="00AE4819"/>
    <w:rsid w:val="00AE49D6"/>
    <w:rsid w:val="00AE4BEC"/>
    <w:rsid w:val="00AE4F07"/>
    <w:rsid w:val="00AE5A85"/>
    <w:rsid w:val="00AE5FCD"/>
    <w:rsid w:val="00AE7D4E"/>
    <w:rsid w:val="00AE7FD3"/>
    <w:rsid w:val="00AF122A"/>
    <w:rsid w:val="00AF15B7"/>
    <w:rsid w:val="00AF1724"/>
    <w:rsid w:val="00AF18A5"/>
    <w:rsid w:val="00AF1E76"/>
    <w:rsid w:val="00AF208F"/>
    <w:rsid w:val="00AF2431"/>
    <w:rsid w:val="00AF29CC"/>
    <w:rsid w:val="00AF2CA7"/>
    <w:rsid w:val="00AF3F46"/>
    <w:rsid w:val="00AF41D0"/>
    <w:rsid w:val="00AF432B"/>
    <w:rsid w:val="00AF481E"/>
    <w:rsid w:val="00AF4CFC"/>
    <w:rsid w:val="00AF4F59"/>
    <w:rsid w:val="00AF5077"/>
    <w:rsid w:val="00AF522E"/>
    <w:rsid w:val="00AF53C6"/>
    <w:rsid w:val="00AF5A26"/>
    <w:rsid w:val="00AF5D81"/>
    <w:rsid w:val="00AF6036"/>
    <w:rsid w:val="00AF66E2"/>
    <w:rsid w:val="00AF6ACB"/>
    <w:rsid w:val="00AF77B7"/>
    <w:rsid w:val="00AF7895"/>
    <w:rsid w:val="00AF796F"/>
    <w:rsid w:val="00AF7ED0"/>
    <w:rsid w:val="00AF7FA7"/>
    <w:rsid w:val="00B004D2"/>
    <w:rsid w:val="00B00825"/>
    <w:rsid w:val="00B009EE"/>
    <w:rsid w:val="00B00DCE"/>
    <w:rsid w:val="00B00EF8"/>
    <w:rsid w:val="00B010EE"/>
    <w:rsid w:val="00B016F9"/>
    <w:rsid w:val="00B01945"/>
    <w:rsid w:val="00B01971"/>
    <w:rsid w:val="00B01D0B"/>
    <w:rsid w:val="00B02969"/>
    <w:rsid w:val="00B02DF8"/>
    <w:rsid w:val="00B02ECC"/>
    <w:rsid w:val="00B033D3"/>
    <w:rsid w:val="00B03414"/>
    <w:rsid w:val="00B035F8"/>
    <w:rsid w:val="00B0407E"/>
    <w:rsid w:val="00B0423A"/>
    <w:rsid w:val="00B0522D"/>
    <w:rsid w:val="00B052C2"/>
    <w:rsid w:val="00B05421"/>
    <w:rsid w:val="00B05CD8"/>
    <w:rsid w:val="00B06059"/>
    <w:rsid w:val="00B06245"/>
    <w:rsid w:val="00B06347"/>
    <w:rsid w:val="00B071B8"/>
    <w:rsid w:val="00B07849"/>
    <w:rsid w:val="00B079C8"/>
    <w:rsid w:val="00B07A3B"/>
    <w:rsid w:val="00B07CE1"/>
    <w:rsid w:val="00B1026C"/>
    <w:rsid w:val="00B10993"/>
    <w:rsid w:val="00B11222"/>
    <w:rsid w:val="00B11B74"/>
    <w:rsid w:val="00B11C32"/>
    <w:rsid w:val="00B11D42"/>
    <w:rsid w:val="00B12B83"/>
    <w:rsid w:val="00B1304C"/>
    <w:rsid w:val="00B13126"/>
    <w:rsid w:val="00B137B4"/>
    <w:rsid w:val="00B13BD5"/>
    <w:rsid w:val="00B14CE4"/>
    <w:rsid w:val="00B15773"/>
    <w:rsid w:val="00B165CE"/>
    <w:rsid w:val="00B1679E"/>
    <w:rsid w:val="00B16BC1"/>
    <w:rsid w:val="00B16CF9"/>
    <w:rsid w:val="00B20163"/>
    <w:rsid w:val="00B2062B"/>
    <w:rsid w:val="00B207FA"/>
    <w:rsid w:val="00B20BE4"/>
    <w:rsid w:val="00B20DDF"/>
    <w:rsid w:val="00B20ED1"/>
    <w:rsid w:val="00B21622"/>
    <w:rsid w:val="00B21BB6"/>
    <w:rsid w:val="00B22219"/>
    <w:rsid w:val="00B22911"/>
    <w:rsid w:val="00B22D04"/>
    <w:rsid w:val="00B22F5C"/>
    <w:rsid w:val="00B2320D"/>
    <w:rsid w:val="00B23366"/>
    <w:rsid w:val="00B23589"/>
    <w:rsid w:val="00B2359E"/>
    <w:rsid w:val="00B24409"/>
    <w:rsid w:val="00B24725"/>
    <w:rsid w:val="00B252A6"/>
    <w:rsid w:val="00B2572B"/>
    <w:rsid w:val="00B259B1"/>
    <w:rsid w:val="00B259D3"/>
    <w:rsid w:val="00B26174"/>
    <w:rsid w:val="00B26613"/>
    <w:rsid w:val="00B267DB"/>
    <w:rsid w:val="00B277AD"/>
    <w:rsid w:val="00B27C47"/>
    <w:rsid w:val="00B3039D"/>
    <w:rsid w:val="00B306E5"/>
    <w:rsid w:val="00B307B9"/>
    <w:rsid w:val="00B31300"/>
    <w:rsid w:val="00B31B61"/>
    <w:rsid w:val="00B31D3A"/>
    <w:rsid w:val="00B32018"/>
    <w:rsid w:val="00B32C69"/>
    <w:rsid w:val="00B33877"/>
    <w:rsid w:val="00B33A8D"/>
    <w:rsid w:val="00B349DD"/>
    <w:rsid w:val="00B356E9"/>
    <w:rsid w:val="00B35928"/>
    <w:rsid w:val="00B3611B"/>
    <w:rsid w:val="00B36BC3"/>
    <w:rsid w:val="00B40543"/>
    <w:rsid w:val="00B406C6"/>
    <w:rsid w:val="00B409B2"/>
    <w:rsid w:val="00B41896"/>
    <w:rsid w:val="00B41C0A"/>
    <w:rsid w:val="00B41EA1"/>
    <w:rsid w:val="00B422AF"/>
    <w:rsid w:val="00B42399"/>
    <w:rsid w:val="00B429BE"/>
    <w:rsid w:val="00B42F15"/>
    <w:rsid w:val="00B4309D"/>
    <w:rsid w:val="00B4314D"/>
    <w:rsid w:val="00B4344A"/>
    <w:rsid w:val="00B435E4"/>
    <w:rsid w:val="00B43664"/>
    <w:rsid w:val="00B43AF0"/>
    <w:rsid w:val="00B43D60"/>
    <w:rsid w:val="00B43F55"/>
    <w:rsid w:val="00B442F5"/>
    <w:rsid w:val="00B44714"/>
    <w:rsid w:val="00B450AD"/>
    <w:rsid w:val="00B4546B"/>
    <w:rsid w:val="00B45585"/>
    <w:rsid w:val="00B45B92"/>
    <w:rsid w:val="00B463D4"/>
    <w:rsid w:val="00B4648F"/>
    <w:rsid w:val="00B46C9C"/>
    <w:rsid w:val="00B46D01"/>
    <w:rsid w:val="00B46D74"/>
    <w:rsid w:val="00B4788E"/>
    <w:rsid w:val="00B47A07"/>
    <w:rsid w:val="00B505F6"/>
    <w:rsid w:val="00B51504"/>
    <w:rsid w:val="00B52816"/>
    <w:rsid w:val="00B52D24"/>
    <w:rsid w:val="00B532DA"/>
    <w:rsid w:val="00B5337D"/>
    <w:rsid w:val="00B534B8"/>
    <w:rsid w:val="00B546A6"/>
    <w:rsid w:val="00B546D5"/>
    <w:rsid w:val="00B548A4"/>
    <w:rsid w:val="00B54EFC"/>
    <w:rsid w:val="00B5534B"/>
    <w:rsid w:val="00B55476"/>
    <w:rsid w:val="00B56001"/>
    <w:rsid w:val="00B5618F"/>
    <w:rsid w:val="00B56394"/>
    <w:rsid w:val="00B5646E"/>
    <w:rsid w:val="00B56599"/>
    <w:rsid w:val="00B566F7"/>
    <w:rsid w:val="00B56854"/>
    <w:rsid w:val="00B568EC"/>
    <w:rsid w:val="00B56C9F"/>
    <w:rsid w:val="00B57A28"/>
    <w:rsid w:val="00B57C1E"/>
    <w:rsid w:val="00B57E04"/>
    <w:rsid w:val="00B57ED9"/>
    <w:rsid w:val="00B60032"/>
    <w:rsid w:val="00B60B49"/>
    <w:rsid w:val="00B61832"/>
    <w:rsid w:val="00B61BFA"/>
    <w:rsid w:val="00B61CA9"/>
    <w:rsid w:val="00B62258"/>
    <w:rsid w:val="00B62322"/>
    <w:rsid w:val="00B64432"/>
    <w:rsid w:val="00B64E83"/>
    <w:rsid w:val="00B65145"/>
    <w:rsid w:val="00B67B5B"/>
    <w:rsid w:val="00B67DB0"/>
    <w:rsid w:val="00B70290"/>
    <w:rsid w:val="00B708C0"/>
    <w:rsid w:val="00B710C6"/>
    <w:rsid w:val="00B711EA"/>
    <w:rsid w:val="00B7209B"/>
    <w:rsid w:val="00B720F4"/>
    <w:rsid w:val="00B72E1F"/>
    <w:rsid w:val="00B73103"/>
    <w:rsid w:val="00B73377"/>
    <w:rsid w:val="00B7365B"/>
    <w:rsid w:val="00B73660"/>
    <w:rsid w:val="00B74673"/>
    <w:rsid w:val="00B7534D"/>
    <w:rsid w:val="00B75830"/>
    <w:rsid w:val="00B758D6"/>
    <w:rsid w:val="00B75AA9"/>
    <w:rsid w:val="00B75D7F"/>
    <w:rsid w:val="00B75DA3"/>
    <w:rsid w:val="00B76CE4"/>
    <w:rsid w:val="00B76FF4"/>
    <w:rsid w:val="00B77306"/>
    <w:rsid w:val="00B778BC"/>
    <w:rsid w:val="00B77BB4"/>
    <w:rsid w:val="00B77C18"/>
    <w:rsid w:val="00B8036C"/>
    <w:rsid w:val="00B80574"/>
    <w:rsid w:val="00B80EE8"/>
    <w:rsid w:val="00B815D4"/>
    <w:rsid w:val="00B818BA"/>
    <w:rsid w:val="00B823C7"/>
    <w:rsid w:val="00B826BC"/>
    <w:rsid w:val="00B82918"/>
    <w:rsid w:val="00B82BFF"/>
    <w:rsid w:val="00B82ED8"/>
    <w:rsid w:val="00B85766"/>
    <w:rsid w:val="00B86674"/>
    <w:rsid w:val="00B8710F"/>
    <w:rsid w:val="00B87EB8"/>
    <w:rsid w:val="00B904D5"/>
    <w:rsid w:val="00B90F49"/>
    <w:rsid w:val="00B91573"/>
    <w:rsid w:val="00B92C42"/>
    <w:rsid w:val="00B92EAE"/>
    <w:rsid w:val="00B944A4"/>
    <w:rsid w:val="00B9486D"/>
    <w:rsid w:val="00B94CB3"/>
    <w:rsid w:val="00B95C42"/>
    <w:rsid w:val="00B96336"/>
    <w:rsid w:val="00B96455"/>
    <w:rsid w:val="00B9663E"/>
    <w:rsid w:val="00B966B6"/>
    <w:rsid w:val="00B96D7A"/>
    <w:rsid w:val="00B9720D"/>
    <w:rsid w:val="00B97669"/>
    <w:rsid w:val="00B977E9"/>
    <w:rsid w:val="00B97843"/>
    <w:rsid w:val="00B978D0"/>
    <w:rsid w:val="00B97E1B"/>
    <w:rsid w:val="00B97EA9"/>
    <w:rsid w:val="00BA05A8"/>
    <w:rsid w:val="00BA0DE0"/>
    <w:rsid w:val="00BA1AA4"/>
    <w:rsid w:val="00BA1B27"/>
    <w:rsid w:val="00BA2385"/>
    <w:rsid w:val="00BA26D7"/>
    <w:rsid w:val="00BA2C84"/>
    <w:rsid w:val="00BA2CE0"/>
    <w:rsid w:val="00BA3E49"/>
    <w:rsid w:val="00BA4399"/>
    <w:rsid w:val="00BA48F7"/>
    <w:rsid w:val="00BA4E26"/>
    <w:rsid w:val="00BA5034"/>
    <w:rsid w:val="00BA539C"/>
    <w:rsid w:val="00BA5A5A"/>
    <w:rsid w:val="00BA5F0A"/>
    <w:rsid w:val="00BA65C8"/>
    <w:rsid w:val="00BA693D"/>
    <w:rsid w:val="00BA69D9"/>
    <w:rsid w:val="00BA6B92"/>
    <w:rsid w:val="00BA738C"/>
    <w:rsid w:val="00BA7648"/>
    <w:rsid w:val="00BA7E38"/>
    <w:rsid w:val="00BB054F"/>
    <w:rsid w:val="00BB0904"/>
    <w:rsid w:val="00BB0B9B"/>
    <w:rsid w:val="00BB0CD2"/>
    <w:rsid w:val="00BB0DA1"/>
    <w:rsid w:val="00BB11AE"/>
    <w:rsid w:val="00BB12BF"/>
    <w:rsid w:val="00BB15B6"/>
    <w:rsid w:val="00BB1803"/>
    <w:rsid w:val="00BB1D15"/>
    <w:rsid w:val="00BB3621"/>
    <w:rsid w:val="00BB3B62"/>
    <w:rsid w:val="00BB3B7C"/>
    <w:rsid w:val="00BB4643"/>
    <w:rsid w:val="00BB483B"/>
    <w:rsid w:val="00BB4BA6"/>
    <w:rsid w:val="00BB4EB3"/>
    <w:rsid w:val="00BB57D3"/>
    <w:rsid w:val="00BB5C8F"/>
    <w:rsid w:val="00BB620D"/>
    <w:rsid w:val="00BB7279"/>
    <w:rsid w:val="00BB78B4"/>
    <w:rsid w:val="00BB7CC4"/>
    <w:rsid w:val="00BC1622"/>
    <w:rsid w:val="00BC18C5"/>
    <w:rsid w:val="00BC2317"/>
    <w:rsid w:val="00BC2850"/>
    <w:rsid w:val="00BC3137"/>
    <w:rsid w:val="00BC3C0C"/>
    <w:rsid w:val="00BC3C8D"/>
    <w:rsid w:val="00BC4520"/>
    <w:rsid w:val="00BC587D"/>
    <w:rsid w:val="00BC5ED9"/>
    <w:rsid w:val="00BC6598"/>
    <w:rsid w:val="00BC670D"/>
    <w:rsid w:val="00BC67D4"/>
    <w:rsid w:val="00BC6F6A"/>
    <w:rsid w:val="00BC71A3"/>
    <w:rsid w:val="00BD0E7A"/>
    <w:rsid w:val="00BD10F7"/>
    <w:rsid w:val="00BD138B"/>
    <w:rsid w:val="00BD16E4"/>
    <w:rsid w:val="00BD214C"/>
    <w:rsid w:val="00BD2467"/>
    <w:rsid w:val="00BD282A"/>
    <w:rsid w:val="00BD2C42"/>
    <w:rsid w:val="00BD3157"/>
    <w:rsid w:val="00BD3260"/>
    <w:rsid w:val="00BD3486"/>
    <w:rsid w:val="00BD376F"/>
    <w:rsid w:val="00BD39D9"/>
    <w:rsid w:val="00BD4003"/>
    <w:rsid w:val="00BD4800"/>
    <w:rsid w:val="00BD5D8C"/>
    <w:rsid w:val="00BD62CE"/>
    <w:rsid w:val="00BD6625"/>
    <w:rsid w:val="00BD70A1"/>
    <w:rsid w:val="00BD70D9"/>
    <w:rsid w:val="00BD74B7"/>
    <w:rsid w:val="00BD7737"/>
    <w:rsid w:val="00BD7E42"/>
    <w:rsid w:val="00BE1835"/>
    <w:rsid w:val="00BE1882"/>
    <w:rsid w:val="00BE1CDD"/>
    <w:rsid w:val="00BE283A"/>
    <w:rsid w:val="00BE2B99"/>
    <w:rsid w:val="00BE2E5B"/>
    <w:rsid w:val="00BE3232"/>
    <w:rsid w:val="00BE3330"/>
    <w:rsid w:val="00BE3898"/>
    <w:rsid w:val="00BE454C"/>
    <w:rsid w:val="00BE4648"/>
    <w:rsid w:val="00BE46F2"/>
    <w:rsid w:val="00BE4AF4"/>
    <w:rsid w:val="00BE54E3"/>
    <w:rsid w:val="00BE5A19"/>
    <w:rsid w:val="00BE5F9A"/>
    <w:rsid w:val="00BE6B05"/>
    <w:rsid w:val="00BE7660"/>
    <w:rsid w:val="00BE766E"/>
    <w:rsid w:val="00BE7E47"/>
    <w:rsid w:val="00BF1548"/>
    <w:rsid w:val="00BF1755"/>
    <w:rsid w:val="00BF1E78"/>
    <w:rsid w:val="00BF259E"/>
    <w:rsid w:val="00BF31E4"/>
    <w:rsid w:val="00BF38B7"/>
    <w:rsid w:val="00BF416D"/>
    <w:rsid w:val="00BF52E9"/>
    <w:rsid w:val="00BF5FA7"/>
    <w:rsid w:val="00BF6CDC"/>
    <w:rsid w:val="00C00159"/>
    <w:rsid w:val="00C00BB0"/>
    <w:rsid w:val="00C025BD"/>
    <w:rsid w:val="00C03376"/>
    <w:rsid w:val="00C034A6"/>
    <w:rsid w:val="00C040E0"/>
    <w:rsid w:val="00C041D8"/>
    <w:rsid w:val="00C04318"/>
    <w:rsid w:val="00C04B12"/>
    <w:rsid w:val="00C0575A"/>
    <w:rsid w:val="00C05FBF"/>
    <w:rsid w:val="00C06288"/>
    <w:rsid w:val="00C06518"/>
    <w:rsid w:val="00C0654C"/>
    <w:rsid w:val="00C06C20"/>
    <w:rsid w:val="00C07043"/>
    <w:rsid w:val="00C07A24"/>
    <w:rsid w:val="00C07AF8"/>
    <w:rsid w:val="00C0F79D"/>
    <w:rsid w:val="00C10058"/>
    <w:rsid w:val="00C1077C"/>
    <w:rsid w:val="00C10B99"/>
    <w:rsid w:val="00C10D14"/>
    <w:rsid w:val="00C10F9C"/>
    <w:rsid w:val="00C11B50"/>
    <w:rsid w:val="00C123F9"/>
    <w:rsid w:val="00C124D8"/>
    <w:rsid w:val="00C129E7"/>
    <w:rsid w:val="00C12B64"/>
    <w:rsid w:val="00C12D3C"/>
    <w:rsid w:val="00C12EB3"/>
    <w:rsid w:val="00C13287"/>
    <w:rsid w:val="00C136CB"/>
    <w:rsid w:val="00C13EB0"/>
    <w:rsid w:val="00C144F9"/>
    <w:rsid w:val="00C14E02"/>
    <w:rsid w:val="00C15854"/>
    <w:rsid w:val="00C160D3"/>
    <w:rsid w:val="00C17C0E"/>
    <w:rsid w:val="00C17F66"/>
    <w:rsid w:val="00C20C30"/>
    <w:rsid w:val="00C21637"/>
    <w:rsid w:val="00C21949"/>
    <w:rsid w:val="00C21E83"/>
    <w:rsid w:val="00C22570"/>
    <w:rsid w:val="00C22A1C"/>
    <w:rsid w:val="00C22CF8"/>
    <w:rsid w:val="00C23557"/>
    <w:rsid w:val="00C235FF"/>
    <w:rsid w:val="00C2360C"/>
    <w:rsid w:val="00C23A87"/>
    <w:rsid w:val="00C248BF"/>
    <w:rsid w:val="00C24C04"/>
    <w:rsid w:val="00C24DF8"/>
    <w:rsid w:val="00C24E43"/>
    <w:rsid w:val="00C250D3"/>
    <w:rsid w:val="00C25B08"/>
    <w:rsid w:val="00C25BF6"/>
    <w:rsid w:val="00C25CDD"/>
    <w:rsid w:val="00C27082"/>
    <w:rsid w:val="00C2790D"/>
    <w:rsid w:val="00C27950"/>
    <w:rsid w:val="00C27CA4"/>
    <w:rsid w:val="00C27DEB"/>
    <w:rsid w:val="00C301DE"/>
    <w:rsid w:val="00C309D3"/>
    <w:rsid w:val="00C30C97"/>
    <w:rsid w:val="00C310AD"/>
    <w:rsid w:val="00C31D61"/>
    <w:rsid w:val="00C32135"/>
    <w:rsid w:val="00C32473"/>
    <w:rsid w:val="00C326C2"/>
    <w:rsid w:val="00C33857"/>
    <w:rsid w:val="00C33C2A"/>
    <w:rsid w:val="00C3409D"/>
    <w:rsid w:val="00C34597"/>
    <w:rsid w:val="00C34A66"/>
    <w:rsid w:val="00C3508A"/>
    <w:rsid w:val="00C35B15"/>
    <w:rsid w:val="00C36728"/>
    <w:rsid w:val="00C36789"/>
    <w:rsid w:val="00C36AC6"/>
    <w:rsid w:val="00C36C2C"/>
    <w:rsid w:val="00C37155"/>
    <w:rsid w:val="00C37238"/>
    <w:rsid w:val="00C376AC"/>
    <w:rsid w:val="00C37A7F"/>
    <w:rsid w:val="00C408B4"/>
    <w:rsid w:val="00C410F2"/>
    <w:rsid w:val="00C41B1B"/>
    <w:rsid w:val="00C41FE9"/>
    <w:rsid w:val="00C429BE"/>
    <w:rsid w:val="00C431FE"/>
    <w:rsid w:val="00C4361F"/>
    <w:rsid w:val="00C43949"/>
    <w:rsid w:val="00C43A15"/>
    <w:rsid w:val="00C43CFC"/>
    <w:rsid w:val="00C44389"/>
    <w:rsid w:val="00C44619"/>
    <w:rsid w:val="00C44EB1"/>
    <w:rsid w:val="00C45005"/>
    <w:rsid w:val="00C45A41"/>
    <w:rsid w:val="00C45F1D"/>
    <w:rsid w:val="00C46008"/>
    <w:rsid w:val="00C460F1"/>
    <w:rsid w:val="00C46CB5"/>
    <w:rsid w:val="00C46E6E"/>
    <w:rsid w:val="00C500C1"/>
    <w:rsid w:val="00C50663"/>
    <w:rsid w:val="00C529A3"/>
    <w:rsid w:val="00C52CD7"/>
    <w:rsid w:val="00C53349"/>
    <w:rsid w:val="00C53AAC"/>
    <w:rsid w:val="00C542BD"/>
    <w:rsid w:val="00C54316"/>
    <w:rsid w:val="00C54544"/>
    <w:rsid w:val="00C54545"/>
    <w:rsid w:val="00C56347"/>
    <w:rsid w:val="00C5642E"/>
    <w:rsid w:val="00C568D2"/>
    <w:rsid w:val="00C56D08"/>
    <w:rsid w:val="00C572BA"/>
    <w:rsid w:val="00C573E4"/>
    <w:rsid w:val="00C602A9"/>
    <w:rsid w:val="00C60CC0"/>
    <w:rsid w:val="00C60E51"/>
    <w:rsid w:val="00C618F3"/>
    <w:rsid w:val="00C61D28"/>
    <w:rsid w:val="00C61E9C"/>
    <w:rsid w:val="00C62149"/>
    <w:rsid w:val="00C6277E"/>
    <w:rsid w:val="00C628C0"/>
    <w:rsid w:val="00C62B34"/>
    <w:rsid w:val="00C63284"/>
    <w:rsid w:val="00C638F0"/>
    <w:rsid w:val="00C64026"/>
    <w:rsid w:val="00C6543A"/>
    <w:rsid w:val="00C65910"/>
    <w:rsid w:val="00C6700E"/>
    <w:rsid w:val="00C67E1B"/>
    <w:rsid w:val="00C7039B"/>
    <w:rsid w:val="00C7143F"/>
    <w:rsid w:val="00C715AA"/>
    <w:rsid w:val="00C71A7E"/>
    <w:rsid w:val="00C71B4B"/>
    <w:rsid w:val="00C71D6E"/>
    <w:rsid w:val="00C71F8B"/>
    <w:rsid w:val="00C7243F"/>
    <w:rsid w:val="00C72501"/>
    <w:rsid w:val="00C72887"/>
    <w:rsid w:val="00C7365B"/>
    <w:rsid w:val="00C737C6"/>
    <w:rsid w:val="00C73FDC"/>
    <w:rsid w:val="00C74C4D"/>
    <w:rsid w:val="00C754A2"/>
    <w:rsid w:val="00C75B9A"/>
    <w:rsid w:val="00C75CF9"/>
    <w:rsid w:val="00C7625C"/>
    <w:rsid w:val="00C77137"/>
    <w:rsid w:val="00C77B16"/>
    <w:rsid w:val="00C77F7D"/>
    <w:rsid w:val="00C77FA3"/>
    <w:rsid w:val="00C80F60"/>
    <w:rsid w:val="00C80F87"/>
    <w:rsid w:val="00C82432"/>
    <w:rsid w:val="00C826D6"/>
    <w:rsid w:val="00C82784"/>
    <w:rsid w:val="00C828E7"/>
    <w:rsid w:val="00C82A0F"/>
    <w:rsid w:val="00C82B27"/>
    <w:rsid w:val="00C83326"/>
    <w:rsid w:val="00C836A4"/>
    <w:rsid w:val="00C83737"/>
    <w:rsid w:val="00C83774"/>
    <w:rsid w:val="00C843AD"/>
    <w:rsid w:val="00C84500"/>
    <w:rsid w:val="00C847CB"/>
    <w:rsid w:val="00C847EE"/>
    <w:rsid w:val="00C848D8"/>
    <w:rsid w:val="00C848E9"/>
    <w:rsid w:val="00C84F8A"/>
    <w:rsid w:val="00C8551A"/>
    <w:rsid w:val="00C8555B"/>
    <w:rsid w:val="00C85BFF"/>
    <w:rsid w:val="00C85F89"/>
    <w:rsid w:val="00C8672F"/>
    <w:rsid w:val="00C875E3"/>
    <w:rsid w:val="00C876C3"/>
    <w:rsid w:val="00C87D74"/>
    <w:rsid w:val="00C902DC"/>
    <w:rsid w:val="00C906BB"/>
    <w:rsid w:val="00C90F1B"/>
    <w:rsid w:val="00C9147C"/>
    <w:rsid w:val="00C91A77"/>
    <w:rsid w:val="00C926CC"/>
    <w:rsid w:val="00C92885"/>
    <w:rsid w:val="00C92B5E"/>
    <w:rsid w:val="00C92F9E"/>
    <w:rsid w:val="00C936EF"/>
    <w:rsid w:val="00C93743"/>
    <w:rsid w:val="00C94CB3"/>
    <w:rsid w:val="00C94EFA"/>
    <w:rsid w:val="00C94FDE"/>
    <w:rsid w:val="00C952C4"/>
    <w:rsid w:val="00C95647"/>
    <w:rsid w:val="00C95AEB"/>
    <w:rsid w:val="00C95F79"/>
    <w:rsid w:val="00C95FC8"/>
    <w:rsid w:val="00C97D6C"/>
    <w:rsid w:val="00CA010D"/>
    <w:rsid w:val="00CA0590"/>
    <w:rsid w:val="00CA062C"/>
    <w:rsid w:val="00CA0CB5"/>
    <w:rsid w:val="00CA1756"/>
    <w:rsid w:val="00CA25B1"/>
    <w:rsid w:val="00CA2D14"/>
    <w:rsid w:val="00CA2F0D"/>
    <w:rsid w:val="00CA2F4C"/>
    <w:rsid w:val="00CA31F9"/>
    <w:rsid w:val="00CA34FA"/>
    <w:rsid w:val="00CA3F18"/>
    <w:rsid w:val="00CA3F76"/>
    <w:rsid w:val="00CA3FDF"/>
    <w:rsid w:val="00CA43D0"/>
    <w:rsid w:val="00CA4467"/>
    <w:rsid w:val="00CA4ABA"/>
    <w:rsid w:val="00CA5241"/>
    <w:rsid w:val="00CA6D62"/>
    <w:rsid w:val="00CA6ED7"/>
    <w:rsid w:val="00CA7483"/>
    <w:rsid w:val="00CA7A65"/>
    <w:rsid w:val="00CA8F47"/>
    <w:rsid w:val="00CB1301"/>
    <w:rsid w:val="00CB2150"/>
    <w:rsid w:val="00CB3030"/>
    <w:rsid w:val="00CB303C"/>
    <w:rsid w:val="00CB3914"/>
    <w:rsid w:val="00CB3BCC"/>
    <w:rsid w:val="00CB52AE"/>
    <w:rsid w:val="00CB533E"/>
    <w:rsid w:val="00CB5638"/>
    <w:rsid w:val="00CB5797"/>
    <w:rsid w:val="00CB59C9"/>
    <w:rsid w:val="00CB59FC"/>
    <w:rsid w:val="00CB656E"/>
    <w:rsid w:val="00CB65F7"/>
    <w:rsid w:val="00CB67D9"/>
    <w:rsid w:val="00CB6900"/>
    <w:rsid w:val="00CB738B"/>
    <w:rsid w:val="00CB7F3A"/>
    <w:rsid w:val="00CC04E4"/>
    <w:rsid w:val="00CC0D4B"/>
    <w:rsid w:val="00CC0E2C"/>
    <w:rsid w:val="00CC0F70"/>
    <w:rsid w:val="00CC1E06"/>
    <w:rsid w:val="00CC2280"/>
    <w:rsid w:val="00CC25C5"/>
    <w:rsid w:val="00CC2B4B"/>
    <w:rsid w:val="00CC30FD"/>
    <w:rsid w:val="00CC49E6"/>
    <w:rsid w:val="00CC4F8B"/>
    <w:rsid w:val="00CC528D"/>
    <w:rsid w:val="00CC5BEB"/>
    <w:rsid w:val="00CC6366"/>
    <w:rsid w:val="00CC6BED"/>
    <w:rsid w:val="00CC75D3"/>
    <w:rsid w:val="00CD01D6"/>
    <w:rsid w:val="00CD10E6"/>
    <w:rsid w:val="00CD1284"/>
    <w:rsid w:val="00CD1E1B"/>
    <w:rsid w:val="00CD21B7"/>
    <w:rsid w:val="00CD2FFC"/>
    <w:rsid w:val="00CD345D"/>
    <w:rsid w:val="00CD3759"/>
    <w:rsid w:val="00CD3D14"/>
    <w:rsid w:val="00CD40AE"/>
    <w:rsid w:val="00CD4199"/>
    <w:rsid w:val="00CD4953"/>
    <w:rsid w:val="00CD4B67"/>
    <w:rsid w:val="00CD4DA6"/>
    <w:rsid w:val="00CD5C15"/>
    <w:rsid w:val="00CD6B23"/>
    <w:rsid w:val="00CD6BBC"/>
    <w:rsid w:val="00CE010A"/>
    <w:rsid w:val="00CE08BB"/>
    <w:rsid w:val="00CE0932"/>
    <w:rsid w:val="00CE0C7C"/>
    <w:rsid w:val="00CE0EE9"/>
    <w:rsid w:val="00CE2620"/>
    <w:rsid w:val="00CE265B"/>
    <w:rsid w:val="00CE29AD"/>
    <w:rsid w:val="00CE4697"/>
    <w:rsid w:val="00CE475D"/>
    <w:rsid w:val="00CE502A"/>
    <w:rsid w:val="00CE5D09"/>
    <w:rsid w:val="00CE5D54"/>
    <w:rsid w:val="00CE5E2E"/>
    <w:rsid w:val="00CE725E"/>
    <w:rsid w:val="00CF01AF"/>
    <w:rsid w:val="00CF0AEE"/>
    <w:rsid w:val="00CF0BD5"/>
    <w:rsid w:val="00CF1651"/>
    <w:rsid w:val="00CF1869"/>
    <w:rsid w:val="00CF2A13"/>
    <w:rsid w:val="00CF2D03"/>
    <w:rsid w:val="00CF334A"/>
    <w:rsid w:val="00CF3363"/>
    <w:rsid w:val="00CF39A5"/>
    <w:rsid w:val="00CF3D20"/>
    <w:rsid w:val="00CF3DA5"/>
    <w:rsid w:val="00CF493D"/>
    <w:rsid w:val="00CF5162"/>
    <w:rsid w:val="00CF5241"/>
    <w:rsid w:val="00CF56DE"/>
    <w:rsid w:val="00CF693E"/>
    <w:rsid w:val="00CF734C"/>
    <w:rsid w:val="00CF752E"/>
    <w:rsid w:val="00CF757B"/>
    <w:rsid w:val="00D00370"/>
    <w:rsid w:val="00D00512"/>
    <w:rsid w:val="00D00D4C"/>
    <w:rsid w:val="00D01E66"/>
    <w:rsid w:val="00D021A3"/>
    <w:rsid w:val="00D021E0"/>
    <w:rsid w:val="00D022F2"/>
    <w:rsid w:val="00D0297D"/>
    <w:rsid w:val="00D02AD6"/>
    <w:rsid w:val="00D0402B"/>
    <w:rsid w:val="00D0457B"/>
    <w:rsid w:val="00D0495B"/>
    <w:rsid w:val="00D053DF"/>
    <w:rsid w:val="00D05FE4"/>
    <w:rsid w:val="00D0618E"/>
    <w:rsid w:val="00D06345"/>
    <w:rsid w:val="00D0635B"/>
    <w:rsid w:val="00D06EFE"/>
    <w:rsid w:val="00D07930"/>
    <w:rsid w:val="00D07B59"/>
    <w:rsid w:val="00D100DD"/>
    <w:rsid w:val="00D1012C"/>
    <w:rsid w:val="00D11335"/>
    <w:rsid w:val="00D116D0"/>
    <w:rsid w:val="00D125E4"/>
    <w:rsid w:val="00D133F0"/>
    <w:rsid w:val="00D134B2"/>
    <w:rsid w:val="00D1358F"/>
    <w:rsid w:val="00D137BB"/>
    <w:rsid w:val="00D13ACF"/>
    <w:rsid w:val="00D13EC6"/>
    <w:rsid w:val="00D13F03"/>
    <w:rsid w:val="00D14262"/>
    <w:rsid w:val="00D14600"/>
    <w:rsid w:val="00D1485B"/>
    <w:rsid w:val="00D14B02"/>
    <w:rsid w:val="00D1506C"/>
    <w:rsid w:val="00D1562D"/>
    <w:rsid w:val="00D157EE"/>
    <w:rsid w:val="00D15854"/>
    <w:rsid w:val="00D15B6C"/>
    <w:rsid w:val="00D15CE9"/>
    <w:rsid w:val="00D15D42"/>
    <w:rsid w:val="00D16B79"/>
    <w:rsid w:val="00D1794E"/>
    <w:rsid w:val="00D1798C"/>
    <w:rsid w:val="00D17D6E"/>
    <w:rsid w:val="00D207BD"/>
    <w:rsid w:val="00D20972"/>
    <w:rsid w:val="00D211B1"/>
    <w:rsid w:val="00D21BD8"/>
    <w:rsid w:val="00D21E4B"/>
    <w:rsid w:val="00D21F34"/>
    <w:rsid w:val="00D2268C"/>
    <w:rsid w:val="00D22B1C"/>
    <w:rsid w:val="00D22DAF"/>
    <w:rsid w:val="00D238B3"/>
    <w:rsid w:val="00D23936"/>
    <w:rsid w:val="00D23D43"/>
    <w:rsid w:val="00D23DB2"/>
    <w:rsid w:val="00D2467A"/>
    <w:rsid w:val="00D248FE"/>
    <w:rsid w:val="00D249CB"/>
    <w:rsid w:val="00D24CEB"/>
    <w:rsid w:val="00D25025"/>
    <w:rsid w:val="00D2593A"/>
    <w:rsid w:val="00D25BDE"/>
    <w:rsid w:val="00D26012"/>
    <w:rsid w:val="00D26125"/>
    <w:rsid w:val="00D26178"/>
    <w:rsid w:val="00D276D1"/>
    <w:rsid w:val="00D27A08"/>
    <w:rsid w:val="00D31071"/>
    <w:rsid w:val="00D31294"/>
    <w:rsid w:val="00D31DD3"/>
    <w:rsid w:val="00D32759"/>
    <w:rsid w:val="00D331DF"/>
    <w:rsid w:val="00D3343E"/>
    <w:rsid w:val="00D33745"/>
    <w:rsid w:val="00D3375F"/>
    <w:rsid w:val="00D33B27"/>
    <w:rsid w:val="00D341F7"/>
    <w:rsid w:val="00D34238"/>
    <w:rsid w:val="00D34B5E"/>
    <w:rsid w:val="00D35417"/>
    <w:rsid w:val="00D3594B"/>
    <w:rsid w:val="00D36303"/>
    <w:rsid w:val="00D3758A"/>
    <w:rsid w:val="00D404A2"/>
    <w:rsid w:val="00D404BC"/>
    <w:rsid w:val="00D40CC4"/>
    <w:rsid w:val="00D40F73"/>
    <w:rsid w:val="00D4178A"/>
    <w:rsid w:val="00D41795"/>
    <w:rsid w:val="00D41E9F"/>
    <w:rsid w:val="00D42B79"/>
    <w:rsid w:val="00D42BE3"/>
    <w:rsid w:val="00D43655"/>
    <w:rsid w:val="00D443BF"/>
    <w:rsid w:val="00D445D8"/>
    <w:rsid w:val="00D4467E"/>
    <w:rsid w:val="00D44FDA"/>
    <w:rsid w:val="00D45FC6"/>
    <w:rsid w:val="00D460C4"/>
    <w:rsid w:val="00D467A0"/>
    <w:rsid w:val="00D46D09"/>
    <w:rsid w:val="00D47192"/>
    <w:rsid w:val="00D474F5"/>
    <w:rsid w:val="00D47844"/>
    <w:rsid w:val="00D47D2F"/>
    <w:rsid w:val="00D5040C"/>
    <w:rsid w:val="00D504BA"/>
    <w:rsid w:val="00D50E64"/>
    <w:rsid w:val="00D519C6"/>
    <w:rsid w:val="00D520A2"/>
    <w:rsid w:val="00D5298D"/>
    <w:rsid w:val="00D531A5"/>
    <w:rsid w:val="00D537AB"/>
    <w:rsid w:val="00D5380C"/>
    <w:rsid w:val="00D5393C"/>
    <w:rsid w:val="00D5421E"/>
    <w:rsid w:val="00D556E3"/>
    <w:rsid w:val="00D55864"/>
    <w:rsid w:val="00D55960"/>
    <w:rsid w:val="00D55AF0"/>
    <w:rsid w:val="00D55E37"/>
    <w:rsid w:val="00D562A0"/>
    <w:rsid w:val="00D563CB"/>
    <w:rsid w:val="00D5689C"/>
    <w:rsid w:val="00D56ACC"/>
    <w:rsid w:val="00D57547"/>
    <w:rsid w:val="00D57696"/>
    <w:rsid w:val="00D57725"/>
    <w:rsid w:val="00D57879"/>
    <w:rsid w:val="00D60216"/>
    <w:rsid w:val="00D60420"/>
    <w:rsid w:val="00D605E2"/>
    <w:rsid w:val="00D60734"/>
    <w:rsid w:val="00D60B48"/>
    <w:rsid w:val="00D60E63"/>
    <w:rsid w:val="00D61EC7"/>
    <w:rsid w:val="00D624AE"/>
    <w:rsid w:val="00D627CC"/>
    <w:rsid w:val="00D630FC"/>
    <w:rsid w:val="00D63642"/>
    <w:rsid w:val="00D63661"/>
    <w:rsid w:val="00D65828"/>
    <w:rsid w:val="00D6592E"/>
    <w:rsid w:val="00D66565"/>
    <w:rsid w:val="00D66724"/>
    <w:rsid w:val="00D668DD"/>
    <w:rsid w:val="00D66EAE"/>
    <w:rsid w:val="00D66EFA"/>
    <w:rsid w:val="00D67260"/>
    <w:rsid w:val="00D674D2"/>
    <w:rsid w:val="00D67F1B"/>
    <w:rsid w:val="00D7001A"/>
    <w:rsid w:val="00D7072B"/>
    <w:rsid w:val="00D70933"/>
    <w:rsid w:val="00D710A7"/>
    <w:rsid w:val="00D71F85"/>
    <w:rsid w:val="00D721AF"/>
    <w:rsid w:val="00D7240B"/>
    <w:rsid w:val="00D72842"/>
    <w:rsid w:val="00D73424"/>
    <w:rsid w:val="00D73729"/>
    <w:rsid w:val="00D73ABA"/>
    <w:rsid w:val="00D76AB4"/>
    <w:rsid w:val="00D76D85"/>
    <w:rsid w:val="00D778DB"/>
    <w:rsid w:val="00D8020A"/>
    <w:rsid w:val="00D80475"/>
    <w:rsid w:val="00D8056E"/>
    <w:rsid w:val="00D80718"/>
    <w:rsid w:val="00D8092C"/>
    <w:rsid w:val="00D80AA0"/>
    <w:rsid w:val="00D80B18"/>
    <w:rsid w:val="00D81009"/>
    <w:rsid w:val="00D815B1"/>
    <w:rsid w:val="00D82208"/>
    <w:rsid w:val="00D82829"/>
    <w:rsid w:val="00D82A05"/>
    <w:rsid w:val="00D83C0E"/>
    <w:rsid w:val="00D8425D"/>
    <w:rsid w:val="00D846DF"/>
    <w:rsid w:val="00D8492B"/>
    <w:rsid w:val="00D84E50"/>
    <w:rsid w:val="00D8513C"/>
    <w:rsid w:val="00D85878"/>
    <w:rsid w:val="00D85C74"/>
    <w:rsid w:val="00D86226"/>
    <w:rsid w:val="00D8634F"/>
    <w:rsid w:val="00D8653A"/>
    <w:rsid w:val="00D86ADD"/>
    <w:rsid w:val="00D86D90"/>
    <w:rsid w:val="00D879D2"/>
    <w:rsid w:val="00D87D53"/>
    <w:rsid w:val="00D87F57"/>
    <w:rsid w:val="00D900C4"/>
    <w:rsid w:val="00D9069B"/>
    <w:rsid w:val="00D91070"/>
    <w:rsid w:val="00D9120B"/>
    <w:rsid w:val="00D91B18"/>
    <w:rsid w:val="00D923DC"/>
    <w:rsid w:val="00D926B5"/>
    <w:rsid w:val="00D92A0C"/>
    <w:rsid w:val="00D93D94"/>
    <w:rsid w:val="00D9471D"/>
    <w:rsid w:val="00D94CB3"/>
    <w:rsid w:val="00D94F69"/>
    <w:rsid w:val="00D9508A"/>
    <w:rsid w:val="00D958FC"/>
    <w:rsid w:val="00D95D10"/>
    <w:rsid w:val="00D96029"/>
    <w:rsid w:val="00D960B6"/>
    <w:rsid w:val="00D962EB"/>
    <w:rsid w:val="00D9648C"/>
    <w:rsid w:val="00D966E1"/>
    <w:rsid w:val="00D96B0A"/>
    <w:rsid w:val="00D97004"/>
    <w:rsid w:val="00D974AA"/>
    <w:rsid w:val="00D97CBF"/>
    <w:rsid w:val="00DA1E0B"/>
    <w:rsid w:val="00DA20A5"/>
    <w:rsid w:val="00DA266B"/>
    <w:rsid w:val="00DA27F6"/>
    <w:rsid w:val="00DA2B10"/>
    <w:rsid w:val="00DA2B79"/>
    <w:rsid w:val="00DA304F"/>
    <w:rsid w:val="00DA32C7"/>
    <w:rsid w:val="00DA364E"/>
    <w:rsid w:val="00DA3FD0"/>
    <w:rsid w:val="00DA520B"/>
    <w:rsid w:val="00DA5590"/>
    <w:rsid w:val="00DA5601"/>
    <w:rsid w:val="00DA5948"/>
    <w:rsid w:val="00DA680C"/>
    <w:rsid w:val="00DA6B23"/>
    <w:rsid w:val="00DA6DED"/>
    <w:rsid w:val="00DA6E71"/>
    <w:rsid w:val="00DA70EE"/>
    <w:rsid w:val="00DA7650"/>
    <w:rsid w:val="00DA79E0"/>
    <w:rsid w:val="00DB00C5"/>
    <w:rsid w:val="00DB112B"/>
    <w:rsid w:val="00DB1EA4"/>
    <w:rsid w:val="00DB21E8"/>
    <w:rsid w:val="00DB244C"/>
    <w:rsid w:val="00DB3560"/>
    <w:rsid w:val="00DB4496"/>
    <w:rsid w:val="00DB4A16"/>
    <w:rsid w:val="00DB4A67"/>
    <w:rsid w:val="00DB4D52"/>
    <w:rsid w:val="00DB50D0"/>
    <w:rsid w:val="00DB52C3"/>
    <w:rsid w:val="00DB609E"/>
    <w:rsid w:val="00DB644D"/>
    <w:rsid w:val="00DB65B1"/>
    <w:rsid w:val="00DB7580"/>
    <w:rsid w:val="00DB7D1A"/>
    <w:rsid w:val="00DB7F00"/>
    <w:rsid w:val="00DC02F0"/>
    <w:rsid w:val="00DC0A35"/>
    <w:rsid w:val="00DC0E50"/>
    <w:rsid w:val="00DC1052"/>
    <w:rsid w:val="00DC14A2"/>
    <w:rsid w:val="00DC15E9"/>
    <w:rsid w:val="00DC185F"/>
    <w:rsid w:val="00DC191F"/>
    <w:rsid w:val="00DC252A"/>
    <w:rsid w:val="00DC26F6"/>
    <w:rsid w:val="00DC271E"/>
    <w:rsid w:val="00DC2C0A"/>
    <w:rsid w:val="00DC2CA9"/>
    <w:rsid w:val="00DC2FE4"/>
    <w:rsid w:val="00DC3E98"/>
    <w:rsid w:val="00DC3F14"/>
    <w:rsid w:val="00DC4F0D"/>
    <w:rsid w:val="00DC55A9"/>
    <w:rsid w:val="00DC55F9"/>
    <w:rsid w:val="00DC5A68"/>
    <w:rsid w:val="00DC5A76"/>
    <w:rsid w:val="00DC6474"/>
    <w:rsid w:val="00DC6DEC"/>
    <w:rsid w:val="00DC6E1F"/>
    <w:rsid w:val="00DC7536"/>
    <w:rsid w:val="00DC75EB"/>
    <w:rsid w:val="00DC78A5"/>
    <w:rsid w:val="00DC7D52"/>
    <w:rsid w:val="00DC7FC7"/>
    <w:rsid w:val="00DD00FA"/>
    <w:rsid w:val="00DD0120"/>
    <w:rsid w:val="00DD0369"/>
    <w:rsid w:val="00DD0937"/>
    <w:rsid w:val="00DD0BB5"/>
    <w:rsid w:val="00DD0D5D"/>
    <w:rsid w:val="00DD0E27"/>
    <w:rsid w:val="00DD16BA"/>
    <w:rsid w:val="00DD18FD"/>
    <w:rsid w:val="00DD1FD7"/>
    <w:rsid w:val="00DD211F"/>
    <w:rsid w:val="00DD221A"/>
    <w:rsid w:val="00DD49F0"/>
    <w:rsid w:val="00DD4B8B"/>
    <w:rsid w:val="00DD539D"/>
    <w:rsid w:val="00DD58DA"/>
    <w:rsid w:val="00DD5D5F"/>
    <w:rsid w:val="00DD5EB9"/>
    <w:rsid w:val="00DD674A"/>
    <w:rsid w:val="00DD79DF"/>
    <w:rsid w:val="00DD7D53"/>
    <w:rsid w:val="00DD7E61"/>
    <w:rsid w:val="00DE002D"/>
    <w:rsid w:val="00DE0414"/>
    <w:rsid w:val="00DE04DC"/>
    <w:rsid w:val="00DE0B09"/>
    <w:rsid w:val="00DE1471"/>
    <w:rsid w:val="00DE1549"/>
    <w:rsid w:val="00DE1EC3"/>
    <w:rsid w:val="00DE240D"/>
    <w:rsid w:val="00DE278E"/>
    <w:rsid w:val="00DE2F21"/>
    <w:rsid w:val="00DE366A"/>
    <w:rsid w:val="00DE3B08"/>
    <w:rsid w:val="00DE3F9E"/>
    <w:rsid w:val="00DE3FC0"/>
    <w:rsid w:val="00DE3FC6"/>
    <w:rsid w:val="00DE42EA"/>
    <w:rsid w:val="00DE55E5"/>
    <w:rsid w:val="00DE63C2"/>
    <w:rsid w:val="00DE7049"/>
    <w:rsid w:val="00DE706B"/>
    <w:rsid w:val="00DE70BB"/>
    <w:rsid w:val="00DE72C7"/>
    <w:rsid w:val="00DE76AE"/>
    <w:rsid w:val="00DE7EDB"/>
    <w:rsid w:val="00DF0593"/>
    <w:rsid w:val="00DF05D6"/>
    <w:rsid w:val="00DF0A70"/>
    <w:rsid w:val="00DF0CE7"/>
    <w:rsid w:val="00DF11B6"/>
    <w:rsid w:val="00DF15B1"/>
    <w:rsid w:val="00DF17D0"/>
    <w:rsid w:val="00DF1CA0"/>
    <w:rsid w:val="00DF29FE"/>
    <w:rsid w:val="00DF2C20"/>
    <w:rsid w:val="00DF2C51"/>
    <w:rsid w:val="00DF3037"/>
    <w:rsid w:val="00DF3379"/>
    <w:rsid w:val="00DF3F30"/>
    <w:rsid w:val="00DF4B88"/>
    <w:rsid w:val="00DF4FB2"/>
    <w:rsid w:val="00DF6125"/>
    <w:rsid w:val="00DF70AA"/>
    <w:rsid w:val="00DF7393"/>
    <w:rsid w:val="00DF7584"/>
    <w:rsid w:val="00DF75AE"/>
    <w:rsid w:val="00DF7DD3"/>
    <w:rsid w:val="00DF7DE4"/>
    <w:rsid w:val="00DF7F91"/>
    <w:rsid w:val="00E00F8D"/>
    <w:rsid w:val="00E01D28"/>
    <w:rsid w:val="00E01DBE"/>
    <w:rsid w:val="00E02ADA"/>
    <w:rsid w:val="00E02B46"/>
    <w:rsid w:val="00E02F55"/>
    <w:rsid w:val="00E02F5C"/>
    <w:rsid w:val="00E037FB"/>
    <w:rsid w:val="00E038AA"/>
    <w:rsid w:val="00E03A24"/>
    <w:rsid w:val="00E03A26"/>
    <w:rsid w:val="00E03AF5"/>
    <w:rsid w:val="00E03F9F"/>
    <w:rsid w:val="00E03FD9"/>
    <w:rsid w:val="00E046EF"/>
    <w:rsid w:val="00E0553B"/>
    <w:rsid w:val="00E06C55"/>
    <w:rsid w:val="00E0794E"/>
    <w:rsid w:val="00E10E98"/>
    <w:rsid w:val="00E12E9F"/>
    <w:rsid w:val="00E13559"/>
    <w:rsid w:val="00E135E3"/>
    <w:rsid w:val="00E13846"/>
    <w:rsid w:val="00E13CE5"/>
    <w:rsid w:val="00E14120"/>
    <w:rsid w:val="00E14270"/>
    <w:rsid w:val="00E142E1"/>
    <w:rsid w:val="00E157FA"/>
    <w:rsid w:val="00E16965"/>
    <w:rsid w:val="00E16CBF"/>
    <w:rsid w:val="00E17A24"/>
    <w:rsid w:val="00E17E96"/>
    <w:rsid w:val="00E207EC"/>
    <w:rsid w:val="00E207F2"/>
    <w:rsid w:val="00E21028"/>
    <w:rsid w:val="00E21153"/>
    <w:rsid w:val="00E214F8"/>
    <w:rsid w:val="00E21787"/>
    <w:rsid w:val="00E21935"/>
    <w:rsid w:val="00E21A39"/>
    <w:rsid w:val="00E227BF"/>
    <w:rsid w:val="00E2370B"/>
    <w:rsid w:val="00E239B0"/>
    <w:rsid w:val="00E23E45"/>
    <w:rsid w:val="00E24289"/>
    <w:rsid w:val="00E249EA"/>
    <w:rsid w:val="00E24AC8"/>
    <w:rsid w:val="00E25E95"/>
    <w:rsid w:val="00E2604D"/>
    <w:rsid w:val="00E262E6"/>
    <w:rsid w:val="00E263ED"/>
    <w:rsid w:val="00E26652"/>
    <w:rsid w:val="00E26996"/>
    <w:rsid w:val="00E26BC7"/>
    <w:rsid w:val="00E2719C"/>
    <w:rsid w:val="00E27522"/>
    <w:rsid w:val="00E27BAA"/>
    <w:rsid w:val="00E305FC"/>
    <w:rsid w:val="00E30B5B"/>
    <w:rsid w:val="00E324F5"/>
    <w:rsid w:val="00E33D16"/>
    <w:rsid w:val="00E34CC5"/>
    <w:rsid w:val="00E35045"/>
    <w:rsid w:val="00E358B2"/>
    <w:rsid w:val="00E36028"/>
    <w:rsid w:val="00E3615D"/>
    <w:rsid w:val="00E367EC"/>
    <w:rsid w:val="00E37621"/>
    <w:rsid w:val="00E3797B"/>
    <w:rsid w:val="00E379A3"/>
    <w:rsid w:val="00E37D5A"/>
    <w:rsid w:val="00E40588"/>
    <w:rsid w:val="00E405AD"/>
    <w:rsid w:val="00E4080A"/>
    <w:rsid w:val="00E40A52"/>
    <w:rsid w:val="00E40C02"/>
    <w:rsid w:val="00E4176E"/>
    <w:rsid w:val="00E425FA"/>
    <w:rsid w:val="00E428B3"/>
    <w:rsid w:val="00E428F9"/>
    <w:rsid w:val="00E42967"/>
    <w:rsid w:val="00E42A73"/>
    <w:rsid w:val="00E4378E"/>
    <w:rsid w:val="00E4435C"/>
    <w:rsid w:val="00E44377"/>
    <w:rsid w:val="00E4471A"/>
    <w:rsid w:val="00E45409"/>
    <w:rsid w:val="00E4548A"/>
    <w:rsid w:val="00E47847"/>
    <w:rsid w:val="00E47B65"/>
    <w:rsid w:val="00E501E7"/>
    <w:rsid w:val="00E5021D"/>
    <w:rsid w:val="00E50F6A"/>
    <w:rsid w:val="00E51543"/>
    <w:rsid w:val="00E51A0D"/>
    <w:rsid w:val="00E51F92"/>
    <w:rsid w:val="00E527BA"/>
    <w:rsid w:val="00E52C40"/>
    <w:rsid w:val="00E53030"/>
    <w:rsid w:val="00E53ACB"/>
    <w:rsid w:val="00E541B6"/>
    <w:rsid w:val="00E541D8"/>
    <w:rsid w:val="00E55BEB"/>
    <w:rsid w:val="00E56100"/>
    <w:rsid w:val="00E561B6"/>
    <w:rsid w:val="00E561F8"/>
    <w:rsid w:val="00E5772F"/>
    <w:rsid w:val="00E57A82"/>
    <w:rsid w:val="00E60774"/>
    <w:rsid w:val="00E608DA"/>
    <w:rsid w:val="00E61762"/>
    <w:rsid w:val="00E6187B"/>
    <w:rsid w:val="00E62686"/>
    <w:rsid w:val="00E62EF5"/>
    <w:rsid w:val="00E6386C"/>
    <w:rsid w:val="00E64A5A"/>
    <w:rsid w:val="00E651E5"/>
    <w:rsid w:val="00E652DA"/>
    <w:rsid w:val="00E65B27"/>
    <w:rsid w:val="00E65CB3"/>
    <w:rsid w:val="00E66EFA"/>
    <w:rsid w:val="00E67916"/>
    <w:rsid w:val="00E67F63"/>
    <w:rsid w:val="00E7032B"/>
    <w:rsid w:val="00E70A15"/>
    <w:rsid w:val="00E70EBB"/>
    <w:rsid w:val="00E70F32"/>
    <w:rsid w:val="00E70F88"/>
    <w:rsid w:val="00E7189D"/>
    <w:rsid w:val="00E71FA1"/>
    <w:rsid w:val="00E72BA7"/>
    <w:rsid w:val="00E72FAF"/>
    <w:rsid w:val="00E739A8"/>
    <w:rsid w:val="00E73E94"/>
    <w:rsid w:val="00E741D0"/>
    <w:rsid w:val="00E746B2"/>
    <w:rsid w:val="00E7511D"/>
    <w:rsid w:val="00E75207"/>
    <w:rsid w:val="00E753B7"/>
    <w:rsid w:val="00E7632C"/>
    <w:rsid w:val="00E76508"/>
    <w:rsid w:val="00E76B03"/>
    <w:rsid w:val="00E775BA"/>
    <w:rsid w:val="00E778B9"/>
    <w:rsid w:val="00E77CA9"/>
    <w:rsid w:val="00E77F04"/>
    <w:rsid w:val="00E804A5"/>
    <w:rsid w:val="00E80C7C"/>
    <w:rsid w:val="00E80F07"/>
    <w:rsid w:val="00E80F48"/>
    <w:rsid w:val="00E81B32"/>
    <w:rsid w:val="00E830E7"/>
    <w:rsid w:val="00E84048"/>
    <w:rsid w:val="00E8445D"/>
    <w:rsid w:val="00E845E2"/>
    <w:rsid w:val="00E84C7A"/>
    <w:rsid w:val="00E85435"/>
    <w:rsid w:val="00E8559F"/>
    <w:rsid w:val="00E85A8F"/>
    <w:rsid w:val="00E8601F"/>
    <w:rsid w:val="00E86107"/>
    <w:rsid w:val="00E86458"/>
    <w:rsid w:val="00E865AE"/>
    <w:rsid w:val="00E8684F"/>
    <w:rsid w:val="00E86B9E"/>
    <w:rsid w:val="00E87908"/>
    <w:rsid w:val="00E87D43"/>
    <w:rsid w:val="00E90AD1"/>
    <w:rsid w:val="00E90DDA"/>
    <w:rsid w:val="00E91631"/>
    <w:rsid w:val="00E91FFC"/>
    <w:rsid w:val="00E92276"/>
    <w:rsid w:val="00E922EF"/>
    <w:rsid w:val="00E932F2"/>
    <w:rsid w:val="00E932F7"/>
    <w:rsid w:val="00E93ED4"/>
    <w:rsid w:val="00E9406D"/>
    <w:rsid w:val="00E9429B"/>
    <w:rsid w:val="00E94A9A"/>
    <w:rsid w:val="00E94BBB"/>
    <w:rsid w:val="00E95915"/>
    <w:rsid w:val="00E96247"/>
    <w:rsid w:val="00E96712"/>
    <w:rsid w:val="00E96A98"/>
    <w:rsid w:val="00E97167"/>
    <w:rsid w:val="00E97249"/>
    <w:rsid w:val="00E97E4B"/>
    <w:rsid w:val="00EA0117"/>
    <w:rsid w:val="00EA058C"/>
    <w:rsid w:val="00EA0905"/>
    <w:rsid w:val="00EA0AA6"/>
    <w:rsid w:val="00EA0AB2"/>
    <w:rsid w:val="00EA103C"/>
    <w:rsid w:val="00EA1043"/>
    <w:rsid w:val="00EA14E8"/>
    <w:rsid w:val="00EA1FF2"/>
    <w:rsid w:val="00EA2284"/>
    <w:rsid w:val="00EA239D"/>
    <w:rsid w:val="00EA2E98"/>
    <w:rsid w:val="00EA2EB1"/>
    <w:rsid w:val="00EA5AC3"/>
    <w:rsid w:val="00EA5BA0"/>
    <w:rsid w:val="00EA5CC4"/>
    <w:rsid w:val="00EA6068"/>
    <w:rsid w:val="00EA61F2"/>
    <w:rsid w:val="00EA6405"/>
    <w:rsid w:val="00EA66E8"/>
    <w:rsid w:val="00EA68D2"/>
    <w:rsid w:val="00EA6CAC"/>
    <w:rsid w:val="00EA6D18"/>
    <w:rsid w:val="00EA7692"/>
    <w:rsid w:val="00EB01F1"/>
    <w:rsid w:val="00EB0C24"/>
    <w:rsid w:val="00EB0E66"/>
    <w:rsid w:val="00EB1125"/>
    <w:rsid w:val="00EB14E1"/>
    <w:rsid w:val="00EB16E9"/>
    <w:rsid w:val="00EB1F50"/>
    <w:rsid w:val="00EB1FF7"/>
    <w:rsid w:val="00EB203F"/>
    <w:rsid w:val="00EB2B48"/>
    <w:rsid w:val="00EB39ED"/>
    <w:rsid w:val="00EB3A2D"/>
    <w:rsid w:val="00EB3A3D"/>
    <w:rsid w:val="00EB3C80"/>
    <w:rsid w:val="00EB5205"/>
    <w:rsid w:val="00EB55D2"/>
    <w:rsid w:val="00EB5751"/>
    <w:rsid w:val="00EB5841"/>
    <w:rsid w:val="00EB5F62"/>
    <w:rsid w:val="00EB621D"/>
    <w:rsid w:val="00EB64AF"/>
    <w:rsid w:val="00EC021A"/>
    <w:rsid w:val="00EC0916"/>
    <w:rsid w:val="00EC0977"/>
    <w:rsid w:val="00EC0B1E"/>
    <w:rsid w:val="00EC301C"/>
    <w:rsid w:val="00EC3DE2"/>
    <w:rsid w:val="00EC4903"/>
    <w:rsid w:val="00EC4A06"/>
    <w:rsid w:val="00EC5201"/>
    <w:rsid w:val="00EC53AE"/>
    <w:rsid w:val="00EC5D77"/>
    <w:rsid w:val="00EC5E6A"/>
    <w:rsid w:val="00EC69BC"/>
    <w:rsid w:val="00EC6E54"/>
    <w:rsid w:val="00EC6F0C"/>
    <w:rsid w:val="00EC7897"/>
    <w:rsid w:val="00EC7D5F"/>
    <w:rsid w:val="00ED0702"/>
    <w:rsid w:val="00ED0BFB"/>
    <w:rsid w:val="00ED121B"/>
    <w:rsid w:val="00ED1263"/>
    <w:rsid w:val="00ED130A"/>
    <w:rsid w:val="00ED1452"/>
    <w:rsid w:val="00ED16F1"/>
    <w:rsid w:val="00ED1AEB"/>
    <w:rsid w:val="00ED1DBD"/>
    <w:rsid w:val="00ED236F"/>
    <w:rsid w:val="00ED251E"/>
    <w:rsid w:val="00ED2E6F"/>
    <w:rsid w:val="00ED3427"/>
    <w:rsid w:val="00ED36ED"/>
    <w:rsid w:val="00ED3929"/>
    <w:rsid w:val="00ED3D01"/>
    <w:rsid w:val="00ED3D2D"/>
    <w:rsid w:val="00ED4068"/>
    <w:rsid w:val="00ED428A"/>
    <w:rsid w:val="00ED45AB"/>
    <w:rsid w:val="00ED4606"/>
    <w:rsid w:val="00ED493C"/>
    <w:rsid w:val="00ED497D"/>
    <w:rsid w:val="00ED4989"/>
    <w:rsid w:val="00ED4EDD"/>
    <w:rsid w:val="00ED6DFC"/>
    <w:rsid w:val="00ED7578"/>
    <w:rsid w:val="00ED771C"/>
    <w:rsid w:val="00EE0649"/>
    <w:rsid w:val="00EE09F8"/>
    <w:rsid w:val="00EE0B6E"/>
    <w:rsid w:val="00EE0C0A"/>
    <w:rsid w:val="00EE2253"/>
    <w:rsid w:val="00EE231F"/>
    <w:rsid w:val="00EE2A8E"/>
    <w:rsid w:val="00EE2C2E"/>
    <w:rsid w:val="00EE2ED4"/>
    <w:rsid w:val="00EE3725"/>
    <w:rsid w:val="00EE3868"/>
    <w:rsid w:val="00EE3A77"/>
    <w:rsid w:val="00EE3C4C"/>
    <w:rsid w:val="00EE4012"/>
    <w:rsid w:val="00EE4301"/>
    <w:rsid w:val="00EE4BA4"/>
    <w:rsid w:val="00EE5694"/>
    <w:rsid w:val="00EE62A4"/>
    <w:rsid w:val="00EE74F9"/>
    <w:rsid w:val="00EF0260"/>
    <w:rsid w:val="00EF04D2"/>
    <w:rsid w:val="00EF04EA"/>
    <w:rsid w:val="00EF096F"/>
    <w:rsid w:val="00EF0D86"/>
    <w:rsid w:val="00EF0F46"/>
    <w:rsid w:val="00EF1170"/>
    <w:rsid w:val="00EF1D65"/>
    <w:rsid w:val="00EF2674"/>
    <w:rsid w:val="00EF34D7"/>
    <w:rsid w:val="00EF3E40"/>
    <w:rsid w:val="00EF404E"/>
    <w:rsid w:val="00EF5C33"/>
    <w:rsid w:val="00EF6024"/>
    <w:rsid w:val="00EF644D"/>
    <w:rsid w:val="00EF6601"/>
    <w:rsid w:val="00EF6699"/>
    <w:rsid w:val="00EF6906"/>
    <w:rsid w:val="00EF6B8C"/>
    <w:rsid w:val="00EF6FDD"/>
    <w:rsid w:val="00EF7051"/>
    <w:rsid w:val="00EF743D"/>
    <w:rsid w:val="00EF7550"/>
    <w:rsid w:val="00EF75C1"/>
    <w:rsid w:val="00EF77AA"/>
    <w:rsid w:val="00EF7B25"/>
    <w:rsid w:val="00EF7FAB"/>
    <w:rsid w:val="00F00022"/>
    <w:rsid w:val="00F0074F"/>
    <w:rsid w:val="00F00A66"/>
    <w:rsid w:val="00F00E0D"/>
    <w:rsid w:val="00F0119C"/>
    <w:rsid w:val="00F015D6"/>
    <w:rsid w:val="00F01C6D"/>
    <w:rsid w:val="00F02814"/>
    <w:rsid w:val="00F02B47"/>
    <w:rsid w:val="00F03428"/>
    <w:rsid w:val="00F03A93"/>
    <w:rsid w:val="00F04123"/>
    <w:rsid w:val="00F0485C"/>
    <w:rsid w:val="00F04BF0"/>
    <w:rsid w:val="00F05766"/>
    <w:rsid w:val="00F05995"/>
    <w:rsid w:val="00F05FCE"/>
    <w:rsid w:val="00F06622"/>
    <w:rsid w:val="00F06A13"/>
    <w:rsid w:val="00F06D42"/>
    <w:rsid w:val="00F07B53"/>
    <w:rsid w:val="00F1024A"/>
    <w:rsid w:val="00F10478"/>
    <w:rsid w:val="00F10F16"/>
    <w:rsid w:val="00F119B9"/>
    <w:rsid w:val="00F11BEA"/>
    <w:rsid w:val="00F12FFE"/>
    <w:rsid w:val="00F13657"/>
    <w:rsid w:val="00F1394E"/>
    <w:rsid w:val="00F13B08"/>
    <w:rsid w:val="00F13BE2"/>
    <w:rsid w:val="00F14239"/>
    <w:rsid w:val="00F14DCD"/>
    <w:rsid w:val="00F15121"/>
    <w:rsid w:val="00F15185"/>
    <w:rsid w:val="00F1520D"/>
    <w:rsid w:val="00F15455"/>
    <w:rsid w:val="00F16FC4"/>
    <w:rsid w:val="00F174B4"/>
    <w:rsid w:val="00F1755B"/>
    <w:rsid w:val="00F17A01"/>
    <w:rsid w:val="00F17F85"/>
    <w:rsid w:val="00F20030"/>
    <w:rsid w:val="00F200E4"/>
    <w:rsid w:val="00F208A9"/>
    <w:rsid w:val="00F208D0"/>
    <w:rsid w:val="00F209D7"/>
    <w:rsid w:val="00F226A7"/>
    <w:rsid w:val="00F226FE"/>
    <w:rsid w:val="00F2282B"/>
    <w:rsid w:val="00F235F5"/>
    <w:rsid w:val="00F24637"/>
    <w:rsid w:val="00F24AA7"/>
    <w:rsid w:val="00F250E9"/>
    <w:rsid w:val="00F2527C"/>
    <w:rsid w:val="00F25C29"/>
    <w:rsid w:val="00F25F82"/>
    <w:rsid w:val="00F26A4D"/>
    <w:rsid w:val="00F26A52"/>
    <w:rsid w:val="00F2711E"/>
    <w:rsid w:val="00F277C1"/>
    <w:rsid w:val="00F27A0E"/>
    <w:rsid w:val="00F27C29"/>
    <w:rsid w:val="00F301C2"/>
    <w:rsid w:val="00F306C0"/>
    <w:rsid w:val="00F31813"/>
    <w:rsid w:val="00F321C0"/>
    <w:rsid w:val="00F3227E"/>
    <w:rsid w:val="00F33117"/>
    <w:rsid w:val="00F338EC"/>
    <w:rsid w:val="00F33D30"/>
    <w:rsid w:val="00F3454C"/>
    <w:rsid w:val="00F348F4"/>
    <w:rsid w:val="00F35420"/>
    <w:rsid w:val="00F35BAC"/>
    <w:rsid w:val="00F361F3"/>
    <w:rsid w:val="00F36421"/>
    <w:rsid w:val="00F36F3B"/>
    <w:rsid w:val="00F400E5"/>
    <w:rsid w:val="00F40463"/>
    <w:rsid w:val="00F408CE"/>
    <w:rsid w:val="00F411ED"/>
    <w:rsid w:val="00F422E5"/>
    <w:rsid w:val="00F42404"/>
    <w:rsid w:val="00F4263B"/>
    <w:rsid w:val="00F42A18"/>
    <w:rsid w:val="00F43C9D"/>
    <w:rsid w:val="00F442AD"/>
    <w:rsid w:val="00F4533D"/>
    <w:rsid w:val="00F45B47"/>
    <w:rsid w:val="00F460CB"/>
    <w:rsid w:val="00F4614C"/>
    <w:rsid w:val="00F465FD"/>
    <w:rsid w:val="00F46AA2"/>
    <w:rsid w:val="00F46DE8"/>
    <w:rsid w:val="00F46E35"/>
    <w:rsid w:val="00F47657"/>
    <w:rsid w:val="00F47AA8"/>
    <w:rsid w:val="00F500FD"/>
    <w:rsid w:val="00F506AE"/>
    <w:rsid w:val="00F50BBD"/>
    <w:rsid w:val="00F50F95"/>
    <w:rsid w:val="00F512A5"/>
    <w:rsid w:val="00F51967"/>
    <w:rsid w:val="00F51AB7"/>
    <w:rsid w:val="00F51BAC"/>
    <w:rsid w:val="00F51D6C"/>
    <w:rsid w:val="00F52A35"/>
    <w:rsid w:val="00F52B03"/>
    <w:rsid w:val="00F52CCC"/>
    <w:rsid w:val="00F52E46"/>
    <w:rsid w:val="00F52F39"/>
    <w:rsid w:val="00F530B8"/>
    <w:rsid w:val="00F53E6F"/>
    <w:rsid w:val="00F53F45"/>
    <w:rsid w:val="00F541F8"/>
    <w:rsid w:val="00F5487D"/>
    <w:rsid w:val="00F5616E"/>
    <w:rsid w:val="00F56BE1"/>
    <w:rsid w:val="00F579E9"/>
    <w:rsid w:val="00F57D8D"/>
    <w:rsid w:val="00F60B37"/>
    <w:rsid w:val="00F60BB8"/>
    <w:rsid w:val="00F60DA4"/>
    <w:rsid w:val="00F61A86"/>
    <w:rsid w:val="00F629AD"/>
    <w:rsid w:val="00F62BE4"/>
    <w:rsid w:val="00F62D3A"/>
    <w:rsid w:val="00F6322B"/>
    <w:rsid w:val="00F6343A"/>
    <w:rsid w:val="00F642A9"/>
    <w:rsid w:val="00F64EC9"/>
    <w:rsid w:val="00F650E0"/>
    <w:rsid w:val="00F65372"/>
    <w:rsid w:val="00F6652C"/>
    <w:rsid w:val="00F6670A"/>
    <w:rsid w:val="00F66797"/>
    <w:rsid w:val="00F66874"/>
    <w:rsid w:val="00F66B2D"/>
    <w:rsid w:val="00F66CB4"/>
    <w:rsid w:val="00F66DF5"/>
    <w:rsid w:val="00F67660"/>
    <w:rsid w:val="00F67B89"/>
    <w:rsid w:val="00F67BB0"/>
    <w:rsid w:val="00F67BDA"/>
    <w:rsid w:val="00F67BEA"/>
    <w:rsid w:val="00F701FE"/>
    <w:rsid w:val="00F7136D"/>
    <w:rsid w:val="00F72085"/>
    <w:rsid w:val="00F72E14"/>
    <w:rsid w:val="00F7322C"/>
    <w:rsid w:val="00F73837"/>
    <w:rsid w:val="00F73967"/>
    <w:rsid w:val="00F73C32"/>
    <w:rsid w:val="00F74D8D"/>
    <w:rsid w:val="00F75239"/>
    <w:rsid w:val="00F759D3"/>
    <w:rsid w:val="00F75ECC"/>
    <w:rsid w:val="00F75FB0"/>
    <w:rsid w:val="00F76536"/>
    <w:rsid w:val="00F76D9E"/>
    <w:rsid w:val="00F76E65"/>
    <w:rsid w:val="00F7709C"/>
    <w:rsid w:val="00F7783D"/>
    <w:rsid w:val="00F77CAB"/>
    <w:rsid w:val="00F80280"/>
    <w:rsid w:val="00F80858"/>
    <w:rsid w:val="00F811AA"/>
    <w:rsid w:val="00F813BB"/>
    <w:rsid w:val="00F818FC"/>
    <w:rsid w:val="00F81947"/>
    <w:rsid w:val="00F81DCE"/>
    <w:rsid w:val="00F81EBA"/>
    <w:rsid w:val="00F8249A"/>
    <w:rsid w:val="00F824A1"/>
    <w:rsid w:val="00F826F7"/>
    <w:rsid w:val="00F82BDD"/>
    <w:rsid w:val="00F83672"/>
    <w:rsid w:val="00F8386B"/>
    <w:rsid w:val="00F8398A"/>
    <w:rsid w:val="00F841A0"/>
    <w:rsid w:val="00F84502"/>
    <w:rsid w:val="00F85177"/>
    <w:rsid w:val="00F857AA"/>
    <w:rsid w:val="00F85D7C"/>
    <w:rsid w:val="00F85EF9"/>
    <w:rsid w:val="00F86AF8"/>
    <w:rsid w:val="00F86C64"/>
    <w:rsid w:val="00F874F5"/>
    <w:rsid w:val="00F875C0"/>
    <w:rsid w:val="00F87BBD"/>
    <w:rsid w:val="00F904DF"/>
    <w:rsid w:val="00F90548"/>
    <w:rsid w:val="00F90756"/>
    <w:rsid w:val="00F91305"/>
    <w:rsid w:val="00F91AB6"/>
    <w:rsid w:val="00F9296C"/>
    <w:rsid w:val="00F9297D"/>
    <w:rsid w:val="00F9335D"/>
    <w:rsid w:val="00F93448"/>
    <w:rsid w:val="00F93A42"/>
    <w:rsid w:val="00F93ABF"/>
    <w:rsid w:val="00F93C61"/>
    <w:rsid w:val="00F94B94"/>
    <w:rsid w:val="00F96CBD"/>
    <w:rsid w:val="00F97BE5"/>
    <w:rsid w:val="00F97EC9"/>
    <w:rsid w:val="00F97F1B"/>
    <w:rsid w:val="00FA0404"/>
    <w:rsid w:val="00FA0D3E"/>
    <w:rsid w:val="00FA0F89"/>
    <w:rsid w:val="00FA17FB"/>
    <w:rsid w:val="00FA18D8"/>
    <w:rsid w:val="00FA2004"/>
    <w:rsid w:val="00FA2509"/>
    <w:rsid w:val="00FA285E"/>
    <w:rsid w:val="00FA35D9"/>
    <w:rsid w:val="00FA3706"/>
    <w:rsid w:val="00FA39F2"/>
    <w:rsid w:val="00FA3F7A"/>
    <w:rsid w:val="00FA4DAA"/>
    <w:rsid w:val="00FA578A"/>
    <w:rsid w:val="00FA5E7A"/>
    <w:rsid w:val="00FA60B4"/>
    <w:rsid w:val="00FA60EC"/>
    <w:rsid w:val="00FA612D"/>
    <w:rsid w:val="00FA672C"/>
    <w:rsid w:val="00FA6A74"/>
    <w:rsid w:val="00FA6F46"/>
    <w:rsid w:val="00FA6F92"/>
    <w:rsid w:val="00FA721C"/>
    <w:rsid w:val="00FA790C"/>
    <w:rsid w:val="00FA7B17"/>
    <w:rsid w:val="00FA7E72"/>
    <w:rsid w:val="00FB02AD"/>
    <w:rsid w:val="00FB0F43"/>
    <w:rsid w:val="00FB188C"/>
    <w:rsid w:val="00FB1A13"/>
    <w:rsid w:val="00FB24B9"/>
    <w:rsid w:val="00FB2FF1"/>
    <w:rsid w:val="00FB3834"/>
    <w:rsid w:val="00FB3B5A"/>
    <w:rsid w:val="00FB3E79"/>
    <w:rsid w:val="00FB4747"/>
    <w:rsid w:val="00FB5656"/>
    <w:rsid w:val="00FB5823"/>
    <w:rsid w:val="00FB5F52"/>
    <w:rsid w:val="00FB6A07"/>
    <w:rsid w:val="00FB789A"/>
    <w:rsid w:val="00FB7F68"/>
    <w:rsid w:val="00FC07BA"/>
    <w:rsid w:val="00FC1483"/>
    <w:rsid w:val="00FC1AAC"/>
    <w:rsid w:val="00FC1DD5"/>
    <w:rsid w:val="00FC1E84"/>
    <w:rsid w:val="00FC21EF"/>
    <w:rsid w:val="00FC2227"/>
    <w:rsid w:val="00FC22E2"/>
    <w:rsid w:val="00FC2C22"/>
    <w:rsid w:val="00FC2F14"/>
    <w:rsid w:val="00FC3177"/>
    <w:rsid w:val="00FC3737"/>
    <w:rsid w:val="00FC386E"/>
    <w:rsid w:val="00FC3C39"/>
    <w:rsid w:val="00FC3D71"/>
    <w:rsid w:val="00FC4116"/>
    <w:rsid w:val="00FC43DD"/>
    <w:rsid w:val="00FC4F5A"/>
    <w:rsid w:val="00FC5062"/>
    <w:rsid w:val="00FC59AC"/>
    <w:rsid w:val="00FC5F27"/>
    <w:rsid w:val="00FC5F59"/>
    <w:rsid w:val="00FD04C2"/>
    <w:rsid w:val="00FD0CC0"/>
    <w:rsid w:val="00FD0FE4"/>
    <w:rsid w:val="00FD106D"/>
    <w:rsid w:val="00FD1260"/>
    <w:rsid w:val="00FD128D"/>
    <w:rsid w:val="00FD130C"/>
    <w:rsid w:val="00FD1AB4"/>
    <w:rsid w:val="00FD24FD"/>
    <w:rsid w:val="00FD3038"/>
    <w:rsid w:val="00FD3078"/>
    <w:rsid w:val="00FD441D"/>
    <w:rsid w:val="00FD454B"/>
    <w:rsid w:val="00FD4F14"/>
    <w:rsid w:val="00FD50D4"/>
    <w:rsid w:val="00FD5101"/>
    <w:rsid w:val="00FD51A1"/>
    <w:rsid w:val="00FD73AD"/>
    <w:rsid w:val="00FD794E"/>
    <w:rsid w:val="00FD7A33"/>
    <w:rsid w:val="00FD7ABD"/>
    <w:rsid w:val="00FE1BB8"/>
    <w:rsid w:val="00FE25F3"/>
    <w:rsid w:val="00FE2DCB"/>
    <w:rsid w:val="00FE2E2E"/>
    <w:rsid w:val="00FE3FAA"/>
    <w:rsid w:val="00FE457D"/>
    <w:rsid w:val="00FE48FB"/>
    <w:rsid w:val="00FE4EC2"/>
    <w:rsid w:val="00FE4FE0"/>
    <w:rsid w:val="00FE5613"/>
    <w:rsid w:val="00FE5CD7"/>
    <w:rsid w:val="00FE602F"/>
    <w:rsid w:val="00FE6087"/>
    <w:rsid w:val="00FE6487"/>
    <w:rsid w:val="00FE67A6"/>
    <w:rsid w:val="00FE67D9"/>
    <w:rsid w:val="00FE7023"/>
    <w:rsid w:val="00FE749F"/>
    <w:rsid w:val="00FE77BD"/>
    <w:rsid w:val="00FE7C63"/>
    <w:rsid w:val="00FE7FB1"/>
    <w:rsid w:val="00FEA5B1"/>
    <w:rsid w:val="00FF04E8"/>
    <w:rsid w:val="00FF07C4"/>
    <w:rsid w:val="00FF09AC"/>
    <w:rsid w:val="00FF09D7"/>
    <w:rsid w:val="00FF0EDC"/>
    <w:rsid w:val="00FF0FEC"/>
    <w:rsid w:val="00FF19B7"/>
    <w:rsid w:val="00FF273B"/>
    <w:rsid w:val="00FF2A54"/>
    <w:rsid w:val="00FF3A57"/>
    <w:rsid w:val="00FF3B8B"/>
    <w:rsid w:val="00FF45CB"/>
    <w:rsid w:val="00FF4CE6"/>
    <w:rsid w:val="00FF70C8"/>
    <w:rsid w:val="00FF718B"/>
    <w:rsid w:val="00FF7383"/>
    <w:rsid w:val="00FF8370"/>
    <w:rsid w:val="0129A087"/>
    <w:rsid w:val="012A229A"/>
    <w:rsid w:val="012BFAA1"/>
    <w:rsid w:val="013EEF2D"/>
    <w:rsid w:val="015E86A3"/>
    <w:rsid w:val="016CF3A8"/>
    <w:rsid w:val="017659F8"/>
    <w:rsid w:val="017E77E2"/>
    <w:rsid w:val="0194CABA"/>
    <w:rsid w:val="01B498B1"/>
    <w:rsid w:val="01B59C9F"/>
    <w:rsid w:val="01B781E5"/>
    <w:rsid w:val="01DAD2E5"/>
    <w:rsid w:val="01DE9F4D"/>
    <w:rsid w:val="01EAE4F0"/>
    <w:rsid w:val="01F05A8F"/>
    <w:rsid w:val="01F81408"/>
    <w:rsid w:val="01FE9BFE"/>
    <w:rsid w:val="02023C5B"/>
    <w:rsid w:val="0204DD75"/>
    <w:rsid w:val="0223127B"/>
    <w:rsid w:val="023E3AD9"/>
    <w:rsid w:val="023F6A83"/>
    <w:rsid w:val="024C01D9"/>
    <w:rsid w:val="02709285"/>
    <w:rsid w:val="0272EA25"/>
    <w:rsid w:val="027C0830"/>
    <w:rsid w:val="028BFD5B"/>
    <w:rsid w:val="029F0A5D"/>
    <w:rsid w:val="02AC1373"/>
    <w:rsid w:val="02AEE6D5"/>
    <w:rsid w:val="02BA1FF4"/>
    <w:rsid w:val="02BCE66E"/>
    <w:rsid w:val="02D19420"/>
    <w:rsid w:val="02F702BA"/>
    <w:rsid w:val="02FA4F4B"/>
    <w:rsid w:val="030573EE"/>
    <w:rsid w:val="030BEFC4"/>
    <w:rsid w:val="03146460"/>
    <w:rsid w:val="0314F931"/>
    <w:rsid w:val="03215C83"/>
    <w:rsid w:val="033C3469"/>
    <w:rsid w:val="033D5861"/>
    <w:rsid w:val="0345D689"/>
    <w:rsid w:val="03476ADE"/>
    <w:rsid w:val="036B258E"/>
    <w:rsid w:val="037D41B9"/>
    <w:rsid w:val="03815CF0"/>
    <w:rsid w:val="03A10C2F"/>
    <w:rsid w:val="03A22E19"/>
    <w:rsid w:val="03A6E27F"/>
    <w:rsid w:val="03AAB6EF"/>
    <w:rsid w:val="03BB29CB"/>
    <w:rsid w:val="03BC9E17"/>
    <w:rsid w:val="03C4D08E"/>
    <w:rsid w:val="03D09FD9"/>
    <w:rsid w:val="03DA3C86"/>
    <w:rsid w:val="03E62B8A"/>
    <w:rsid w:val="03EB8AC2"/>
    <w:rsid w:val="03F4252C"/>
    <w:rsid w:val="03FB394C"/>
    <w:rsid w:val="0417F9EE"/>
    <w:rsid w:val="0420E5D8"/>
    <w:rsid w:val="042A1886"/>
    <w:rsid w:val="0436B815"/>
    <w:rsid w:val="04453CB9"/>
    <w:rsid w:val="04660C2D"/>
    <w:rsid w:val="04711FD6"/>
    <w:rsid w:val="047F9EE2"/>
    <w:rsid w:val="0480A3D6"/>
    <w:rsid w:val="0491ED86"/>
    <w:rsid w:val="04ADD363"/>
    <w:rsid w:val="04AE5F01"/>
    <w:rsid w:val="04C16F98"/>
    <w:rsid w:val="04C1AA8A"/>
    <w:rsid w:val="04DD7627"/>
    <w:rsid w:val="04F698A3"/>
    <w:rsid w:val="04FE4A4E"/>
    <w:rsid w:val="0503FCFA"/>
    <w:rsid w:val="0504C858"/>
    <w:rsid w:val="050833D4"/>
    <w:rsid w:val="051281F2"/>
    <w:rsid w:val="052C29AB"/>
    <w:rsid w:val="052EDEF1"/>
    <w:rsid w:val="0546454E"/>
    <w:rsid w:val="055F93DD"/>
    <w:rsid w:val="056D0DC3"/>
    <w:rsid w:val="058918BC"/>
    <w:rsid w:val="0592E0CB"/>
    <w:rsid w:val="0598DDAC"/>
    <w:rsid w:val="05B979C2"/>
    <w:rsid w:val="05B9A642"/>
    <w:rsid w:val="05E04267"/>
    <w:rsid w:val="05E73EF2"/>
    <w:rsid w:val="05E9E17A"/>
    <w:rsid w:val="05F4CEA4"/>
    <w:rsid w:val="06090019"/>
    <w:rsid w:val="060F612B"/>
    <w:rsid w:val="06108CA9"/>
    <w:rsid w:val="0617D7C3"/>
    <w:rsid w:val="06184863"/>
    <w:rsid w:val="061C3BD8"/>
    <w:rsid w:val="06260A5D"/>
    <w:rsid w:val="06262A11"/>
    <w:rsid w:val="0632E9F7"/>
    <w:rsid w:val="0637D102"/>
    <w:rsid w:val="063AE507"/>
    <w:rsid w:val="06496685"/>
    <w:rsid w:val="065D2059"/>
    <w:rsid w:val="068A558D"/>
    <w:rsid w:val="069E73E2"/>
    <w:rsid w:val="06AA2F08"/>
    <w:rsid w:val="06CC385D"/>
    <w:rsid w:val="06E6336E"/>
    <w:rsid w:val="07010F8F"/>
    <w:rsid w:val="07125BC1"/>
    <w:rsid w:val="0726382B"/>
    <w:rsid w:val="0739DDE5"/>
    <w:rsid w:val="073A0B20"/>
    <w:rsid w:val="073C8768"/>
    <w:rsid w:val="073CC7DD"/>
    <w:rsid w:val="073D84E0"/>
    <w:rsid w:val="073DB3E9"/>
    <w:rsid w:val="0747DC4D"/>
    <w:rsid w:val="074EA30A"/>
    <w:rsid w:val="07528D0B"/>
    <w:rsid w:val="075C2410"/>
    <w:rsid w:val="07686978"/>
    <w:rsid w:val="076CF92E"/>
    <w:rsid w:val="077F915E"/>
    <w:rsid w:val="0797C819"/>
    <w:rsid w:val="0799D280"/>
    <w:rsid w:val="079B2D9E"/>
    <w:rsid w:val="079EB0AF"/>
    <w:rsid w:val="079EE6D5"/>
    <w:rsid w:val="07BC6CDE"/>
    <w:rsid w:val="07C0954C"/>
    <w:rsid w:val="07C8F92B"/>
    <w:rsid w:val="07CE0B70"/>
    <w:rsid w:val="07DA293B"/>
    <w:rsid w:val="07E1783C"/>
    <w:rsid w:val="07F45DBE"/>
    <w:rsid w:val="07FD5D00"/>
    <w:rsid w:val="080A5638"/>
    <w:rsid w:val="080FDA15"/>
    <w:rsid w:val="0831E30F"/>
    <w:rsid w:val="083F70FB"/>
    <w:rsid w:val="08432EB6"/>
    <w:rsid w:val="0856833C"/>
    <w:rsid w:val="08651253"/>
    <w:rsid w:val="086B73D9"/>
    <w:rsid w:val="087629C3"/>
    <w:rsid w:val="088BEF78"/>
    <w:rsid w:val="088CC971"/>
    <w:rsid w:val="08A2D3D9"/>
    <w:rsid w:val="08A4CD76"/>
    <w:rsid w:val="08AC16B5"/>
    <w:rsid w:val="08B7E53F"/>
    <w:rsid w:val="08BEA2BD"/>
    <w:rsid w:val="08C40C72"/>
    <w:rsid w:val="08CF9039"/>
    <w:rsid w:val="08D489EE"/>
    <w:rsid w:val="08D53DBE"/>
    <w:rsid w:val="09058F20"/>
    <w:rsid w:val="09139DE6"/>
    <w:rsid w:val="09265A65"/>
    <w:rsid w:val="092C40CE"/>
    <w:rsid w:val="093F5668"/>
    <w:rsid w:val="096F71C4"/>
    <w:rsid w:val="0972E0F3"/>
    <w:rsid w:val="09AA1C83"/>
    <w:rsid w:val="09B98A64"/>
    <w:rsid w:val="09C51AB7"/>
    <w:rsid w:val="09C8711D"/>
    <w:rsid w:val="09C87F7C"/>
    <w:rsid w:val="09D0BC4A"/>
    <w:rsid w:val="09E16B8B"/>
    <w:rsid w:val="09E5D6E1"/>
    <w:rsid w:val="0A056056"/>
    <w:rsid w:val="0A057723"/>
    <w:rsid w:val="0A07ECFB"/>
    <w:rsid w:val="0A101169"/>
    <w:rsid w:val="0A17129A"/>
    <w:rsid w:val="0A343850"/>
    <w:rsid w:val="0A60E23E"/>
    <w:rsid w:val="0A852DF5"/>
    <w:rsid w:val="0A90704B"/>
    <w:rsid w:val="0AB54554"/>
    <w:rsid w:val="0ABD9101"/>
    <w:rsid w:val="0AC1A54B"/>
    <w:rsid w:val="0AF9EE32"/>
    <w:rsid w:val="0AFD0E56"/>
    <w:rsid w:val="0B05B210"/>
    <w:rsid w:val="0B0D6D97"/>
    <w:rsid w:val="0B0DB35D"/>
    <w:rsid w:val="0B134AD8"/>
    <w:rsid w:val="0B225C57"/>
    <w:rsid w:val="0B286C9D"/>
    <w:rsid w:val="0B3373A3"/>
    <w:rsid w:val="0B3A25DA"/>
    <w:rsid w:val="0B458A51"/>
    <w:rsid w:val="0B4BDCCE"/>
    <w:rsid w:val="0B5ABC16"/>
    <w:rsid w:val="0B61F347"/>
    <w:rsid w:val="0B63035D"/>
    <w:rsid w:val="0B64D8D3"/>
    <w:rsid w:val="0B7E785C"/>
    <w:rsid w:val="0B978802"/>
    <w:rsid w:val="0BCE118F"/>
    <w:rsid w:val="0BD8C991"/>
    <w:rsid w:val="0BDB4D20"/>
    <w:rsid w:val="0BDCDF1F"/>
    <w:rsid w:val="0BE20C81"/>
    <w:rsid w:val="0BEB3E96"/>
    <w:rsid w:val="0BFD8B70"/>
    <w:rsid w:val="0C0958EC"/>
    <w:rsid w:val="0C28BD05"/>
    <w:rsid w:val="0C35DAA8"/>
    <w:rsid w:val="0C36B2E5"/>
    <w:rsid w:val="0C3BC659"/>
    <w:rsid w:val="0C4106D8"/>
    <w:rsid w:val="0C533690"/>
    <w:rsid w:val="0C55422A"/>
    <w:rsid w:val="0C7F5602"/>
    <w:rsid w:val="0C803867"/>
    <w:rsid w:val="0C87FC30"/>
    <w:rsid w:val="0C8E44C4"/>
    <w:rsid w:val="0CA5A998"/>
    <w:rsid w:val="0CB8C4B6"/>
    <w:rsid w:val="0CCEEA14"/>
    <w:rsid w:val="0CD5444E"/>
    <w:rsid w:val="0CF740DC"/>
    <w:rsid w:val="0D0BC0FC"/>
    <w:rsid w:val="0D0E2596"/>
    <w:rsid w:val="0D1E39D5"/>
    <w:rsid w:val="0D32C412"/>
    <w:rsid w:val="0D489035"/>
    <w:rsid w:val="0D4AADFF"/>
    <w:rsid w:val="0D5E50F5"/>
    <w:rsid w:val="0D61A09E"/>
    <w:rsid w:val="0D61CEA0"/>
    <w:rsid w:val="0D641D4D"/>
    <w:rsid w:val="0D706308"/>
    <w:rsid w:val="0DB9F3F6"/>
    <w:rsid w:val="0DBEAA2E"/>
    <w:rsid w:val="0DBF01B0"/>
    <w:rsid w:val="0DC40E1A"/>
    <w:rsid w:val="0DC937B7"/>
    <w:rsid w:val="0DED5B6E"/>
    <w:rsid w:val="0E00B2DF"/>
    <w:rsid w:val="0E05039C"/>
    <w:rsid w:val="0E0C4765"/>
    <w:rsid w:val="0E0F3451"/>
    <w:rsid w:val="0E164B45"/>
    <w:rsid w:val="0E18098D"/>
    <w:rsid w:val="0E32A88F"/>
    <w:rsid w:val="0E5A1344"/>
    <w:rsid w:val="0E5E2E9F"/>
    <w:rsid w:val="0E78F285"/>
    <w:rsid w:val="0E7B3DFB"/>
    <w:rsid w:val="0E99916E"/>
    <w:rsid w:val="0EBA789D"/>
    <w:rsid w:val="0EE6F2B7"/>
    <w:rsid w:val="0EEA59AC"/>
    <w:rsid w:val="0EED4DC6"/>
    <w:rsid w:val="0EF354E9"/>
    <w:rsid w:val="0EF4DAAE"/>
    <w:rsid w:val="0F0894CB"/>
    <w:rsid w:val="0F1359EE"/>
    <w:rsid w:val="0F21EBB5"/>
    <w:rsid w:val="0F3A10CE"/>
    <w:rsid w:val="0F4AD9FA"/>
    <w:rsid w:val="0F4AF109"/>
    <w:rsid w:val="0F4E1456"/>
    <w:rsid w:val="0F552B4A"/>
    <w:rsid w:val="0F686A74"/>
    <w:rsid w:val="0F695C2F"/>
    <w:rsid w:val="0F6BECC7"/>
    <w:rsid w:val="0F803AFF"/>
    <w:rsid w:val="0F982AE6"/>
    <w:rsid w:val="0FA01A39"/>
    <w:rsid w:val="0FA4B43E"/>
    <w:rsid w:val="0FA88FF1"/>
    <w:rsid w:val="0FB3208C"/>
    <w:rsid w:val="0FD69F96"/>
    <w:rsid w:val="0FD7CCDF"/>
    <w:rsid w:val="0FE91CB5"/>
    <w:rsid w:val="0FEA979A"/>
    <w:rsid w:val="0FFBDDC0"/>
    <w:rsid w:val="10025FB3"/>
    <w:rsid w:val="1011239E"/>
    <w:rsid w:val="102F7945"/>
    <w:rsid w:val="103752AE"/>
    <w:rsid w:val="103FB6D2"/>
    <w:rsid w:val="10554B2A"/>
    <w:rsid w:val="10605F89"/>
    <w:rsid w:val="1081DF90"/>
    <w:rsid w:val="109487B2"/>
    <w:rsid w:val="109894F4"/>
    <w:rsid w:val="109D5F3E"/>
    <w:rsid w:val="10CDF9FF"/>
    <w:rsid w:val="110CCFC8"/>
    <w:rsid w:val="11120D9B"/>
    <w:rsid w:val="111409CC"/>
    <w:rsid w:val="113028BB"/>
    <w:rsid w:val="11394AF1"/>
    <w:rsid w:val="1154D3B2"/>
    <w:rsid w:val="116FD4D9"/>
    <w:rsid w:val="1181B885"/>
    <w:rsid w:val="11857CD7"/>
    <w:rsid w:val="11900682"/>
    <w:rsid w:val="11A58044"/>
    <w:rsid w:val="11A62925"/>
    <w:rsid w:val="11B09347"/>
    <w:rsid w:val="11B2B6CC"/>
    <w:rsid w:val="11DA1A67"/>
    <w:rsid w:val="11DF722F"/>
    <w:rsid w:val="11E4A18E"/>
    <w:rsid w:val="11EE50BE"/>
    <w:rsid w:val="11F3206C"/>
    <w:rsid w:val="120F651A"/>
    <w:rsid w:val="1230985B"/>
    <w:rsid w:val="123CBCBD"/>
    <w:rsid w:val="124285AC"/>
    <w:rsid w:val="12570D96"/>
    <w:rsid w:val="125D4311"/>
    <w:rsid w:val="12602DC2"/>
    <w:rsid w:val="12769708"/>
    <w:rsid w:val="127FBFFC"/>
    <w:rsid w:val="129216FD"/>
    <w:rsid w:val="129342A1"/>
    <w:rsid w:val="12B4BA4F"/>
    <w:rsid w:val="12BAC731"/>
    <w:rsid w:val="12C06D2F"/>
    <w:rsid w:val="12CCFD7F"/>
    <w:rsid w:val="12D2E1EE"/>
    <w:rsid w:val="12D50BD8"/>
    <w:rsid w:val="12DD7A8E"/>
    <w:rsid w:val="12E2A991"/>
    <w:rsid w:val="12EA7550"/>
    <w:rsid w:val="12FA56D9"/>
    <w:rsid w:val="12FEE655"/>
    <w:rsid w:val="1300EEB3"/>
    <w:rsid w:val="1318B17B"/>
    <w:rsid w:val="131BB99F"/>
    <w:rsid w:val="131BCB9E"/>
    <w:rsid w:val="131D88E6"/>
    <w:rsid w:val="132312C2"/>
    <w:rsid w:val="132756BC"/>
    <w:rsid w:val="132A09B2"/>
    <w:rsid w:val="134C7167"/>
    <w:rsid w:val="136B386D"/>
    <w:rsid w:val="136EC063"/>
    <w:rsid w:val="137E8A81"/>
    <w:rsid w:val="1389A0DC"/>
    <w:rsid w:val="13AE5E5D"/>
    <w:rsid w:val="13B54C85"/>
    <w:rsid w:val="13C67F45"/>
    <w:rsid w:val="13D26FED"/>
    <w:rsid w:val="13DC7B5C"/>
    <w:rsid w:val="13F31820"/>
    <w:rsid w:val="13F7EB96"/>
    <w:rsid w:val="13F9C826"/>
    <w:rsid w:val="13FD81F9"/>
    <w:rsid w:val="1402A59B"/>
    <w:rsid w:val="14074E0F"/>
    <w:rsid w:val="140A5F3E"/>
    <w:rsid w:val="140DA07C"/>
    <w:rsid w:val="14105336"/>
    <w:rsid w:val="1422331C"/>
    <w:rsid w:val="14279612"/>
    <w:rsid w:val="142DD840"/>
    <w:rsid w:val="1433D597"/>
    <w:rsid w:val="1437E2B9"/>
    <w:rsid w:val="1437F8AF"/>
    <w:rsid w:val="14396C7E"/>
    <w:rsid w:val="143AD7DC"/>
    <w:rsid w:val="143B7A8B"/>
    <w:rsid w:val="144A29A4"/>
    <w:rsid w:val="1456F8AC"/>
    <w:rsid w:val="1484E20D"/>
    <w:rsid w:val="1485FC87"/>
    <w:rsid w:val="149AA874"/>
    <w:rsid w:val="149EB712"/>
    <w:rsid w:val="14C08C22"/>
    <w:rsid w:val="14E636CD"/>
    <w:rsid w:val="14E6BF84"/>
    <w:rsid w:val="14FC62A8"/>
    <w:rsid w:val="1507E468"/>
    <w:rsid w:val="150E37AA"/>
    <w:rsid w:val="151091C4"/>
    <w:rsid w:val="1516E2D4"/>
    <w:rsid w:val="15211211"/>
    <w:rsid w:val="15326795"/>
    <w:rsid w:val="155883D5"/>
    <w:rsid w:val="1564AFD5"/>
    <w:rsid w:val="15769763"/>
    <w:rsid w:val="15779AC6"/>
    <w:rsid w:val="1579B0CC"/>
    <w:rsid w:val="157B0E44"/>
    <w:rsid w:val="1589091B"/>
    <w:rsid w:val="158F1251"/>
    <w:rsid w:val="15A73B02"/>
    <w:rsid w:val="15AE2D89"/>
    <w:rsid w:val="15B96AD5"/>
    <w:rsid w:val="15BC96F9"/>
    <w:rsid w:val="15BE60FC"/>
    <w:rsid w:val="15D84470"/>
    <w:rsid w:val="15DDEE5D"/>
    <w:rsid w:val="15E54FBE"/>
    <w:rsid w:val="15F71B1A"/>
    <w:rsid w:val="15FA2F69"/>
    <w:rsid w:val="16074E50"/>
    <w:rsid w:val="160D5640"/>
    <w:rsid w:val="16368A15"/>
    <w:rsid w:val="1636F003"/>
    <w:rsid w:val="163F2897"/>
    <w:rsid w:val="1663D857"/>
    <w:rsid w:val="167094E0"/>
    <w:rsid w:val="1672029E"/>
    <w:rsid w:val="167360F6"/>
    <w:rsid w:val="167C2F13"/>
    <w:rsid w:val="1693FFD9"/>
    <w:rsid w:val="16A1D211"/>
    <w:rsid w:val="16BC3458"/>
    <w:rsid w:val="16D05A90"/>
    <w:rsid w:val="16DC690F"/>
    <w:rsid w:val="16E99F6B"/>
    <w:rsid w:val="16EA2924"/>
    <w:rsid w:val="1706D0F7"/>
    <w:rsid w:val="1712B408"/>
    <w:rsid w:val="171B9752"/>
    <w:rsid w:val="17386EE0"/>
    <w:rsid w:val="174626FB"/>
    <w:rsid w:val="1749C081"/>
    <w:rsid w:val="1783FA96"/>
    <w:rsid w:val="1793DE52"/>
    <w:rsid w:val="17A1C233"/>
    <w:rsid w:val="17A4E347"/>
    <w:rsid w:val="17AA2ADA"/>
    <w:rsid w:val="17C6F3A9"/>
    <w:rsid w:val="17C7F351"/>
    <w:rsid w:val="17D9F183"/>
    <w:rsid w:val="17DC822C"/>
    <w:rsid w:val="17E9BC6B"/>
    <w:rsid w:val="17FC6D32"/>
    <w:rsid w:val="1815A924"/>
    <w:rsid w:val="18292317"/>
    <w:rsid w:val="184533E7"/>
    <w:rsid w:val="18544FC3"/>
    <w:rsid w:val="187CB7EC"/>
    <w:rsid w:val="187FDF1A"/>
    <w:rsid w:val="188A3F35"/>
    <w:rsid w:val="18A5239A"/>
    <w:rsid w:val="18B376F9"/>
    <w:rsid w:val="18B69EB6"/>
    <w:rsid w:val="18BAAA2E"/>
    <w:rsid w:val="18C2C83F"/>
    <w:rsid w:val="18C9C678"/>
    <w:rsid w:val="18D80247"/>
    <w:rsid w:val="18DFA56C"/>
    <w:rsid w:val="18E4288A"/>
    <w:rsid w:val="18EF880F"/>
    <w:rsid w:val="18F05404"/>
    <w:rsid w:val="18F0B3AB"/>
    <w:rsid w:val="18FC8FD8"/>
    <w:rsid w:val="190ADF42"/>
    <w:rsid w:val="190E19BE"/>
    <w:rsid w:val="19249A28"/>
    <w:rsid w:val="19346133"/>
    <w:rsid w:val="193551DD"/>
    <w:rsid w:val="193F4A60"/>
    <w:rsid w:val="1940BA05"/>
    <w:rsid w:val="1957C3DC"/>
    <w:rsid w:val="195FE773"/>
    <w:rsid w:val="19657001"/>
    <w:rsid w:val="1968031C"/>
    <w:rsid w:val="19816F95"/>
    <w:rsid w:val="19949EAF"/>
    <w:rsid w:val="19B26C17"/>
    <w:rsid w:val="19CFDD46"/>
    <w:rsid w:val="19D2FD17"/>
    <w:rsid w:val="19E0F1E4"/>
    <w:rsid w:val="19E9E313"/>
    <w:rsid w:val="1A01D88A"/>
    <w:rsid w:val="1A048E55"/>
    <w:rsid w:val="1A1D628B"/>
    <w:rsid w:val="1A1FBF9A"/>
    <w:rsid w:val="1A49D6DD"/>
    <w:rsid w:val="1A74D00F"/>
    <w:rsid w:val="1A8110AC"/>
    <w:rsid w:val="1A8FD672"/>
    <w:rsid w:val="1A90BB3D"/>
    <w:rsid w:val="1AC0407B"/>
    <w:rsid w:val="1AC9224B"/>
    <w:rsid w:val="1ACA6ECC"/>
    <w:rsid w:val="1AD36B95"/>
    <w:rsid w:val="1B090EBC"/>
    <w:rsid w:val="1B1C5E57"/>
    <w:rsid w:val="1B2D7A8B"/>
    <w:rsid w:val="1B32D103"/>
    <w:rsid w:val="1B4DD37D"/>
    <w:rsid w:val="1B56453B"/>
    <w:rsid w:val="1B609537"/>
    <w:rsid w:val="1B640143"/>
    <w:rsid w:val="1B6429C0"/>
    <w:rsid w:val="1B6A180C"/>
    <w:rsid w:val="1B748FC7"/>
    <w:rsid w:val="1B8AFAE1"/>
    <w:rsid w:val="1B96D361"/>
    <w:rsid w:val="1BBF9B1B"/>
    <w:rsid w:val="1BF0E6EB"/>
    <w:rsid w:val="1C15C121"/>
    <w:rsid w:val="1C194807"/>
    <w:rsid w:val="1C53C09F"/>
    <w:rsid w:val="1C5A89E0"/>
    <w:rsid w:val="1C5B2FBE"/>
    <w:rsid w:val="1C78CD09"/>
    <w:rsid w:val="1C7F26F7"/>
    <w:rsid w:val="1C896499"/>
    <w:rsid w:val="1C940E3B"/>
    <w:rsid w:val="1C978835"/>
    <w:rsid w:val="1CCEBC89"/>
    <w:rsid w:val="1CE00236"/>
    <w:rsid w:val="1CE2B3C1"/>
    <w:rsid w:val="1CE431AF"/>
    <w:rsid w:val="1CEF0ACE"/>
    <w:rsid w:val="1D0A2FC9"/>
    <w:rsid w:val="1D1457D4"/>
    <w:rsid w:val="1D1856E5"/>
    <w:rsid w:val="1D1BA3A9"/>
    <w:rsid w:val="1D2FB03B"/>
    <w:rsid w:val="1D39FC85"/>
    <w:rsid w:val="1D3B8805"/>
    <w:rsid w:val="1D611FFF"/>
    <w:rsid w:val="1D72F816"/>
    <w:rsid w:val="1D738EBB"/>
    <w:rsid w:val="1D77FF58"/>
    <w:rsid w:val="1D7D4AAD"/>
    <w:rsid w:val="1D8315A2"/>
    <w:rsid w:val="1D9CA1AA"/>
    <w:rsid w:val="1DB0BFCB"/>
    <w:rsid w:val="1DB3B5E9"/>
    <w:rsid w:val="1DB7874D"/>
    <w:rsid w:val="1DBA4505"/>
    <w:rsid w:val="1DC0339D"/>
    <w:rsid w:val="1DC06C23"/>
    <w:rsid w:val="1DC406DC"/>
    <w:rsid w:val="1DD7AE75"/>
    <w:rsid w:val="1DE3C596"/>
    <w:rsid w:val="1DF7A460"/>
    <w:rsid w:val="1E134F34"/>
    <w:rsid w:val="1E147F1D"/>
    <w:rsid w:val="1E201AAA"/>
    <w:rsid w:val="1E271596"/>
    <w:rsid w:val="1E3694F4"/>
    <w:rsid w:val="1E3FD03B"/>
    <w:rsid w:val="1E40752A"/>
    <w:rsid w:val="1E408DE6"/>
    <w:rsid w:val="1E4663A1"/>
    <w:rsid w:val="1E46C9DA"/>
    <w:rsid w:val="1E4D2D9B"/>
    <w:rsid w:val="1E516030"/>
    <w:rsid w:val="1E544245"/>
    <w:rsid w:val="1E634DEF"/>
    <w:rsid w:val="1E8B7922"/>
    <w:rsid w:val="1E8EAF5C"/>
    <w:rsid w:val="1E8FFD4F"/>
    <w:rsid w:val="1E90E859"/>
    <w:rsid w:val="1E9CD0F5"/>
    <w:rsid w:val="1E9F39B8"/>
    <w:rsid w:val="1EA2A40D"/>
    <w:rsid w:val="1EB87B17"/>
    <w:rsid w:val="1EC6D68C"/>
    <w:rsid w:val="1EDB9A92"/>
    <w:rsid w:val="1EF61BAB"/>
    <w:rsid w:val="1EFB3C09"/>
    <w:rsid w:val="1F0EC877"/>
    <w:rsid w:val="1F2B1CAC"/>
    <w:rsid w:val="1F2DF323"/>
    <w:rsid w:val="1F2FC0D0"/>
    <w:rsid w:val="1F3B5FA3"/>
    <w:rsid w:val="1F60B9E0"/>
    <w:rsid w:val="1F63F60E"/>
    <w:rsid w:val="1F758AB9"/>
    <w:rsid w:val="1F80F64C"/>
    <w:rsid w:val="1F9C3242"/>
    <w:rsid w:val="1FB3957E"/>
    <w:rsid w:val="1FB47F9E"/>
    <w:rsid w:val="1FBE5A40"/>
    <w:rsid w:val="1FC4C11E"/>
    <w:rsid w:val="1FCB21C5"/>
    <w:rsid w:val="1FCD13A7"/>
    <w:rsid w:val="1FEB5081"/>
    <w:rsid w:val="1FFC0BEE"/>
    <w:rsid w:val="201A5110"/>
    <w:rsid w:val="2037206E"/>
    <w:rsid w:val="2068B282"/>
    <w:rsid w:val="207D1FB0"/>
    <w:rsid w:val="20814D8B"/>
    <w:rsid w:val="209D8003"/>
    <w:rsid w:val="20B86F67"/>
    <w:rsid w:val="20C18B0D"/>
    <w:rsid w:val="20D6ABE1"/>
    <w:rsid w:val="20DD2935"/>
    <w:rsid w:val="20FB65E9"/>
    <w:rsid w:val="20FF77DA"/>
    <w:rsid w:val="2112ED1A"/>
    <w:rsid w:val="21372861"/>
    <w:rsid w:val="2144C26E"/>
    <w:rsid w:val="21507035"/>
    <w:rsid w:val="215319EA"/>
    <w:rsid w:val="215A92B8"/>
    <w:rsid w:val="216984E4"/>
    <w:rsid w:val="216A0F55"/>
    <w:rsid w:val="2170EE4B"/>
    <w:rsid w:val="21781455"/>
    <w:rsid w:val="21807C13"/>
    <w:rsid w:val="218D109C"/>
    <w:rsid w:val="2190C57C"/>
    <w:rsid w:val="21A98054"/>
    <w:rsid w:val="21B3EC21"/>
    <w:rsid w:val="21B6DD00"/>
    <w:rsid w:val="21BAF519"/>
    <w:rsid w:val="21C6A06E"/>
    <w:rsid w:val="21F3C037"/>
    <w:rsid w:val="21F7EE94"/>
    <w:rsid w:val="21F94917"/>
    <w:rsid w:val="21FEA94B"/>
    <w:rsid w:val="21FEF512"/>
    <w:rsid w:val="22074FFC"/>
    <w:rsid w:val="22091215"/>
    <w:rsid w:val="2209E44C"/>
    <w:rsid w:val="221E0F76"/>
    <w:rsid w:val="223DA668"/>
    <w:rsid w:val="2241B962"/>
    <w:rsid w:val="2243C464"/>
    <w:rsid w:val="224ADBA1"/>
    <w:rsid w:val="2257D2C4"/>
    <w:rsid w:val="2264A505"/>
    <w:rsid w:val="227BE018"/>
    <w:rsid w:val="2283DD8A"/>
    <w:rsid w:val="22851E15"/>
    <w:rsid w:val="22A45278"/>
    <w:rsid w:val="22B05EA7"/>
    <w:rsid w:val="22B26ADC"/>
    <w:rsid w:val="22BFDF72"/>
    <w:rsid w:val="22D6FA13"/>
    <w:rsid w:val="22D98AA3"/>
    <w:rsid w:val="22DCD6BF"/>
    <w:rsid w:val="22E56DF0"/>
    <w:rsid w:val="23143734"/>
    <w:rsid w:val="231A5342"/>
    <w:rsid w:val="231ADBBB"/>
    <w:rsid w:val="233CD31F"/>
    <w:rsid w:val="233DB956"/>
    <w:rsid w:val="235187E9"/>
    <w:rsid w:val="23543055"/>
    <w:rsid w:val="23691F18"/>
    <w:rsid w:val="237F92E1"/>
    <w:rsid w:val="23842524"/>
    <w:rsid w:val="238C6179"/>
    <w:rsid w:val="2395B316"/>
    <w:rsid w:val="23B7791C"/>
    <w:rsid w:val="23DE08A4"/>
    <w:rsid w:val="23EEBCC1"/>
    <w:rsid w:val="2413E7B9"/>
    <w:rsid w:val="242C2A4B"/>
    <w:rsid w:val="242FFFE6"/>
    <w:rsid w:val="243F2324"/>
    <w:rsid w:val="244E6EB7"/>
    <w:rsid w:val="2474EF38"/>
    <w:rsid w:val="247CEDF8"/>
    <w:rsid w:val="248923AB"/>
    <w:rsid w:val="248FF707"/>
    <w:rsid w:val="24925814"/>
    <w:rsid w:val="24A0EDB1"/>
    <w:rsid w:val="24A28716"/>
    <w:rsid w:val="24B04513"/>
    <w:rsid w:val="24CACE71"/>
    <w:rsid w:val="24CBD8F6"/>
    <w:rsid w:val="24D25A5E"/>
    <w:rsid w:val="24D68747"/>
    <w:rsid w:val="24DAB5ED"/>
    <w:rsid w:val="24DCBC9C"/>
    <w:rsid w:val="24DD7190"/>
    <w:rsid w:val="25040277"/>
    <w:rsid w:val="2515E820"/>
    <w:rsid w:val="2517DC2F"/>
    <w:rsid w:val="251F5A43"/>
    <w:rsid w:val="252CB10B"/>
    <w:rsid w:val="25349320"/>
    <w:rsid w:val="25365581"/>
    <w:rsid w:val="254675F0"/>
    <w:rsid w:val="254D41BE"/>
    <w:rsid w:val="255B64E6"/>
    <w:rsid w:val="25682DAB"/>
    <w:rsid w:val="25818F40"/>
    <w:rsid w:val="2589F7D1"/>
    <w:rsid w:val="259E3ED1"/>
    <w:rsid w:val="25AE3773"/>
    <w:rsid w:val="25BABA00"/>
    <w:rsid w:val="25BC3F36"/>
    <w:rsid w:val="25C23B36"/>
    <w:rsid w:val="25C4386F"/>
    <w:rsid w:val="25C8E8B1"/>
    <w:rsid w:val="25E76172"/>
    <w:rsid w:val="25E7FD27"/>
    <w:rsid w:val="25F6B522"/>
    <w:rsid w:val="260CC38A"/>
    <w:rsid w:val="2628AA03"/>
    <w:rsid w:val="263805EF"/>
    <w:rsid w:val="266E4483"/>
    <w:rsid w:val="267B48F3"/>
    <w:rsid w:val="2680EC69"/>
    <w:rsid w:val="268FAD72"/>
    <w:rsid w:val="2690E7F1"/>
    <w:rsid w:val="2694B4B8"/>
    <w:rsid w:val="26B8909C"/>
    <w:rsid w:val="26BA683B"/>
    <w:rsid w:val="26BF03A8"/>
    <w:rsid w:val="26C26B7A"/>
    <w:rsid w:val="26C6A40B"/>
    <w:rsid w:val="26EE8BB2"/>
    <w:rsid w:val="26F0A560"/>
    <w:rsid w:val="26FE6F3B"/>
    <w:rsid w:val="271D0D1D"/>
    <w:rsid w:val="271D2ACF"/>
    <w:rsid w:val="2721F94E"/>
    <w:rsid w:val="272D6B93"/>
    <w:rsid w:val="2741BF76"/>
    <w:rsid w:val="274F8A51"/>
    <w:rsid w:val="2752C96A"/>
    <w:rsid w:val="27693D85"/>
    <w:rsid w:val="277195E8"/>
    <w:rsid w:val="2792BF95"/>
    <w:rsid w:val="27971620"/>
    <w:rsid w:val="27986A4F"/>
    <w:rsid w:val="27AB7D2A"/>
    <w:rsid w:val="27AE16ED"/>
    <w:rsid w:val="27B0ACF3"/>
    <w:rsid w:val="27B1CDCB"/>
    <w:rsid w:val="27B52959"/>
    <w:rsid w:val="27B74FEF"/>
    <w:rsid w:val="27BD20C9"/>
    <w:rsid w:val="27CCB3A5"/>
    <w:rsid w:val="27CD7806"/>
    <w:rsid w:val="27D54999"/>
    <w:rsid w:val="27F466C6"/>
    <w:rsid w:val="27FCDCAC"/>
    <w:rsid w:val="2805A19D"/>
    <w:rsid w:val="280E3E31"/>
    <w:rsid w:val="281EFC01"/>
    <w:rsid w:val="2820AF7A"/>
    <w:rsid w:val="282EFC15"/>
    <w:rsid w:val="2839C25C"/>
    <w:rsid w:val="28553490"/>
    <w:rsid w:val="286E47C2"/>
    <w:rsid w:val="28758574"/>
    <w:rsid w:val="288C8F53"/>
    <w:rsid w:val="2896B2CC"/>
    <w:rsid w:val="289DD678"/>
    <w:rsid w:val="28A39B61"/>
    <w:rsid w:val="28A4AD27"/>
    <w:rsid w:val="28B9C526"/>
    <w:rsid w:val="28BD9437"/>
    <w:rsid w:val="28CCDADC"/>
    <w:rsid w:val="28E95474"/>
    <w:rsid w:val="28EEDC33"/>
    <w:rsid w:val="290C8AF7"/>
    <w:rsid w:val="29105E34"/>
    <w:rsid w:val="292B188B"/>
    <w:rsid w:val="294E6EAD"/>
    <w:rsid w:val="294F4D1E"/>
    <w:rsid w:val="2969D3F2"/>
    <w:rsid w:val="296C3420"/>
    <w:rsid w:val="298D57FA"/>
    <w:rsid w:val="29936221"/>
    <w:rsid w:val="29A80AF9"/>
    <w:rsid w:val="29AC0BE5"/>
    <w:rsid w:val="29B1F29D"/>
    <w:rsid w:val="29CBAC47"/>
    <w:rsid w:val="29DC0B0D"/>
    <w:rsid w:val="29EC6749"/>
    <w:rsid w:val="29F8021D"/>
    <w:rsid w:val="2A0154DC"/>
    <w:rsid w:val="2A16A6CF"/>
    <w:rsid w:val="2A371628"/>
    <w:rsid w:val="2A3CB16A"/>
    <w:rsid w:val="2A888185"/>
    <w:rsid w:val="2A937E66"/>
    <w:rsid w:val="2AAC389C"/>
    <w:rsid w:val="2AACE149"/>
    <w:rsid w:val="2AB405F6"/>
    <w:rsid w:val="2ABE4A7C"/>
    <w:rsid w:val="2ADCA3D5"/>
    <w:rsid w:val="2ADCF6CE"/>
    <w:rsid w:val="2AF158AD"/>
    <w:rsid w:val="2AF47569"/>
    <w:rsid w:val="2B0866B9"/>
    <w:rsid w:val="2B0F55F4"/>
    <w:rsid w:val="2B15E23B"/>
    <w:rsid w:val="2B1808E2"/>
    <w:rsid w:val="2B1A3975"/>
    <w:rsid w:val="2B43966D"/>
    <w:rsid w:val="2B473559"/>
    <w:rsid w:val="2B5EFD47"/>
    <w:rsid w:val="2B7528DB"/>
    <w:rsid w:val="2B8C36A3"/>
    <w:rsid w:val="2B8C47E5"/>
    <w:rsid w:val="2B93D27E"/>
    <w:rsid w:val="2B9800DB"/>
    <w:rsid w:val="2B9AC802"/>
    <w:rsid w:val="2BA959BE"/>
    <w:rsid w:val="2BBD21CD"/>
    <w:rsid w:val="2BCF5ED1"/>
    <w:rsid w:val="2BD06E00"/>
    <w:rsid w:val="2BF0EA18"/>
    <w:rsid w:val="2C0C96EE"/>
    <w:rsid w:val="2C184DCF"/>
    <w:rsid w:val="2C2451E6"/>
    <w:rsid w:val="2C30E462"/>
    <w:rsid w:val="2C3867A8"/>
    <w:rsid w:val="2C38C2D9"/>
    <w:rsid w:val="2C4D89AA"/>
    <w:rsid w:val="2C52E097"/>
    <w:rsid w:val="2C626E7B"/>
    <w:rsid w:val="2C658EA8"/>
    <w:rsid w:val="2C980C1E"/>
    <w:rsid w:val="2CAE1AB3"/>
    <w:rsid w:val="2CD69747"/>
    <w:rsid w:val="2CE4AF9A"/>
    <w:rsid w:val="2CECA99C"/>
    <w:rsid w:val="2CECB69E"/>
    <w:rsid w:val="2CED4CD8"/>
    <w:rsid w:val="2CF854B7"/>
    <w:rsid w:val="2CFD4343"/>
    <w:rsid w:val="2D2B3764"/>
    <w:rsid w:val="2D2E21AC"/>
    <w:rsid w:val="2D34B5B5"/>
    <w:rsid w:val="2D3E4C54"/>
    <w:rsid w:val="2D45D896"/>
    <w:rsid w:val="2D4EC875"/>
    <w:rsid w:val="2D59731B"/>
    <w:rsid w:val="2D6912CA"/>
    <w:rsid w:val="2D6EB94F"/>
    <w:rsid w:val="2D7A97AF"/>
    <w:rsid w:val="2D7C00EF"/>
    <w:rsid w:val="2D7CBD9D"/>
    <w:rsid w:val="2D7F5D79"/>
    <w:rsid w:val="2D8190EB"/>
    <w:rsid w:val="2D997931"/>
    <w:rsid w:val="2DABBB33"/>
    <w:rsid w:val="2DAE5835"/>
    <w:rsid w:val="2DBAF6F1"/>
    <w:rsid w:val="2DC786F7"/>
    <w:rsid w:val="2DD89452"/>
    <w:rsid w:val="2DD8FB6E"/>
    <w:rsid w:val="2DEF4C56"/>
    <w:rsid w:val="2DF30258"/>
    <w:rsid w:val="2E012F8F"/>
    <w:rsid w:val="2E211230"/>
    <w:rsid w:val="2E4BFC23"/>
    <w:rsid w:val="2E4E45AC"/>
    <w:rsid w:val="2E4E7C7F"/>
    <w:rsid w:val="2EA16B16"/>
    <w:rsid w:val="2EA28CF7"/>
    <w:rsid w:val="2EA3BEB2"/>
    <w:rsid w:val="2EB9261F"/>
    <w:rsid w:val="2EC29E1A"/>
    <w:rsid w:val="2EC585D4"/>
    <w:rsid w:val="2EE2F704"/>
    <w:rsid w:val="2EE677DA"/>
    <w:rsid w:val="2EE7FCA3"/>
    <w:rsid w:val="2EEA945D"/>
    <w:rsid w:val="2F153259"/>
    <w:rsid w:val="2F1B9078"/>
    <w:rsid w:val="2F241772"/>
    <w:rsid w:val="2F2D211E"/>
    <w:rsid w:val="2F4062CE"/>
    <w:rsid w:val="2F4B15EF"/>
    <w:rsid w:val="2F70D54B"/>
    <w:rsid w:val="2F713CD8"/>
    <w:rsid w:val="2F729599"/>
    <w:rsid w:val="2F7CEA03"/>
    <w:rsid w:val="2F862529"/>
    <w:rsid w:val="2F93C898"/>
    <w:rsid w:val="2F9CDD71"/>
    <w:rsid w:val="2F9D0F4D"/>
    <w:rsid w:val="2FC26161"/>
    <w:rsid w:val="2FCFA3CF"/>
    <w:rsid w:val="2FD044F9"/>
    <w:rsid w:val="2FE389D6"/>
    <w:rsid w:val="2FEBB43A"/>
    <w:rsid w:val="2FF78B25"/>
    <w:rsid w:val="2FFD177A"/>
    <w:rsid w:val="300211C3"/>
    <w:rsid w:val="301AA1D3"/>
    <w:rsid w:val="301ACA37"/>
    <w:rsid w:val="302FEB08"/>
    <w:rsid w:val="303C5E96"/>
    <w:rsid w:val="3049FD72"/>
    <w:rsid w:val="30512B53"/>
    <w:rsid w:val="305525BA"/>
    <w:rsid w:val="30566101"/>
    <w:rsid w:val="3056703E"/>
    <w:rsid w:val="305AB27C"/>
    <w:rsid w:val="30671CB9"/>
    <w:rsid w:val="3067BBF8"/>
    <w:rsid w:val="306DFBBC"/>
    <w:rsid w:val="307BB30B"/>
    <w:rsid w:val="308D7FEA"/>
    <w:rsid w:val="308F120D"/>
    <w:rsid w:val="30C31DEB"/>
    <w:rsid w:val="30D7ECC1"/>
    <w:rsid w:val="30DF4435"/>
    <w:rsid w:val="30E5F3E4"/>
    <w:rsid w:val="30FB7BEA"/>
    <w:rsid w:val="30FC2581"/>
    <w:rsid w:val="3125656C"/>
    <w:rsid w:val="312DE8A5"/>
    <w:rsid w:val="314D82AA"/>
    <w:rsid w:val="3158B2F2"/>
    <w:rsid w:val="31609FB2"/>
    <w:rsid w:val="316A0D2B"/>
    <w:rsid w:val="316CCA5C"/>
    <w:rsid w:val="317A4750"/>
    <w:rsid w:val="318FF107"/>
    <w:rsid w:val="31982CCF"/>
    <w:rsid w:val="31AC73B7"/>
    <w:rsid w:val="31ADF44E"/>
    <w:rsid w:val="31B6C242"/>
    <w:rsid w:val="31BDC1E4"/>
    <w:rsid w:val="31CA3D67"/>
    <w:rsid w:val="31CD3E33"/>
    <w:rsid w:val="31CFF62A"/>
    <w:rsid w:val="31D2FA54"/>
    <w:rsid w:val="31D301B6"/>
    <w:rsid w:val="31DC7B78"/>
    <w:rsid w:val="31DEBFA8"/>
    <w:rsid w:val="320C30F6"/>
    <w:rsid w:val="321259B9"/>
    <w:rsid w:val="322C1116"/>
    <w:rsid w:val="324B522C"/>
    <w:rsid w:val="3285C60C"/>
    <w:rsid w:val="32AD49CA"/>
    <w:rsid w:val="32C73928"/>
    <w:rsid w:val="32C74A03"/>
    <w:rsid w:val="32F48353"/>
    <w:rsid w:val="33030915"/>
    <w:rsid w:val="330CEC91"/>
    <w:rsid w:val="330EFE33"/>
    <w:rsid w:val="3310B2CB"/>
    <w:rsid w:val="3336A087"/>
    <w:rsid w:val="3345798C"/>
    <w:rsid w:val="3346F296"/>
    <w:rsid w:val="3358C01B"/>
    <w:rsid w:val="33673120"/>
    <w:rsid w:val="33748F6B"/>
    <w:rsid w:val="337D7A84"/>
    <w:rsid w:val="338C5923"/>
    <w:rsid w:val="338CBA3F"/>
    <w:rsid w:val="3393B00C"/>
    <w:rsid w:val="3394F6CE"/>
    <w:rsid w:val="33AC14FC"/>
    <w:rsid w:val="33C1B089"/>
    <w:rsid w:val="33C6E414"/>
    <w:rsid w:val="33D3264D"/>
    <w:rsid w:val="33D900CC"/>
    <w:rsid w:val="33DB21C9"/>
    <w:rsid w:val="33E84365"/>
    <w:rsid w:val="33EDC589"/>
    <w:rsid w:val="33EE6790"/>
    <w:rsid w:val="33F3E8FC"/>
    <w:rsid w:val="33F68454"/>
    <w:rsid w:val="33FCA37B"/>
    <w:rsid w:val="34074DA1"/>
    <w:rsid w:val="342A2964"/>
    <w:rsid w:val="342B8A2C"/>
    <w:rsid w:val="343A4F01"/>
    <w:rsid w:val="344045FD"/>
    <w:rsid w:val="34500CE1"/>
    <w:rsid w:val="3455CDD7"/>
    <w:rsid w:val="3457DA0F"/>
    <w:rsid w:val="345E4272"/>
    <w:rsid w:val="3476ED57"/>
    <w:rsid w:val="348E9819"/>
    <w:rsid w:val="3492BD25"/>
    <w:rsid w:val="34952015"/>
    <w:rsid w:val="34A1633B"/>
    <w:rsid w:val="34A18CF9"/>
    <w:rsid w:val="34A45901"/>
    <w:rsid w:val="34A78DA5"/>
    <w:rsid w:val="34AA3A01"/>
    <w:rsid w:val="34AAA940"/>
    <w:rsid w:val="34BC6141"/>
    <w:rsid w:val="34C544C6"/>
    <w:rsid w:val="34CCC55A"/>
    <w:rsid w:val="34D178F9"/>
    <w:rsid w:val="34E23BDC"/>
    <w:rsid w:val="34E6778E"/>
    <w:rsid w:val="34EDF157"/>
    <w:rsid w:val="34F7843D"/>
    <w:rsid w:val="34FF6116"/>
    <w:rsid w:val="3508D5BC"/>
    <w:rsid w:val="352D9575"/>
    <w:rsid w:val="353F7FD3"/>
    <w:rsid w:val="3544DB0C"/>
    <w:rsid w:val="354D3C5B"/>
    <w:rsid w:val="355BF602"/>
    <w:rsid w:val="355DCD37"/>
    <w:rsid w:val="355DE0EE"/>
    <w:rsid w:val="356F0FB1"/>
    <w:rsid w:val="3577351A"/>
    <w:rsid w:val="357A5FC4"/>
    <w:rsid w:val="359C6458"/>
    <w:rsid w:val="35A48916"/>
    <w:rsid w:val="35BE232E"/>
    <w:rsid w:val="35C47A0D"/>
    <w:rsid w:val="35CB11FB"/>
    <w:rsid w:val="35D2F079"/>
    <w:rsid w:val="35D5575D"/>
    <w:rsid w:val="35E21310"/>
    <w:rsid w:val="35EE2B63"/>
    <w:rsid w:val="35FD4424"/>
    <w:rsid w:val="360A4ED1"/>
    <w:rsid w:val="3610526C"/>
    <w:rsid w:val="36110E61"/>
    <w:rsid w:val="362C2415"/>
    <w:rsid w:val="36315B12"/>
    <w:rsid w:val="363843A0"/>
    <w:rsid w:val="363F13BC"/>
    <w:rsid w:val="364650B7"/>
    <w:rsid w:val="36468A1A"/>
    <w:rsid w:val="36562801"/>
    <w:rsid w:val="365CC2A4"/>
    <w:rsid w:val="36703665"/>
    <w:rsid w:val="367447A4"/>
    <w:rsid w:val="367A6385"/>
    <w:rsid w:val="368734F6"/>
    <w:rsid w:val="368B0475"/>
    <w:rsid w:val="36A9CB87"/>
    <w:rsid w:val="36AAFAAE"/>
    <w:rsid w:val="36C2F3CB"/>
    <w:rsid w:val="36CA0513"/>
    <w:rsid w:val="36CEB160"/>
    <w:rsid w:val="36D7A044"/>
    <w:rsid w:val="36E0D8DF"/>
    <w:rsid w:val="36F9CF54"/>
    <w:rsid w:val="3713A727"/>
    <w:rsid w:val="3715A6BB"/>
    <w:rsid w:val="37245F3E"/>
    <w:rsid w:val="3744A1AA"/>
    <w:rsid w:val="375B2824"/>
    <w:rsid w:val="375E5687"/>
    <w:rsid w:val="37709DA5"/>
    <w:rsid w:val="37867C5B"/>
    <w:rsid w:val="379CA66B"/>
    <w:rsid w:val="37BE86BC"/>
    <w:rsid w:val="37C37654"/>
    <w:rsid w:val="37CAB341"/>
    <w:rsid w:val="37D51C5B"/>
    <w:rsid w:val="37FA5892"/>
    <w:rsid w:val="38211C64"/>
    <w:rsid w:val="3825FB7C"/>
    <w:rsid w:val="382DACDA"/>
    <w:rsid w:val="38485285"/>
    <w:rsid w:val="385415FE"/>
    <w:rsid w:val="385B465C"/>
    <w:rsid w:val="3867E1F0"/>
    <w:rsid w:val="3871ACC8"/>
    <w:rsid w:val="387633CF"/>
    <w:rsid w:val="387CEDFD"/>
    <w:rsid w:val="387D4E95"/>
    <w:rsid w:val="388A1FD2"/>
    <w:rsid w:val="38B9C54A"/>
    <w:rsid w:val="38C5102D"/>
    <w:rsid w:val="38D1205A"/>
    <w:rsid w:val="38D72FB8"/>
    <w:rsid w:val="38DD7833"/>
    <w:rsid w:val="38DE7D9D"/>
    <w:rsid w:val="38F14C4C"/>
    <w:rsid w:val="390DCFB4"/>
    <w:rsid w:val="390FE038"/>
    <w:rsid w:val="39135A0C"/>
    <w:rsid w:val="391752B1"/>
    <w:rsid w:val="391E3B50"/>
    <w:rsid w:val="3924C627"/>
    <w:rsid w:val="392AA6C1"/>
    <w:rsid w:val="39324125"/>
    <w:rsid w:val="393B5EFC"/>
    <w:rsid w:val="394FF524"/>
    <w:rsid w:val="399B1D3D"/>
    <w:rsid w:val="39A8A075"/>
    <w:rsid w:val="39BFAA03"/>
    <w:rsid w:val="39C6A35C"/>
    <w:rsid w:val="39E4D67D"/>
    <w:rsid w:val="39FE838D"/>
    <w:rsid w:val="3A23AE46"/>
    <w:rsid w:val="3A3774E2"/>
    <w:rsid w:val="3A46C02D"/>
    <w:rsid w:val="3A5CFD79"/>
    <w:rsid w:val="3A5FE016"/>
    <w:rsid w:val="3A63F3E1"/>
    <w:rsid w:val="3A9352B5"/>
    <w:rsid w:val="3AC4D8F6"/>
    <w:rsid w:val="3ACCF133"/>
    <w:rsid w:val="3ADFD317"/>
    <w:rsid w:val="3AE0885A"/>
    <w:rsid w:val="3AE1DFC1"/>
    <w:rsid w:val="3AF78CA6"/>
    <w:rsid w:val="3AFD0EC5"/>
    <w:rsid w:val="3B058EE4"/>
    <w:rsid w:val="3B0E9125"/>
    <w:rsid w:val="3B142C32"/>
    <w:rsid w:val="3B301F4D"/>
    <w:rsid w:val="3B309996"/>
    <w:rsid w:val="3B651EFC"/>
    <w:rsid w:val="3B782CEE"/>
    <w:rsid w:val="3B91DAB5"/>
    <w:rsid w:val="3B93B8E6"/>
    <w:rsid w:val="3B98DEEC"/>
    <w:rsid w:val="3B9DC723"/>
    <w:rsid w:val="3BA6ADA1"/>
    <w:rsid w:val="3BD2F8B6"/>
    <w:rsid w:val="3BD69CB8"/>
    <w:rsid w:val="3BD6BD82"/>
    <w:rsid w:val="3BEAB95C"/>
    <w:rsid w:val="3BEB8F49"/>
    <w:rsid w:val="3BF19C90"/>
    <w:rsid w:val="3BF23472"/>
    <w:rsid w:val="3BFBB077"/>
    <w:rsid w:val="3BFD03DD"/>
    <w:rsid w:val="3C29E217"/>
    <w:rsid w:val="3C2E159B"/>
    <w:rsid w:val="3C3E2F1E"/>
    <w:rsid w:val="3C41DD78"/>
    <w:rsid w:val="3C4902F2"/>
    <w:rsid w:val="3C4E52A5"/>
    <w:rsid w:val="3C563B85"/>
    <w:rsid w:val="3C5876B4"/>
    <w:rsid w:val="3C5E962C"/>
    <w:rsid w:val="3C5F2AF0"/>
    <w:rsid w:val="3C6332D5"/>
    <w:rsid w:val="3C666B39"/>
    <w:rsid w:val="3C6DE006"/>
    <w:rsid w:val="3C893875"/>
    <w:rsid w:val="3C95BBC3"/>
    <w:rsid w:val="3C962C12"/>
    <w:rsid w:val="3C9931B6"/>
    <w:rsid w:val="3C9C6057"/>
    <w:rsid w:val="3C9C6E0E"/>
    <w:rsid w:val="3CA5E71A"/>
    <w:rsid w:val="3CA78524"/>
    <w:rsid w:val="3CACBBA4"/>
    <w:rsid w:val="3CADB2BA"/>
    <w:rsid w:val="3CC17821"/>
    <w:rsid w:val="3CC585B1"/>
    <w:rsid w:val="3CC5C73B"/>
    <w:rsid w:val="3CCF9064"/>
    <w:rsid w:val="3CD86116"/>
    <w:rsid w:val="3CE2DC80"/>
    <w:rsid w:val="3D09BFB9"/>
    <w:rsid w:val="3D38A0F0"/>
    <w:rsid w:val="3D7ED287"/>
    <w:rsid w:val="3D8A99C6"/>
    <w:rsid w:val="3D947775"/>
    <w:rsid w:val="3D991834"/>
    <w:rsid w:val="3D9AABFB"/>
    <w:rsid w:val="3DAFA4B8"/>
    <w:rsid w:val="3DCC84A6"/>
    <w:rsid w:val="3DDE2F58"/>
    <w:rsid w:val="3DF255FA"/>
    <w:rsid w:val="3E181FBD"/>
    <w:rsid w:val="3E31B3DC"/>
    <w:rsid w:val="3E367A40"/>
    <w:rsid w:val="3E44A2C3"/>
    <w:rsid w:val="3E4DF295"/>
    <w:rsid w:val="3E4F3C30"/>
    <w:rsid w:val="3E5A9AD7"/>
    <w:rsid w:val="3E8F7D6A"/>
    <w:rsid w:val="3EC0FA52"/>
    <w:rsid w:val="3EC847C5"/>
    <w:rsid w:val="3ECF526B"/>
    <w:rsid w:val="3EF2648F"/>
    <w:rsid w:val="3F13EEAC"/>
    <w:rsid w:val="3F16247D"/>
    <w:rsid w:val="3F343828"/>
    <w:rsid w:val="3F3610A0"/>
    <w:rsid w:val="3F373ED7"/>
    <w:rsid w:val="3F3908B3"/>
    <w:rsid w:val="3F7AA245"/>
    <w:rsid w:val="3F7B8AC6"/>
    <w:rsid w:val="3FA560FE"/>
    <w:rsid w:val="3FB2E74C"/>
    <w:rsid w:val="3FC68D4A"/>
    <w:rsid w:val="3FC921BB"/>
    <w:rsid w:val="3FD04BFA"/>
    <w:rsid w:val="3FD38C10"/>
    <w:rsid w:val="3FF69B3B"/>
    <w:rsid w:val="3FFBDE1E"/>
    <w:rsid w:val="3FFCC88E"/>
    <w:rsid w:val="4030F679"/>
    <w:rsid w:val="404ECC94"/>
    <w:rsid w:val="404EDC17"/>
    <w:rsid w:val="40505166"/>
    <w:rsid w:val="4056F0DB"/>
    <w:rsid w:val="405B9F2F"/>
    <w:rsid w:val="406B34CB"/>
    <w:rsid w:val="40725CA1"/>
    <w:rsid w:val="4074FB86"/>
    <w:rsid w:val="40784C42"/>
    <w:rsid w:val="40803D29"/>
    <w:rsid w:val="40806814"/>
    <w:rsid w:val="4085EABA"/>
    <w:rsid w:val="408AAA69"/>
    <w:rsid w:val="40A1635B"/>
    <w:rsid w:val="40A1E9D6"/>
    <w:rsid w:val="40B74CA3"/>
    <w:rsid w:val="40B7725C"/>
    <w:rsid w:val="40CABB1F"/>
    <w:rsid w:val="40D3D1D1"/>
    <w:rsid w:val="40F86644"/>
    <w:rsid w:val="4119C9C7"/>
    <w:rsid w:val="413DBC1B"/>
    <w:rsid w:val="414244C7"/>
    <w:rsid w:val="41592B7A"/>
    <w:rsid w:val="416154C0"/>
    <w:rsid w:val="41919F2F"/>
    <w:rsid w:val="41A47E89"/>
    <w:rsid w:val="41A93101"/>
    <w:rsid w:val="41B9FCEF"/>
    <w:rsid w:val="41CC61B7"/>
    <w:rsid w:val="41D5C2AB"/>
    <w:rsid w:val="41DFD69B"/>
    <w:rsid w:val="41E2F114"/>
    <w:rsid w:val="41F1F2EB"/>
    <w:rsid w:val="420AD0DC"/>
    <w:rsid w:val="4211C8C9"/>
    <w:rsid w:val="4215A43E"/>
    <w:rsid w:val="421C7796"/>
    <w:rsid w:val="422220E3"/>
    <w:rsid w:val="4241E07B"/>
    <w:rsid w:val="42607BEB"/>
    <w:rsid w:val="426299AF"/>
    <w:rsid w:val="4264EC40"/>
    <w:rsid w:val="42692D70"/>
    <w:rsid w:val="42748821"/>
    <w:rsid w:val="427DC413"/>
    <w:rsid w:val="42826EB6"/>
    <w:rsid w:val="4287E197"/>
    <w:rsid w:val="429C3512"/>
    <w:rsid w:val="42BE1BED"/>
    <w:rsid w:val="42CB66FB"/>
    <w:rsid w:val="42DDA058"/>
    <w:rsid w:val="42E69697"/>
    <w:rsid w:val="42EA7D57"/>
    <w:rsid w:val="42F4AF70"/>
    <w:rsid w:val="43043D6B"/>
    <w:rsid w:val="4307C0A0"/>
    <w:rsid w:val="430A18E8"/>
    <w:rsid w:val="43146475"/>
    <w:rsid w:val="43234050"/>
    <w:rsid w:val="435EB577"/>
    <w:rsid w:val="43685A06"/>
    <w:rsid w:val="43843C8C"/>
    <w:rsid w:val="4387E077"/>
    <w:rsid w:val="43926E0F"/>
    <w:rsid w:val="43A2E229"/>
    <w:rsid w:val="43A57ED4"/>
    <w:rsid w:val="43AE4B2A"/>
    <w:rsid w:val="43E7E206"/>
    <w:rsid w:val="43F4FC56"/>
    <w:rsid w:val="44025BE1"/>
    <w:rsid w:val="44076EDD"/>
    <w:rsid w:val="44134681"/>
    <w:rsid w:val="4417058D"/>
    <w:rsid w:val="442B5C0C"/>
    <w:rsid w:val="442D163A"/>
    <w:rsid w:val="4439D421"/>
    <w:rsid w:val="443B638B"/>
    <w:rsid w:val="444BDDC1"/>
    <w:rsid w:val="444D0DCF"/>
    <w:rsid w:val="4457F443"/>
    <w:rsid w:val="447E45AC"/>
    <w:rsid w:val="44878B33"/>
    <w:rsid w:val="449A1773"/>
    <w:rsid w:val="44A0819F"/>
    <w:rsid w:val="44EE73D6"/>
    <w:rsid w:val="44FC2694"/>
    <w:rsid w:val="44FF6B05"/>
    <w:rsid w:val="44FF713D"/>
    <w:rsid w:val="4501F1FE"/>
    <w:rsid w:val="4504D070"/>
    <w:rsid w:val="451309AC"/>
    <w:rsid w:val="451AA13F"/>
    <w:rsid w:val="452BE493"/>
    <w:rsid w:val="45410A66"/>
    <w:rsid w:val="455B14CA"/>
    <w:rsid w:val="4568553A"/>
    <w:rsid w:val="456D5AEA"/>
    <w:rsid w:val="4583734B"/>
    <w:rsid w:val="45857B83"/>
    <w:rsid w:val="458C60C4"/>
    <w:rsid w:val="458DCAD8"/>
    <w:rsid w:val="458E222D"/>
    <w:rsid w:val="459A88D6"/>
    <w:rsid w:val="45A73C5B"/>
    <w:rsid w:val="45B8293A"/>
    <w:rsid w:val="45CD12C6"/>
    <w:rsid w:val="45EB455E"/>
    <w:rsid w:val="4607AF8F"/>
    <w:rsid w:val="4610FA20"/>
    <w:rsid w:val="4616C819"/>
    <w:rsid w:val="46172FC6"/>
    <w:rsid w:val="46215A17"/>
    <w:rsid w:val="462FEFA5"/>
    <w:rsid w:val="46330EBC"/>
    <w:rsid w:val="463B024A"/>
    <w:rsid w:val="463B67C0"/>
    <w:rsid w:val="4643F464"/>
    <w:rsid w:val="4654FC49"/>
    <w:rsid w:val="465E73F7"/>
    <w:rsid w:val="466CA981"/>
    <w:rsid w:val="46794D3D"/>
    <w:rsid w:val="46865180"/>
    <w:rsid w:val="468B8E02"/>
    <w:rsid w:val="469F694B"/>
    <w:rsid w:val="46A0C5D5"/>
    <w:rsid w:val="46D25BE9"/>
    <w:rsid w:val="46E7DA3C"/>
    <w:rsid w:val="46EB774A"/>
    <w:rsid w:val="46EB9D76"/>
    <w:rsid w:val="46F4A5C6"/>
    <w:rsid w:val="46FEB3FE"/>
    <w:rsid w:val="4702FF6B"/>
    <w:rsid w:val="47092B4B"/>
    <w:rsid w:val="470D61DC"/>
    <w:rsid w:val="4714919B"/>
    <w:rsid w:val="473116E7"/>
    <w:rsid w:val="473E2968"/>
    <w:rsid w:val="4747A10D"/>
    <w:rsid w:val="474BF401"/>
    <w:rsid w:val="474D40F7"/>
    <w:rsid w:val="4755B03B"/>
    <w:rsid w:val="47574450"/>
    <w:rsid w:val="47590214"/>
    <w:rsid w:val="475F242C"/>
    <w:rsid w:val="476411C0"/>
    <w:rsid w:val="478DE1A6"/>
    <w:rsid w:val="47963A2B"/>
    <w:rsid w:val="47A24A22"/>
    <w:rsid w:val="47ACDF42"/>
    <w:rsid w:val="47BF61A7"/>
    <w:rsid w:val="47CDAB09"/>
    <w:rsid w:val="47CFA1C7"/>
    <w:rsid w:val="47D055B3"/>
    <w:rsid w:val="47D3EBD0"/>
    <w:rsid w:val="47F842CD"/>
    <w:rsid w:val="47FF491D"/>
    <w:rsid w:val="4800B244"/>
    <w:rsid w:val="4802CC90"/>
    <w:rsid w:val="480D361E"/>
    <w:rsid w:val="481A433F"/>
    <w:rsid w:val="4820F14C"/>
    <w:rsid w:val="48215893"/>
    <w:rsid w:val="48309C81"/>
    <w:rsid w:val="483B2198"/>
    <w:rsid w:val="485459A4"/>
    <w:rsid w:val="486E11C7"/>
    <w:rsid w:val="48729695"/>
    <w:rsid w:val="488AAAB1"/>
    <w:rsid w:val="488C48A9"/>
    <w:rsid w:val="488F0CEB"/>
    <w:rsid w:val="4894F8B3"/>
    <w:rsid w:val="48A150B7"/>
    <w:rsid w:val="48A41507"/>
    <w:rsid w:val="48B9EDF4"/>
    <w:rsid w:val="48D4881B"/>
    <w:rsid w:val="48E13C24"/>
    <w:rsid w:val="48F37B3A"/>
    <w:rsid w:val="49274F3C"/>
    <w:rsid w:val="493B15EF"/>
    <w:rsid w:val="495A3C22"/>
    <w:rsid w:val="4963EB94"/>
    <w:rsid w:val="4964037E"/>
    <w:rsid w:val="49675638"/>
    <w:rsid w:val="49694AA5"/>
    <w:rsid w:val="49741778"/>
    <w:rsid w:val="49798DE0"/>
    <w:rsid w:val="498739A4"/>
    <w:rsid w:val="499CBBC7"/>
    <w:rsid w:val="49A0B212"/>
    <w:rsid w:val="49ADD169"/>
    <w:rsid w:val="49BF50C2"/>
    <w:rsid w:val="49CB1D69"/>
    <w:rsid w:val="49D3E2D2"/>
    <w:rsid w:val="49ECD92C"/>
    <w:rsid w:val="49FD8FC6"/>
    <w:rsid w:val="4A063F54"/>
    <w:rsid w:val="4A0F4F14"/>
    <w:rsid w:val="4A195014"/>
    <w:rsid w:val="4A1ADA5E"/>
    <w:rsid w:val="4A1E4FF5"/>
    <w:rsid w:val="4A455428"/>
    <w:rsid w:val="4A458AEF"/>
    <w:rsid w:val="4A584A03"/>
    <w:rsid w:val="4A881A72"/>
    <w:rsid w:val="4A88C1F1"/>
    <w:rsid w:val="4A909B25"/>
    <w:rsid w:val="4A91F7B4"/>
    <w:rsid w:val="4A998140"/>
    <w:rsid w:val="4A9E5EB3"/>
    <w:rsid w:val="4AA850A7"/>
    <w:rsid w:val="4AB9374E"/>
    <w:rsid w:val="4ACD3E0E"/>
    <w:rsid w:val="4ACDFA66"/>
    <w:rsid w:val="4AD372CF"/>
    <w:rsid w:val="4AD749B7"/>
    <w:rsid w:val="4ADF1E5C"/>
    <w:rsid w:val="4AE93125"/>
    <w:rsid w:val="4AF9A8C8"/>
    <w:rsid w:val="4B147A40"/>
    <w:rsid w:val="4B194793"/>
    <w:rsid w:val="4B262D05"/>
    <w:rsid w:val="4B2D5D63"/>
    <w:rsid w:val="4B2EBF33"/>
    <w:rsid w:val="4B401917"/>
    <w:rsid w:val="4B46F0F9"/>
    <w:rsid w:val="4B475EBA"/>
    <w:rsid w:val="4B4C711A"/>
    <w:rsid w:val="4B4DE097"/>
    <w:rsid w:val="4B4F3EBC"/>
    <w:rsid w:val="4B6325D8"/>
    <w:rsid w:val="4B7AE270"/>
    <w:rsid w:val="4B9D9351"/>
    <w:rsid w:val="4BA0D273"/>
    <w:rsid w:val="4BA26480"/>
    <w:rsid w:val="4BA668E7"/>
    <w:rsid w:val="4BAD8ED2"/>
    <w:rsid w:val="4BB59756"/>
    <w:rsid w:val="4BB724F8"/>
    <w:rsid w:val="4BF2A73A"/>
    <w:rsid w:val="4C09FDA9"/>
    <w:rsid w:val="4C1A1168"/>
    <w:rsid w:val="4C1B4680"/>
    <w:rsid w:val="4C1BC6FE"/>
    <w:rsid w:val="4C3D4A75"/>
    <w:rsid w:val="4C782DE7"/>
    <w:rsid w:val="4C7CF853"/>
    <w:rsid w:val="4C8089AF"/>
    <w:rsid w:val="4C892BEA"/>
    <w:rsid w:val="4C8DAEFF"/>
    <w:rsid w:val="4C979AF1"/>
    <w:rsid w:val="4CA49A26"/>
    <w:rsid w:val="4CAF1CD1"/>
    <w:rsid w:val="4CB1A82E"/>
    <w:rsid w:val="4CB4FDCC"/>
    <w:rsid w:val="4CB845B0"/>
    <w:rsid w:val="4CBA7F30"/>
    <w:rsid w:val="4CD52C6F"/>
    <w:rsid w:val="4CDF1071"/>
    <w:rsid w:val="4CE6C264"/>
    <w:rsid w:val="4CF3F8AF"/>
    <w:rsid w:val="4CF49713"/>
    <w:rsid w:val="4D29DEEE"/>
    <w:rsid w:val="4D300105"/>
    <w:rsid w:val="4D3938B9"/>
    <w:rsid w:val="4D536135"/>
    <w:rsid w:val="4D54E83D"/>
    <w:rsid w:val="4D71E95A"/>
    <w:rsid w:val="4D71F41F"/>
    <w:rsid w:val="4D78D2CA"/>
    <w:rsid w:val="4D881C8C"/>
    <w:rsid w:val="4D8896FE"/>
    <w:rsid w:val="4DB67595"/>
    <w:rsid w:val="4DC83E0F"/>
    <w:rsid w:val="4DCBA57E"/>
    <w:rsid w:val="4DE15882"/>
    <w:rsid w:val="4DE594B7"/>
    <w:rsid w:val="4E084A38"/>
    <w:rsid w:val="4E13FA2B"/>
    <w:rsid w:val="4E29C929"/>
    <w:rsid w:val="4E3FE5B9"/>
    <w:rsid w:val="4E462DAF"/>
    <w:rsid w:val="4E6535C5"/>
    <w:rsid w:val="4E6CCC58"/>
    <w:rsid w:val="4E6FF4F4"/>
    <w:rsid w:val="4E8915CA"/>
    <w:rsid w:val="4E995B53"/>
    <w:rsid w:val="4E9F94AA"/>
    <w:rsid w:val="4EA90E17"/>
    <w:rsid w:val="4EAF2722"/>
    <w:rsid w:val="4EC514CC"/>
    <w:rsid w:val="4ED53413"/>
    <w:rsid w:val="4ED92CF9"/>
    <w:rsid w:val="4EE84B99"/>
    <w:rsid w:val="4EFB06C8"/>
    <w:rsid w:val="4F0EEAF3"/>
    <w:rsid w:val="4F210A61"/>
    <w:rsid w:val="4F33DD07"/>
    <w:rsid w:val="4F3991E5"/>
    <w:rsid w:val="4F46798C"/>
    <w:rsid w:val="4F571443"/>
    <w:rsid w:val="4F5B47DB"/>
    <w:rsid w:val="4F612E23"/>
    <w:rsid w:val="4F6A8878"/>
    <w:rsid w:val="4F6F8996"/>
    <w:rsid w:val="4F8BAE83"/>
    <w:rsid w:val="4F967AF1"/>
    <w:rsid w:val="4FA415CA"/>
    <w:rsid w:val="4FAD363F"/>
    <w:rsid w:val="4FC02E24"/>
    <w:rsid w:val="4FCFBBA0"/>
    <w:rsid w:val="4FD42D31"/>
    <w:rsid w:val="4FDF9347"/>
    <w:rsid w:val="4FE3690D"/>
    <w:rsid w:val="4FE5D478"/>
    <w:rsid w:val="4FE69D05"/>
    <w:rsid w:val="4FE93CBA"/>
    <w:rsid w:val="4FEC4F51"/>
    <w:rsid w:val="4FEF293F"/>
    <w:rsid w:val="4FFBA465"/>
    <w:rsid w:val="500639BB"/>
    <w:rsid w:val="501451D7"/>
    <w:rsid w:val="50190EED"/>
    <w:rsid w:val="5026FA59"/>
    <w:rsid w:val="5030035C"/>
    <w:rsid w:val="504AAE72"/>
    <w:rsid w:val="50526869"/>
    <w:rsid w:val="50547C23"/>
    <w:rsid w:val="50848902"/>
    <w:rsid w:val="508ED7CD"/>
    <w:rsid w:val="50A12D84"/>
    <w:rsid w:val="50B01E43"/>
    <w:rsid w:val="50B77FA0"/>
    <w:rsid w:val="50B86335"/>
    <w:rsid w:val="50C10E90"/>
    <w:rsid w:val="50D44F7D"/>
    <w:rsid w:val="50D4E4DB"/>
    <w:rsid w:val="50F8E1B8"/>
    <w:rsid w:val="50F9A769"/>
    <w:rsid w:val="51117397"/>
    <w:rsid w:val="5112ED78"/>
    <w:rsid w:val="51186306"/>
    <w:rsid w:val="515B35E4"/>
    <w:rsid w:val="516006F3"/>
    <w:rsid w:val="516AB7CD"/>
    <w:rsid w:val="516BC471"/>
    <w:rsid w:val="516D57AA"/>
    <w:rsid w:val="5171C3DA"/>
    <w:rsid w:val="51852CCC"/>
    <w:rsid w:val="519CD687"/>
    <w:rsid w:val="51AA62FF"/>
    <w:rsid w:val="51AC405E"/>
    <w:rsid w:val="51CEE9CA"/>
    <w:rsid w:val="51E293F3"/>
    <w:rsid w:val="51FBE887"/>
    <w:rsid w:val="51FDDA1F"/>
    <w:rsid w:val="520B957F"/>
    <w:rsid w:val="5218B9DF"/>
    <w:rsid w:val="52224A99"/>
    <w:rsid w:val="522ED70F"/>
    <w:rsid w:val="52325FCD"/>
    <w:rsid w:val="524CAFCF"/>
    <w:rsid w:val="525B16FA"/>
    <w:rsid w:val="526782A2"/>
    <w:rsid w:val="526B4A13"/>
    <w:rsid w:val="5285A7A4"/>
    <w:rsid w:val="5289CDA5"/>
    <w:rsid w:val="52917C02"/>
    <w:rsid w:val="52922154"/>
    <w:rsid w:val="52B88316"/>
    <w:rsid w:val="52BEB4D0"/>
    <w:rsid w:val="52C5468D"/>
    <w:rsid w:val="52C7EE6B"/>
    <w:rsid w:val="52D520F5"/>
    <w:rsid w:val="52E4255F"/>
    <w:rsid w:val="52EA20C6"/>
    <w:rsid w:val="52EEF980"/>
    <w:rsid w:val="52EF7452"/>
    <w:rsid w:val="530D02EE"/>
    <w:rsid w:val="53168B49"/>
    <w:rsid w:val="53169A3A"/>
    <w:rsid w:val="532696F2"/>
    <w:rsid w:val="5326BF34"/>
    <w:rsid w:val="532CAA3E"/>
    <w:rsid w:val="532F0DDF"/>
    <w:rsid w:val="5332082A"/>
    <w:rsid w:val="5332CA3C"/>
    <w:rsid w:val="53392400"/>
    <w:rsid w:val="53406FDC"/>
    <w:rsid w:val="53506F9F"/>
    <w:rsid w:val="5353E1FF"/>
    <w:rsid w:val="538F2945"/>
    <w:rsid w:val="53953C84"/>
    <w:rsid w:val="539959B9"/>
    <w:rsid w:val="53A41075"/>
    <w:rsid w:val="53B59754"/>
    <w:rsid w:val="53C3FDB4"/>
    <w:rsid w:val="53DAA12E"/>
    <w:rsid w:val="53DEAC69"/>
    <w:rsid w:val="53FDA41C"/>
    <w:rsid w:val="542068A4"/>
    <w:rsid w:val="54262415"/>
    <w:rsid w:val="544880C9"/>
    <w:rsid w:val="54562858"/>
    <w:rsid w:val="546A176F"/>
    <w:rsid w:val="5472F4CB"/>
    <w:rsid w:val="548BC499"/>
    <w:rsid w:val="548D5A1A"/>
    <w:rsid w:val="548EAC6A"/>
    <w:rsid w:val="549B6B34"/>
    <w:rsid w:val="54B2284D"/>
    <w:rsid w:val="54C53381"/>
    <w:rsid w:val="54D414BF"/>
    <w:rsid w:val="54EECAB3"/>
    <w:rsid w:val="54EF4636"/>
    <w:rsid w:val="550116E2"/>
    <w:rsid w:val="550380EC"/>
    <w:rsid w:val="551C8E81"/>
    <w:rsid w:val="552224F4"/>
    <w:rsid w:val="552AF9A6"/>
    <w:rsid w:val="553ED1C8"/>
    <w:rsid w:val="5542E30C"/>
    <w:rsid w:val="5549925C"/>
    <w:rsid w:val="55550BAE"/>
    <w:rsid w:val="5555D303"/>
    <w:rsid w:val="5557FA25"/>
    <w:rsid w:val="555DC4D6"/>
    <w:rsid w:val="55670923"/>
    <w:rsid w:val="55674021"/>
    <w:rsid w:val="55756C56"/>
    <w:rsid w:val="55787593"/>
    <w:rsid w:val="5581C748"/>
    <w:rsid w:val="558429B0"/>
    <w:rsid w:val="55A77BB0"/>
    <w:rsid w:val="55B1D683"/>
    <w:rsid w:val="55BCA317"/>
    <w:rsid w:val="55C3A03A"/>
    <w:rsid w:val="55C8617A"/>
    <w:rsid w:val="55ED12EB"/>
    <w:rsid w:val="55F365F2"/>
    <w:rsid w:val="55F94028"/>
    <w:rsid w:val="55FDA2DE"/>
    <w:rsid w:val="56188AE3"/>
    <w:rsid w:val="5618EE7D"/>
    <w:rsid w:val="56311706"/>
    <w:rsid w:val="564E2C0B"/>
    <w:rsid w:val="56527B89"/>
    <w:rsid w:val="5666C7F2"/>
    <w:rsid w:val="566FDE30"/>
    <w:rsid w:val="5677B102"/>
    <w:rsid w:val="568011C8"/>
    <w:rsid w:val="5682A2FB"/>
    <w:rsid w:val="56983B3F"/>
    <w:rsid w:val="56A674D0"/>
    <w:rsid w:val="56A76038"/>
    <w:rsid w:val="56C2E208"/>
    <w:rsid w:val="56D38B48"/>
    <w:rsid w:val="56E070A3"/>
    <w:rsid w:val="56E6F439"/>
    <w:rsid w:val="56F2609E"/>
    <w:rsid w:val="56FCB7EA"/>
    <w:rsid w:val="56FDF3A2"/>
    <w:rsid w:val="57011E24"/>
    <w:rsid w:val="5703D9C3"/>
    <w:rsid w:val="571AB2F8"/>
    <w:rsid w:val="57361AA9"/>
    <w:rsid w:val="573B7CA6"/>
    <w:rsid w:val="574E6863"/>
    <w:rsid w:val="57580DF3"/>
    <w:rsid w:val="575FC15A"/>
    <w:rsid w:val="57641A1B"/>
    <w:rsid w:val="5766000A"/>
    <w:rsid w:val="576C03D1"/>
    <w:rsid w:val="577A3063"/>
    <w:rsid w:val="578DFD97"/>
    <w:rsid w:val="57B3ABE1"/>
    <w:rsid w:val="57B812B9"/>
    <w:rsid w:val="57F700D0"/>
    <w:rsid w:val="580AB7AF"/>
    <w:rsid w:val="58279CC1"/>
    <w:rsid w:val="582EE7C8"/>
    <w:rsid w:val="5836B3BC"/>
    <w:rsid w:val="58442698"/>
    <w:rsid w:val="5847AE70"/>
    <w:rsid w:val="584B12E7"/>
    <w:rsid w:val="5857CC67"/>
    <w:rsid w:val="5860A8A5"/>
    <w:rsid w:val="58645638"/>
    <w:rsid w:val="586F5BA9"/>
    <w:rsid w:val="5879AAD1"/>
    <w:rsid w:val="5899E9B2"/>
    <w:rsid w:val="58BC9502"/>
    <w:rsid w:val="58CC204B"/>
    <w:rsid w:val="58CDA4BB"/>
    <w:rsid w:val="58D9255D"/>
    <w:rsid w:val="58E2A99D"/>
    <w:rsid w:val="592F209C"/>
    <w:rsid w:val="593C3217"/>
    <w:rsid w:val="595AF50F"/>
    <w:rsid w:val="5963365B"/>
    <w:rsid w:val="598C3BFF"/>
    <w:rsid w:val="59A20BC0"/>
    <w:rsid w:val="59AAF29C"/>
    <w:rsid w:val="59B71D94"/>
    <w:rsid w:val="59CE1BF4"/>
    <w:rsid w:val="59DF2066"/>
    <w:rsid w:val="59E1583E"/>
    <w:rsid w:val="5A00A2AC"/>
    <w:rsid w:val="5A018169"/>
    <w:rsid w:val="5A1118F0"/>
    <w:rsid w:val="5A32C304"/>
    <w:rsid w:val="5A3AEC13"/>
    <w:rsid w:val="5A528A5B"/>
    <w:rsid w:val="5A5FD376"/>
    <w:rsid w:val="5A603961"/>
    <w:rsid w:val="5A6B962A"/>
    <w:rsid w:val="5A6BDB6D"/>
    <w:rsid w:val="5A700E17"/>
    <w:rsid w:val="5A761CDB"/>
    <w:rsid w:val="5A8D3BB9"/>
    <w:rsid w:val="5A9D052C"/>
    <w:rsid w:val="5A9E28D7"/>
    <w:rsid w:val="5AB87E8A"/>
    <w:rsid w:val="5ACA9A09"/>
    <w:rsid w:val="5ACE9EBB"/>
    <w:rsid w:val="5AE8A207"/>
    <w:rsid w:val="5AEC0BB6"/>
    <w:rsid w:val="5AF5D60A"/>
    <w:rsid w:val="5B01BD58"/>
    <w:rsid w:val="5B076E1A"/>
    <w:rsid w:val="5B0E31EE"/>
    <w:rsid w:val="5B1CDD03"/>
    <w:rsid w:val="5B45E71C"/>
    <w:rsid w:val="5B48EC1C"/>
    <w:rsid w:val="5B4AD41E"/>
    <w:rsid w:val="5B4D96AA"/>
    <w:rsid w:val="5B5CB6D4"/>
    <w:rsid w:val="5B736698"/>
    <w:rsid w:val="5B7889DA"/>
    <w:rsid w:val="5B80E598"/>
    <w:rsid w:val="5B8DD51A"/>
    <w:rsid w:val="5BA0257D"/>
    <w:rsid w:val="5BA30582"/>
    <w:rsid w:val="5BA9C461"/>
    <w:rsid w:val="5BBF0960"/>
    <w:rsid w:val="5BE5A97C"/>
    <w:rsid w:val="5BF65D64"/>
    <w:rsid w:val="5BF8D086"/>
    <w:rsid w:val="5C020E15"/>
    <w:rsid w:val="5C1235C9"/>
    <w:rsid w:val="5C15FB9D"/>
    <w:rsid w:val="5C354158"/>
    <w:rsid w:val="5C4F57D1"/>
    <w:rsid w:val="5C623402"/>
    <w:rsid w:val="5C70CBBD"/>
    <w:rsid w:val="5C7344F6"/>
    <w:rsid w:val="5CA2A432"/>
    <w:rsid w:val="5CA5EA72"/>
    <w:rsid w:val="5CBF7280"/>
    <w:rsid w:val="5CC12B69"/>
    <w:rsid w:val="5CCBBEFF"/>
    <w:rsid w:val="5CD2CC79"/>
    <w:rsid w:val="5CD38B6C"/>
    <w:rsid w:val="5CDCE413"/>
    <w:rsid w:val="5CE5E998"/>
    <w:rsid w:val="5CF3BFF6"/>
    <w:rsid w:val="5CF632E8"/>
    <w:rsid w:val="5CFA4778"/>
    <w:rsid w:val="5CFB8322"/>
    <w:rsid w:val="5D093642"/>
    <w:rsid w:val="5D1044CA"/>
    <w:rsid w:val="5D1DEF6C"/>
    <w:rsid w:val="5D313CEE"/>
    <w:rsid w:val="5D3908C3"/>
    <w:rsid w:val="5D4D44ED"/>
    <w:rsid w:val="5D5EACF9"/>
    <w:rsid w:val="5D654515"/>
    <w:rsid w:val="5D779660"/>
    <w:rsid w:val="5D87D02B"/>
    <w:rsid w:val="5D8D79D6"/>
    <w:rsid w:val="5D9E9A65"/>
    <w:rsid w:val="5DA2FB5E"/>
    <w:rsid w:val="5DB1ABA2"/>
    <w:rsid w:val="5DBC23BB"/>
    <w:rsid w:val="5DCD9DD3"/>
    <w:rsid w:val="5E14772B"/>
    <w:rsid w:val="5E185D18"/>
    <w:rsid w:val="5E1A0E35"/>
    <w:rsid w:val="5E1BED7D"/>
    <w:rsid w:val="5E22EF7B"/>
    <w:rsid w:val="5E2B3509"/>
    <w:rsid w:val="5E2FF50A"/>
    <w:rsid w:val="5E3E7C4A"/>
    <w:rsid w:val="5E4FC362"/>
    <w:rsid w:val="5E51D808"/>
    <w:rsid w:val="5E5A303D"/>
    <w:rsid w:val="5E5FE6D0"/>
    <w:rsid w:val="5E6D3D3F"/>
    <w:rsid w:val="5E78B30B"/>
    <w:rsid w:val="5E8BA0B0"/>
    <w:rsid w:val="5E8D21D5"/>
    <w:rsid w:val="5E9A15C4"/>
    <w:rsid w:val="5E9E7956"/>
    <w:rsid w:val="5EA28B4D"/>
    <w:rsid w:val="5EC0A7E6"/>
    <w:rsid w:val="5EDA1D06"/>
    <w:rsid w:val="5EDD0716"/>
    <w:rsid w:val="5EDFD7E6"/>
    <w:rsid w:val="5EF26E32"/>
    <w:rsid w:val="5EFB4333"/>
    <w:rsid w:val="5EFF03F7"/>
    <w:rsid w:val="5F06AC00"/>
    <w:rsid w:val="5F110681"/>
    <w:rsid w:val="5F1F7A55"/>
    <w:rsid w:val="5F23BDE2"/>
    <w:rsid w:val="5F24F4AC"/>
    <w:rsid w:val="5F2659AE"/>
    <w:rsid w:val="5F29B3F4"/>
    <w:rsid w:val="5F38914E"/>
    <w:rsid w:val="5F3BF012"/>
    <w:rsid w:val="5F564B7C"/>
    <w:rsid w:val="5F58E59A"/>
    <w:rsid w:val="5F631FD8"/>
    <w:rsid w:val="5F74919D"/>
    <w:rsid w:val="5F8A9B49"/>
    <w:rsid w:val="5F8DB132"/>
    <w:rsid w:val="5F967396"/>
    <w:rsid w:val="5F99E84A"/>
    <w:rsid w:val="5FB95087"/>
    <w:rsid w:val="5FBCCDFD"/>
    <w:rsid w:val="5FC3D8FB"/>
    <w:rsid w:val="5FD41685"/>
    <w:rsid w:val="5FDBB488"/>
    <w:rsid w:val="5FDE1037"/>
    <w:rsid w:val="5FF03519"/>
    <w:rsid w:val="5FF62DFB"/>
    <w:rsid w:val="602EE36F"/>
    <w:rsid w:val="6036675D"/>
    <w:rsid w:val="60391869"/>
    <w:rsid w:val="6044EE91"/>
    <w:rsid w:val="604E01BD"/>
    <w:rsid w:val="605E98D5"/>
    <w:rsid w:val="606A85D4"/>
    <w:rsid w:val="60703F71"/>
    <w:rsid w:val="6070DBCE"/>
    <w:rsid w:val="608C3547"/>
    <w:rsid w:val="6095B575"/>
    <w:rsid w:val="60B5D4BE"/>
    <w:rsid w:val="6115149A"/>
    <w:rsid w:val="6135E3DC"/>
    <w:rsid w:val="6136807F"/>
    <w:rsid w:val="613B6FE8"/>
    <w:rsid w:val="6159AC9D"/>
    <w:rsid w:val="6179C6D9"/>
    <w:rsid w:val="61850D63"/>
    <w:rsid w:val="618C2BFC"/>
    <w:rsid w:val="618F4493"/>
    <w:rsid w:val="61AB6383"/>
    <w:rsid w:val="61CDBBFC"/>
    <w:rsid w:val="61DEC00A"/>
    <w:rsid w:val="61E59E11"/>
    <w:rsid w:val="61EC3B0C"/>
    <w:rsid w:val="61ECC1DC"/>
    <w:rsid w:val="61ED33E3"/>
    <w:rsid w:val="61F1B8A4"/>
    <w:rsid w:val="61F2739B"/>
    <w:rsid w:val="620503DE"/>
    <w:rsid w:val="6206A54D"/>
    <w:rsid w:val="620BF899"/>
    <w:rsid w:val="620D4A7D"/>
    <w:rsid w:val="6225EFEA"/>
    <w:rsid w:val="624018F2"/>
    <w:rsid w:val="62449844"/>
    <w:rsid w:val="624DF144"/>
    <w:rsid w:val="62543046"/>
    <w:rsid w:val="625CADC0"/>
    <w:rsid w:val="625CBB66"/>
    <w:rsid w:val="625E9192"/>
    <w:rsid w:val="6264867E"/>
    <w:rsid w:val="626F27C5"/>
    <w:rsid w:val="6279E781"/>
    <w:rsid w:val="6294D590"/>
    <w:rsid w:val="6297A954"/>
    <w:rsid w:val="629B3008"/>
    <w:rsid w:val="62A26AA6"/>
    <w:rsid w:val="62A52E0D"/>
    <w:rsid w:val="62B5D387"/>
    <w:rsid w:val="62B829F4"/>
    <w:rsid w:val="62D12E95"/>
    <w:rsid w:val="62E8705F"/>
    <w:rsid w:val="62F221EB"/>
    <w:rsid w:val="62F6D933"/>
    <w:rsid w:val="63024DFD"/>
    <w:rsid w:val="63227267"/>
    <w:rsid w:val="63314360"/>
    <w:rsid w:val="63406021"/>
    <w:rsid w:val="63479E14"/>
    <w:rsid w:val="635AECDB"/>
    <w:rsid w:val="63A707B7"/>
    <w:rsid w:val="63B84C59"/>
    <w:rsid w:val="63B92531"/>
    <w:rsid w:val="63BB4104"/>
    <w:rsid w:val="63C308F3"/>
    <w:rsid w:val="63C8A97F"/>
    <w:rsid w:val="63C99D59"/>
    <w:rsid w:val="63DA76C1"/>
    <w:rsid w:val="64014DB6"/>
    <w:rsid w:val="64258E01"/>
    <w:rsid w:val="6449072C"/>
    <w:rsid w:val="645F3C34"/>
    <w:rsid w:val="646F4CF2"/>
    <w:rsid w:val="647C10ED"/>
    <w:rsid w:val="648EB1AC"/>
    <w:rsid w:val="64A3703C"/>
    <w:rsid w:val="64A9424A"/>
    <w:rsid w:val="64AAC1E4"/>
    <w:rsid w:val="64B0F80B"/>
    <w:rsid w:val="64BA3EA6"/>
    <w:rsid w:val="64BAB4F0"/>
    <w:rsid w:val="64C14067"/>
    <w:rsid w:val="64C36970"/>
    <w:rsid w:val="64C7E069"/>
    <w:rsid w:val="64EAB737"/>
    <w:rsid w:val="64EB6630"/>
    <w:rsid w:val="64F172C6"/>
    <w:rsid w:val="6507C353"/>
    <w:rsid w:val="6531B696"/>
    <w:rsid w:val="654AE271"/>
    <w:rsid w:val="654EE27B"/>
    <w:rsid w:val="6558466F"/>
    <w:rsid w:val="655C3ABC"/>
    <w:rsid w:val="6562AB67"/>
    <w:rsid w:val="657A7F59"/>
    <w:rsid w:val="65B2EC1F"/>
    <w:rsid w:val="65CCDF47"/>
    <w:rsid w:val="65D29B12"/>
    <w:rsid w:val="65F98A9E"/>
    <w:rsid w:val="65FB561C"/>
    <w:rsid w:val="660229C6"/>
    <w:rsid w:val="6604F086"/>
    <w:rsid w:val="6607FD05"/>
    <w:rsid w:val="660CC38F"/>
    <w:rsid w:val="660E39E9"/>
    <w:rsid w:val="661C77B7"/>
    <w:rsid w:val="66298EF2"/>
    <w:rsid w:val="6630C602"/>
    <w:rsid w:val="663E3E5F"/>
    <w:rsid w:val="6640D9B2"/>
    <w:rsid w:val="664A49D4"/>
    <w:rsid w:val="6654C9C2"/>
    <w:rsid w:val="6656786D"/>
    <w:rsid w:val="665DC6CD"/>
    <w:rsid w:val="666DEDD3"/>
    <w:rsid w:val="666EA2CC"/>
    <w:rsid w:val="6670969B"/>
    <w:rsid w:val="6682BD47"/>
    <w:rsid w:val="66886ACC"/>
    <w:rsid w:val="668DE1DB"/>
    <w:rsid w:val="668EAC45"/>
    <w:rsid w:val="669D19DD"/>
    <w:rsid w:val="66B0AB3E"/>
    <w:rsid w:val="66C8D4C8"/>
    <w:rsid w:val="66D5109D"/>
    <w:rsid w:val="66DABABA"/>
    <w:rsid w:val="66E4F87E"/>
    <w:rsid w:val="66EEF4B4"/>
    <w:rsid w:val="66FD6DBF"/>
    <w:rsid w:val="66FF3166"/>
    <w:rsid w:val="67049E1D"/>
    <w:rsid w:val="670A81EF"/>
    <w:rsid w:val="671E035C"/>
    <w:rsid w:val="67242B00"/>
    <w:rsid w:val="6728D52C"/>
    <w:rsid w:val="67334061"/>
    <w:rsid w:val="6737F72E"/>
    <w:rsid w:val="6749FE24"/>
    <w:rsid w:val="6759C3DF"/>
    <w:rsid w:val="675A7D6C"/>
    <w:rsid w:val="675B2E63"/>
    <w:rsid w:val="675BFEE4"/>
    <w:rsid w:val="6781ABB3"/>
    <w:rsid w:val="6796A852"/>
    <w:rsid w:val="67A3A0BD"/>
    <w:rsid w:val="67D79C5D"/>
    <w:rsid w:val="67DBBB87"/>
    <w:rsid w:val="67E23981"/>
    <w:rsid w:val="67E7EA26"/>
    <w:rsid w:val="67F1DF68"/>
    <w:rsid w:val="67FA773B"/>
    <w:rsid w:val="67FA7C3A"/>
    <w:rsid w:val="68413979"/>
    <w:rsid w:val="68488237"/>
    <w:rsid w:val="686D6B30"/>
    <w:rsid w:val="6878B089"/>
    <w:rsid w:val="6882E2D2"/>
    <w:rsid w:val="6889E3E9"/>
    <w:rsid w:val="68B1C0C7"/>
    <w:rsid w:val="68B65EC0"/>
    <w:rsid w:val="68BBE110"/>
    <w:rsid w:val="68CD69C6"/>
    <w:rsid w:val="68EDBCD1"/>
    <w:rsid w:val="68F61CD4"/>
    <w:rsid w:val="68F7CF45"/>
    <w:rsid w:val="6906781B"/>
    <w:rsid w:val="690A7AD5"/>
    <w:rsid w:val="69123622"/>
    <w:rsid w:val="69320D37"/>
    <w:rsid w:val="69386C93"/>
    <w:rsid w:val="693E2108"/>
    <w:rsid w:val="69447F7F"/>
    <w:rsid w:val="694F0B31"/>
    <w:rsid w:val="695055FC"/>
    <w:rsid w:val="6971ED53"/>
    <w:rsid w:val="69758B8D"/>
    <w:rsid w:val="6995959F"/>
    <w:rsid w:val="6998E897"/>
    <w:rsid w:val="69995E3A"/>
    <w:rsid w:val="69CF2EA6"/>
    <w:rsid w:val="69D11CDC"/>
    <w:rsid w:val="69E2C66F"/>
    <w:rsid w:val="69E3C40E"/>
    <w:rsid w:val="69E9062F"/>
    <w:rsid w:val="69F83FBD"/>
    <w:rsid w:val="69FE2F68"/>
    <w:rsid w:val="69FFA802"/>
    <w:rsid w:val="6A21EC72"/>
    <w:rsid w:val="6A27F65F"/>
    <w:rsid w:val="6A3693CE"/>
    <w:rsid w:val="6A3F4B57"/>
    <w:rsid w:val="6A4636D3"/>
    <w:rsid w:val="6A520D5F"/>
    <w:rsid w:val="6A5E5C64"/>
    <w:rsid w:val="6A5F1B76"/>
    <w:rsid w:val="6A873FBB"/>
    <w:rsid w:val="6A8E187D"/>
    <w:rsid w:val="6A9F762D"/>
    <w:rsid w:val="6AA66F8A"/>
    <w:rsid w:val="6AB66701"/>
    <w:rsid w:val="6AC010B7"/>
    <w:rsid w:val="6AC8E418"/>
    <w:rsid w:val="6ACE61D2"/>
    <w:rsid w:val="6AD9CEF7"/>
    <w:rsid w:val="6ADE2C5A"/>
    <w:rsid w:val="6AE396D7"/>
    <w:rsid w:val="6AF2B5F9"/>
    <w:rsid w:val="6AFC4810"/>
    <w:rsid w:val="6B163B4D"/>
    <w:rsid w:val="6B1F94BA"/>
    <w:rsid w:val="6B25B0E1"/>
    <w:rsid w:val="6B3B2D98"/>
    <w:rsid w:val="6B433FFF"/>
    <w:rsid w:val="6B575DF4"/>
    <w:rsid w:val="6B633842"/>
    <w:rsid w:val="6B642087"/>
    <w:rsid w:val="6B69A814"/>
    <w:rsid w:val="6B9DFB7B"/>
    <w:rsid w:val="6BAB703E"/>
    <w:rsid w:val="6BB392DD"/>
    <w:rsid w:val="6BB84C7A"/>
    <w:rsid w:val="6BC558CB"/>
    <w:rsid w:val="6BCEFD35"/>
    <w:rsid w:val="6BD9A59C"/>
    <w:rsid w:val="6BDFA213"/>
    <w:rsid w:val="6BE0968C"/>
    <w:rsid w:val="6C08A571"/>
    <w:rsid w:val="6C0CC8BE"/>
    <w:rsid w:val="6C2E2864"/>
    <w:rsid w:val="6C3DEFCF"/>
    <w:rsid w:val="6C441DB0"/>
    <w:rsid w:val="6C4C52A1"/>
    <w:rsid w:val="6C53A08A"/>
    <w:rsid w:val="6C58D406"/>
    <w:rsid w:val="6C67E76B"/>
    <w:rsid w:val="6C6A4FAD"/>
    <w:rsid w:val="6C82B9C1"/>
    <w:rsid w:val="6C8C543A"/>
    <w:rsid w:val="6C8F0F70"/>
    <w:rsid w:val="6C9E1BF8"/>
    <w:rsid w:val="6CA291B5"/>
    <w:rsid w:val="6CB5BBAA"/>
    <w:rsid w:val="6CC06C52"/>
    <w:rsid w:val="6CE2A620"/>
    <w:rsid w:val="6CF66C9A"/>
    <w:rsid w:val="6D05EEDE"/>
    <w:rsid w:val="6D096A46"/>
    <w:rsid w:val="6D0E15E9"/>
    <w:rsid w:val="6D16C2B4"/>
    <w:rsid w:val="6D170AA7"/>
    <w:rsid w:val="6D20E739"/>
    <w:rsid w:val="6D26F772"/>
    <w:rsid w:val="6D448A71"/>
    <w:rsid w:val="6D72B591"/>
    <w:rsid w:val="6D7C3B25"/>
    <w:rsid w:val="6D9C87B5"/>
    <w:rsid w:val="6DADEAD3"/>
    <w:rsid w:val="6DC37F8F"/>
    <w:rsid w:val="6DC5C029"/>
    <w:rsid w:val="6DF0EDFD"/>
    <w:rsid w:val="6DF9F915"/>
    <w:rsid w:val="6E2CD907"/>
    <w:rsid w:val="6E30C64C"/>
    <w:rsid w:val="6E4DB15D"/>
    <w:rsid w:val="6E534435"/>
    <w:rsid w:val="6E5B39E9"/>
    <w:rsid w:val="6E5BD6C2"/>
    <w:rsid w:val="6E7D6B91"/>
    <w:rsid w:val="6E7ECEDF"/>
    <w:rsid w:val="6E8DD33C"/>
    <w:rsid w:val="6E9532DD"/>
    <w:rsid w:val="6EB0BAC6"/>
    <w:rsid w:val="6ECEF489"/>
    <w:rsid w:val="6ED831C2"/>
    <w:rsid w:val="6EDB5A68"/>
    <w:rsid w:val="6EEEB4F0"/>
    <w:rsid w:val="6F0A8772"/>
    <w:rsid w:val="6F12AF11"/>
    <w:rsid w:val="6F1D0ACB"/>
    <w:rsid w:val="6F2A80AB"/>
    <w:rsid w:val="6F30F902"/>
    <w:rsid w:val="6F442281"/>
    <w:rsid w:val="6F530CAE"/>
    <w:rsid w:val="6F59BEA1"/>
    <w:rsid w:val="6F7E2943"/>
    <w:rsid w:val="6FA9B05F"/>
    <w:rsid w:val="6FAA8179"/>
    <w:rsid w:val="6FB192E8"/>
    <w:rsid w:val="6FCFA3B6"/>
    <w:rsid w:val="6FD94DCC"/>
    <w:rsid w:val="6FE9DE80"/>
    <w:rsid w:val="6FEB7D2D"/>
    <w:rsid w:val="6FF9F744"/>
    <w:rsid w:val="6FFD1147"/>
    <w:rsid w:val="7009AA6C"/>
    <w:rsid w:val="70197CCA"/>
    <w:rsid w:val="70205AB1"/>
    <w:rsid w:val="70275ACC"/>
    <w:rsid w:val="703538D2"/>
    <w:rsid w:val="7038CDCA"/>
    <w:rsid w:val="70398F97"/>
    <w:rsid w:val="703ACD0C"/>
    <w:rsid w:val="704216E8"/>
    <w:rsid w:val="70436AFA"/>
    <w:rsid w:val="704693DD"/>
    <w:rsid w:val="7070EAA1"/>
    <w:rsid w:val="70716C9E"/>
    <w:rsid w:val="7072E8D4"/>
    <w:rsid w:val="7089AF1B"/>
    <w:rsid w:val="7089B35A"/>
    <w:rsid w:val="709797EF"/>
    <w:rsid w:val="70B6B890"/>
    <w:rsid w:val="70D69622"/>
    <w:rsid w:val="71005ABA"/>
    <w:rsid w:val="71027DB9"/>
    <w:rsid w:val="7109F522"/>
    <w:rsid w:val="7113C959"/>
    <w:rsid w:val="71146D31"/>
    <w:rsid w:val="7132989B"/>
    <w:rsid w:val="71353F4A"/>
    <w:rsid w:val="713E4221"/>
    <w:rsid w:val="714BD94E"/>
    <w:rsid w:val="715BD7B1"/>
    <w:rsid w:val="71714CDB"/>
    <w:rsid w:val="717A710F"/>
    <w:rsid w:val="717DCB53"/>
    <w:rsid w:val="718F7310"/>
    <w:rsid w:val="71970501"/>
    <w:rsid w:val="719A7F02"/>
    <w:rsid w:val="71EE2A0C"/>
    <w:rsid w:val="71F80147"/>
    <w:rsid w:val="71F9FB64"/>
    <w:rsid w:val="72057130"/>
    <w:rsid w:val="7229386F"/>
    <w:rsid w:val="72378721"/>
    <w:rsid w:val="723B40FE"/>
    <w:rsid w:val="7282C80D"/>
    <w:rsid w:val="72880EA2"/>
    <w:rsid w:val="7291B0FA"/>
    <w:rsid w:val="72953C15"/>
    <w:rsid w:val="729C4A68"/>
    <w:rsid w:val="72A7219B"/>
    <w:rsid w:val="72C42C00"/>
    <w:rsid w:val="72C533A5"/>
    <w:rsid w:val="72C5D9F4"/>
    <w:rsid w:val="72D0584A"/>
    <w:rsid w:val="72D0E611"/>
    <w:rsid w:val="72D96DD8"/>
    <w:rsid w:val="72DFF242"/>
    <w:rsid w:val="73059286"/>
    <w:rsid w:val="7312BBEC"/>
    <w:rsid w:val="733BB15F"/>
    <w:rsid w:val="7341D6BE"/>
    <w:rsid w:val="734DB890"/>
    <w:rsid w:val="73773F60"/>
    <w:rsid w:val="739C9A3A"/>
    <w:rsid w:val="739CF5AF"/>
    <w:rsid w:val="73AA8996"/>
    <w:rsid w:val="73C428D9"/>
    <w:rsid w:val="73C50D1B"/>
    <w:rsid w:val="73C6EE85"/>
    <w:rsid w:val="73D21AE9"/>
    <w:rsid w:val="73DCD865"/>
    <w:rsid w:val="73E837EE"/>
    <w:rsid w:val="73EC8447"/>
    <w:rsid w:val="73ECB809"/>
    <w:rsid w:val="73F63F1B"/>
    <w:rsid w:val="73F75AAB"/>
    <w:rsid w:val="741C1A4B"/>
    <w:rsid w:val="741D02D8"/>
    <w:rsid w:val="74245FCB"/>
    <w:rsid w:val="7432F1F7"/>
    <w:rsid w:val="7456C8AF"/>
    <w:rsid w:val="7469F4AF"/>
    <w:rsid w:val="747116F1"/>
    <w:rsid w:val="74775467"/>
    <w:rsid w:val="747E5161"/>
    <w:rsid w:val="74872E69"/>
    <w:rsid w:val="74A70516"/>
    <w:rsid w:val="74B3B023"/>
    <w:rsid w:val="74BC840F"/>
    <w:rsid w:val="74CE3B2D"/>
    <w:rsid w:val="74D5E7C1"/>
    <w:rsid w:val="74DA62C1"/>
    <w:rsid w:val="74E3E7ED"/>
    <w:rsid w:val="74EC6D8B"/>
    <w:rsid w:val="74F5E563"/>
    <w:rsid w:val="74F7074D"/>
    <w:rsid w:val="751A1658"/>
    <w:rsid w:val="753DBAD9"/>
    <w:rsid w:val="75458AA5"/>
    <w:rsid w:val="755FEB9E"/>
    <w:rsid w:val="75669553"/>
    <w:rsid w:val="75786BE0"/>
    <w:rsid w:val="75843D9C"/>
    <w:rsid w:val="75ACAEDF"/>
    <w:rsid w:val="75ACFB95"/>
    <w:rsid w:val="75BC75F6"/>
    <w:rsid w:val="75C12DC9"/>
    <w:rsid w:val="75E64B76"/>
    <w:rsid w:val="75E7F28B"/>
    <w:rsid w:val="7600A3F9"/>
    <w:rsid w:val="7626F67E"/>
    <w:rsid w:val="76282BB3"/>
    <w:rsid w:val="76310F6C"/>
    <w:rsid w:val="7636952B"/>
    <w:rsid w:val="76425345"/>
    <w:rsid w:val="764A186B"/>
    <w:rsid w:val="764BA7D1"/>
    <w:rsid w:val="764D3C84"/>
    <w:rsid w:val="765DBF6D"/>
    <w:rsid w:val="765ECC05"/>
    <w:rsid w:val="766A307E"/>
    <w:rsid w:val="766B3837"/>
    <w:rsid w:val="7675952D"/>
    <w:rsid w:val="7676C30C"/>
    <w:rsid w:val="7680ABD0"/>
    <w:rsid w:val="7685E9D0"/>
    <w:rsid w:val="7687D717"/>
    <w:rsid w:val="768A46C5"/>
    <w:rsid w:val="768DDE5A"/>
    <w:rsid w:val="76A80E55"/>
    <w:rsid w:val="76BA6601"/>
    <w:rsid w:val="76C28C61"/>
    <w:rsid w:val="76CABA39"/>
    <w:rsid w:val="76D21276"/>
    <w:rsid w:val="76F28437"/>
    <w:rsid w:val="77021B3E"/>
    <w:rsid w:val="7708E8E8"/>
    <w:rsid w:val="770B1480"/>
    <w:rsid w:val="770C2C76"/>
    <w:rsid w:val="772854DA"/>
    <w:rsid w:val="77305D85"/>
    <w:rsid w:val="7734D829"/>
    <w:rsid w:val="77395351"/>
    <w:rsid w:val="773BF0A6"/>
    <w:rsid w:val="7745ACA3"/>
    <w:rsid w:val="77557A5B"/>
    <w:rsid w:val="775A3287"/>
    <w:rsid w:val="776D9B67"/>
    <w:rsid w:val="7777DFBF"/>
    <w:rsid w:val="7779E48B"/>
    <w:rsid w:val="7782391A"/>
    <w:rsid w:val="779A1D8A"/>
    <w:rsid w:val="77A4D1B9"/>
    <w:rsid w:val="77B02581"/>
    <w:rsid w:val="77BE7EBD"/>
    <w:rsid w:val="77BF7A5B"/>
    <w:rsid w:val="77CF522C"/>
    <w:rsid w:val="77D89114"/>
    <w:rsid w:val="77E02171"/>
    <w:rsid w:val="77E62530"/>
    <w:rsid w:val="77E9FB76"/>
    <w:rsid w:val="77F9D5F0"/>
    <w:rsid w:val="77FA4E84"/>
    <w:rsid w:val="77FF8A9C"/>
    <w:rsid w:val="7801FFC1"/>
    <w:rsid w:val="78095C4A"/>
    <w:rsid w:val="780DEDF9"/>
    <w:rsid w:val="781C3D84"/>
    <w:rsid w:val="784B9B1D"/>
    <w:rsid w:val="78535966"/>
    <w:rsid w:val="785F3B8B"/>
    <w:rsid w:val="7870CAE9"/>
    <w:rsid w:val="78792BAE"/>
    <w:rsid w:val="78839E6E"/>
    <w:rsid w:val="789D4132"/>
    <w:rsid w:val="78BD8725"/>
    <w:rsid w:val="78C2F897"/>
    <w:rsid w:val="78C3B2CC"/>
    <w:rsid w:val="78D27EF6"/>
    <w:rsid w:val="78EA96F8"/>
    <w:rsid w:val="790FF5E5"/>
    <w:rsid w:val="791360D4"/>
    <w:rsid w:val="791CD0EA"/>
    <w:rsid w:val="792B37D9"/>
    <w:rsid w:val="797C501E"/>
    <w:rsid w:val="79826558"/>
    <w:rsid w:val="7983172B"/>
    <w:rsid w:val="79D4E594"/>
    <w:rsid w:val="79DC4AFC"/>
    <w:rsid w:val="79E4606D"/>
    <w:rsid w:val="79E89CEB"/>
    <w:rsid w:val="79EFD4A2"/>
    <w:rsid w:val="7A0678EC"/>
    <w:rsid w:val="7A142BFC"/>
    <w:rsid w:val="7A19DFE7"/>
    <w:rsid w:val="7A1C6C99"/>
    <w:rsid w:val="7A22D582"/>
    <w:rsid w:val="7A238C6B"/>
    <w:rsid w:val="7A3DC86E"/>
    <w:rsid w:val="7A5B33A8"/>
    <w:rsid w:val="7A67D68F"/>
    <w:rsid w:val="7A70D38E"/>
    <w:rsid w:val="7A71FDC0"/>
    <w:rsid w:val="7A77A33C"/>
    <w:rsid w:val="7A906A73"/>
    <w:rsid w:val="7AA84EEE"/>
    <w:rsid w:val="7AAD437C"/>
    <w:rsid w:val="7AB7E0FE"/>
    <w:rsid w:val="7ABA929C"/>
    <w:rsid w:val="7ABC65DE"/>
    <w:rsid w:val="7AC1B382"/>
    <w:rsid w:val="7AD9C18F"/>
    <w:rsid w:val="7B0FBAD5"/>
    <w:rsid w:val="7B130BFF"/>
    <w:rsid w:val="7B1F7D82"/>
    <w:rsid w:val="7B25D22F"/>
    <w:rsid w:val="7B4A8D9D"/>
    <w:rsid w:val="7B5F2399"/>
    <w:rsid w:val="7B7C7C56"/>
    <w:rsid w:val="7B7D62B2"/>
    <w:rsid w:val="7B7E2450"/>
    <w:rsid w:val="7B951E0B"/>
    <w:rsid w:val="7B996AD4"/>
    <w:rsid w:val="7BA86F34"/>
    <w:rsid w:val="7BB2F471"/>
    <w:rsid w:val="7BC00A3D"/>
    <w:rsid w:val="7BD9A4B3"/>
    <w:rsid w:val="7BE63383"/>
    <w:rsid w:val="7BE7F93F"/>
    <w:rsid w:val="7BEF3208"/>
    <w:rsid w:val="7BF2EDE0"/>
    <w:rsid w:val="7BF48C0F"/>
    <w:rsid w:val="7C15B0F5"/>
    <w:rsid w:val="7C17469C"/>
    <w:rsid w:val="7C1A2E46"/>
    <w:rsid w:val="7C1B5B1B"/>
    <w:rsid w:val="7C294E5B"/>
    <w:rsid w:val="7C447131"/>
    <w:rsid w:val="7C4796A7"/>
    <w:rsid w:val="7C4BBCB2"/>
    <w:rsid w:val="7C4DEE7B"/>
    <w:rsid w:val="7C506F34"/>
    <w:rsid w:val="7C59CF4F"/>
    <w:rsid w:val="7C5A7508"/>
    <w:rsid w:val="7C5E7F9C"/>
    <w:rsid w:val="7C659BC4"/>
    <w:rsid w:val="7C80AE42"/>
    <w:rsid w:val="7C833CFF"/>
    <w:rsid w:val="7CBF97A0"/>
    <w:rsid w:val="7CC0E3CF"/>
    <w:rsid w:val="7CDD7F14"/>
    <w:rsid w:val="7CE1F1CF"/>
    <w:rsid w:val="7CFBC6F6"/>
    <w:rsid w:val="7D18519A"/>
    <w:rsid w:val="7D39864F"/>
    <w:rsid w:val="7D5E3C6B"/>
    <w:rsid w:val="7D658E89"/>
    <w:rsid w:val="7D696FE1"/>
    <w:rsid w:val="7D6C2D27"/>
    <w:rsid w:val="7D81416B"/>
    <w:rsid w:val="7DB71EB0"/>
    <w:rsid w:val="7DC8829D"/>
    <w:rsid w:val="7DD22F9B"/>
    <w:rsid w:val="7DDDD9C3"/>
    <w:rsid w:val="7DE25C34"/>
    <w:rsid w:val="7DE3CA8F"/>
    <w:rsid w:val="7DE4AB97"/>
    <w:rsid w:val="7E12B5B7"/>
    <w:rsid w:val="7E16977E"/>
    <w:rsid w:val="7E1F27EE"/>
    <w:rsid w:val="7E24299C"/>
    <w:rsid w:val="7E4EEBB8"/>
    <w:rsid w:val="7E50AB0A"/>
    <w:rsid w:val="7E5A433D"/>
    <w:rsid w:val="7E5DE9D6"/>
    <w:rsid w:val="7E642F80"/>
    <w:rsid w:val="7E69631D"/>
    <w:rsid w:val="7E7A374F"/>
    <w:rsid w:val="7E8D7856"/>
    <w:rsid w:val="7E9C683F"/>
    <w:rsid w:val="7EA78594"/>
    <w:rsid w:val="7EA9060B"/>
    <w:rsid w:val="7EAA4AF1"/>
    <w:rsid w:val="7EB99E86"/>
    <w:rsid w:val="7ED3887E"/>
    <w:rsid w:val="7ED4519F"/>
    <w:rsid w:val="7EE86FD9"/>
    <w:rsid w:val="7EE9BFCF"/>
    <w:rsid w:val="7EF5F311"/>
    <w:rsid w:val="7EF86701"/>
    <w:rsid w:val="7F0C1963"/>
    <w:rsid w:val="7F1E05AD"/>
    <w:rsid w:val="7F29C1A4"/>
    <w:rsid w:val="7F2AD98D"/>
    <w:rsid w:val="7F2C2E60"/>
    <w:rsid w:val="7F513A08"/>
    <w:rsid w:val="7F5D6C77"/>
    <w:rsid w:val="7F632DF3"/>
    <w:rsid w:val="7F8223D0"/>
    <w:rsid w:val="7F84BB51"/>
    <w:rsid w:val="7F98A9A1"/>
    <w:rsid w:val="7FA3B6AD"/>
    <w:rsid w:val="7FC28079"/>
    <w:rsid w:val="7FC9573C"/>
    <w:rsid w:val="7FD2CF8E"/>
    <w:rsid w:val="7FDE28B3"/>
    <w:rsid w:val="7FEBCCBA"/>
    <w:rsid w:val="7FEFCC32"/>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49"/>
    <o:shapelayout v:ext="edit">
      <o:idmap v:ext="edit" data="1"/>
    </o:shapelayout>
  </w:shapeDefaults>
  <w:decimalSymbol w:val="."/>
  <w:listSeparator w:val=","/>
  <w14:docId w14:val="3D8B9B4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lsdException w:name="heading 6" w:semiHidden="1" w:uiPriority="0" w:unhideWhenUsed="1"/>
    <w:lsdException w:name="heading 7" w:semiHidden="1" w:uiPriority="0" w:unhideWhenUsed="1"/>
    <w:lsdException w:name="heading 8" w:semiHidden="1" w:uiPriority="0" w:unhideWhenUsed="1"/>
    <w:lsdException w:name="heading 9" w:semiHidden="1" w:uiPriority="0"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33FBE"/>
    <w:pPr>
      <w:tabs>
        <w:tab w:val="left" w:pos="-3060"/>
        <w:tab w:val="left" w:pos="-2340"/>
        <w:tab w:val="left" w:pos="6300"/>
      </w:tabs>
      <w:suppressAutoHyphens/>
      <w:spacing w:after="120" w:line="288" w:lineRule="auto"/>
    </w:pPr>
    <w:rPr>
      <w:rFonts w:ascii="Arial" w:eastAsia="Times New Roman" w:hAnsi="Arial" w:cs="Arial"/>
      <w:color w:val="000000" w:themeColor="text1"/>
      <w:lang w:eastAsia="en-AU"/>
    </w:rPr>
  </w:style>
  <w:style w:type="paragraph" w:styleId="Heading1">
    <w:name w:val="heading 1"/>
    <w:basedOn w:val="Normal"/>
    <w:next w:val="Normal"/>
    <w:link w:val="Heading1Char"/>
    <w:autoRedefine/>
    <w:qFormat/>
    <w:rsid w:val="007608D3"/>
    <w:pPr>
      <w:spacing w:after="240"/>
      <w:outlineLvl w:val="0"/>
    </w:pPr>
    <w:rPr>
      <w:b/>
      <w:bCs/>
      <w:color w:val="007484"/>
      <w:sz w:val="32"/>
      <w:szCs w:val="32"/>
    </w:rPr>
  </w:style>
  <w:style w:type="paragraph" w:styleId="Heading2">
    <w:name w:val="heading 2"/>
    <w:basedOn w:val="Normal"/>
    <w:next w:val="Normal"/>
    <w:link w:val="Heading2Char"/>
    <w:autoRedefine/>
    <w:qFormat/>
    <w:rsid w:val="00DE72C7"/>
    <w:pPr>
      <w:tabs>
        <w:tab w:val="clear" w:pos="-3060"/>
        <w:tab w:val="clear" w:pos="-2340"/>
        <w:tab w:val="clear" w:pos="6300"/>
        <w:tab w:val="left" w:pos="284"/>
        <w:tab w:val="left" w:pos="993"/>
      </w:tabs>
      <w:suppressAutoHyphens w:val="0"/>
      <w:spacing w:before="360" w:line="240" w:lineRule="auto"/>
      <w:outlineLvl w:val="1"/>
    </w:pPr>
    <w:rPr>
      <w:rFonts w:eastAsiaTheme="majorEastAsia"/>
      <w:b/>
      <w:bCs/>
      <w:color w:val="005467"/>
      <w:kern w:val="32"/>
      <w:sz w:val="24"/>
      <w:szCs w:val="24"/>
    </w:rPr>
  </w:style>
  <w:style w:type="paragraph" w:styleId="Heading3">
    <w:name w:val="heading 3"/>
    <w:next w:val="Normal"/>
    <w:link w:val="Heading3Char"/>
    <w:autoRedefine/>
    <w:qFormat/>
    <w:rsid w:val="00DC3E98"/>
    <w:pPr>
      <w:spacing w:before="360" w:after="120" w:line="240" w:lineRule="auto"/>
      <w:outlineLvl w:val="2"/>
    </w:pPr>
    <w:rPr>
      <w:rFonts w:ascii="Arial" w:eastAsiaTheme="majorEastAsia" w:hAnsi="Arial" w:cs="Arial"/>
      <w:color w:val="2F5496" w:themeColor="accent5" w:themeShade="BF"/>
      <w:sz w:val="24"/>
      <w:szCs w:val="24"/>
      <w:lang w:eastAsia="en-AU"/>
    </w:rPr>
  </w:style>
  <w:style w:type="paragraph" w:styleId="Heading4">
    <w:name w:val="heading 4"/>
    <w:next w:val="Normal"/>
    <w:link w:val="Heading4Char"/>
    <w:autoRedefine/>
    <w:qFormat/>
    <w:rsid w:val="00BD4800"/>
    <w:pPr>
      <w:spacing w:before="360" w:after="120" w:line="240" w:lineRule="auto"/>
      <w:outlineLvl w:val="3"/>
    </w:pPr>
    <w:rPr>
      <w:rFonts w:ascii="Arial" w:eastAsiaTheme="majorEastAsia" w:hAnsi="Arial" w:cs="Arial"/>
      <w:b/>
      <w:color w:val="000000" w:themeColor="text1"/>
      <w:lang w:eastAsia="en-AU"/>
    </w:rPr>
  </w:style>
  <w:style w:type="paragraph" w:styleId="Heading5">
    <w:name w:val="heading 5"/>
    <w:next w:val="Normal"/>
    <w:link w:val="Heading5Char"/>
    <w:rsid w:val="00C10F9C"/>
    <w:pPr>
      <w:spacing w:before="120" w:after="60" w:line="240" w:lineRule="auto"/>
      <w:outlineLvl w:val="4"/>
    </w:pPr>
    <w:rPr>
      <w:rFonts w:ascii="Arial" w:eastAsiaTheme="majorEastAsia" w:hAnsi="Arial" w:cs="Arial"/>
      <w:b/>
      <w:color w:val="000000" w:themeColor="text1"/>
      <w:lang w:eastAsia="en-AU"/>
    </w:rPr>
  </w:style>
  <w:style w:type="paragraph" w:styleId="Heading6">
    <w:name w:val="heading 6"/>
    <w:basedOn w:val="Normal"/>
    <w:next w:val="Normal"/>
    <w:link w:val="Heading6Char"/>
    <w:rsid w:val="00D60E63"/>
    <w:pPr>
      <w:numPr>
        <w:ilvl w:val="5"/>
        <w:numId w:val="4"/>
      </w:numPr>
      <w:spacing w:before="240" w:after="60"/>
      <w:outlineLvl w:val="5"/>
    </w:pPr>
    <w:rPr>
      <w:i/>
      <w:szCs w:val="20"/>
    </w:rPr>
  </w:style>
  <w:style w:type="paragraph" w:styleId="Heading7">
    <w:name w:val="heading 7"/>
    <w:basedOn w:val="Normal"/>
    <w:next w:val="Normal"/>
    <w:link w:val="Heading7Char"/>
    <w:rsid w:val="00D60E63"/>
    <w:pPr>
      <w:numPr>
        <w:ilvl w:val="6"/>
        <w:numId w:val="4"/>
      </w:numPr>
      <w:spacing w:before="240" w:after="60"/>
      <w:outlineLvl w:val="6"/>
    </w:pPr>
    <w:rPr>
      <w:sz w:val="20"/>
      <w:szCs w:val="20"/>
    </w:rPr>
  </w:style>
  <w:style w:type="paragraph" w:styleId="Heading8">
    <w:name w:val="heading 8"/>
    <w:basedOn w:val="Normal"/>
    <w:next w:val="Normal"/>
    <w:link w:val="Heading8Char"/>
    <w:rsid w:val="00D60E63"/>
    <w:pPr>
      <w:numPr>
        <w:ilvl w:val="7"/>
        <w:numId w:val="4"/>
      </w:numPr>
      <w:spacing w:before="240" w:after="60"/>
      <w:outlineLvl w:val="7"/>
    </w:pPr>
    <w:rPr>
      <w:i/>
      <w:sz w:val="20"/>
      <w:szCs w:val="20"/>
    </w:rPr>
  </w:style>
  <w:style w:type="paragraph" w:styleId="Heading9">
    <w:name w:val="heading 9"/>
    <w:basedOn w:val="Normal"/>
    <w:next w:val="Normal"/>
    <w:link w:val="Heading9Char"/>
    <w:rsid w:val="00D60E63"/>
    <w:pPr>
      <w:numPr>
        <w:ilvl w:val="8"/>
        <w:numId w:val="4"/>
      </w:numPr>
      <w:spacing w:before="240" w:after="60"/>
      <w:outlineLvl w:val="8"/>
    </w:pPr>
    <w:rPr>
      <w:i/>
      <w:sz w:val="18"/>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Caption">
    <w:name w:val="caption"/>
    <w:basedOn w:val="Normal"/>
    <w:next w:val="Normal"/>
    <w:uiPriority w:val="35"/>
    <w:unhideWhenUsed/>
    <w:qFormat/>
    <w:rsid w:val="00434CE8"/>
    <w:pPr>
      <w:spacing w:after="200" w:line="240" w:lineRule="auto"/>
    </w:pPr>
    <w:rPr>
      <w:i/>
      <w:iCs/>
      <w:color w:val="44546A" w:themeColor="text2"/>
      <w:sz w:val="18"/>
      <w:szCs w:val="18"/>
    </w:rPr>
  </w:style>
  <w:style w:type="paragraph" w:styleId="Title">
    <w:name w:val="Title"/>
    <w:basedOn w:val="Normal"/>
    <w:next w:val="Normal"/>
    <w:link w:val="TitleChar"/>
    <w:uiPriority w:val="10"/>
    <w:qFormat/>
    <w:rsid w:val="00F76536"/>
    <w:pPr>
      <w:spacing w:before="1440" w:after="240" w:line="800" w:lineRule="exact"/>
      <w:outlineLvl w:val="0"/>
    </w:pPr>
    <w:rPr>
      <w:rFonts w:ascii="Akrobat Bold" w:hAnsi="Akrobat Bold"/>
      <w:b/>
      <w:sz w:val="80"/>
      <w:szCs w:val="80"/>
    </w:rPr>
  </w:style>
  <w:style w:type="character" w:customStyle="1" w:styleId="TitleChar">
    <w:name w:val="Title Char"/>
    <w:basedOn w:val="DefaultParagraphFont"/>
    <w:link w:val="Title"/>
    <w:uiPriority w:val="10"/>
    <w:rsid w:val="00F76536"/>
    <w:rPr>
      <w:rFonts w:ascii="Akrobat Bold" w:eastAsia="Times New Roman" w:hAnsi="Akrobat Bold" w:cs="Arial"/>
      <w:b/>
      <w:color w:val="000000" w:themeColor="text1"/>
      <w:sz w:val="80"/>
      <w:szCs w:val="80"/>
      <w:lang w:eastAsia="en-AU"/>
    </w:rPr>
  </w:style>
  <w:style w:type="paragraph" w:styleId="Header">
    <w:name w:val="header"/>
    <w:basedOn w:val="Normal"/>
    <w:link w:val="HeaderChar"/>
    <w:uiPriority w:val="99"/>
    <w:rsid w:val="00F47657"/>
    <w:pPr>
      <w:tabs>
        <w:tab w:val="center" w:pos="4153"/>
        <w:tab w:val="right" w:pos="8306"/>
      </w:tabs>
    </w:pPr>
  </w:style>
  <w:style w:type="character" w:customStyle="1" w:styleId="HeaderChar">
    <w:name w:val="Header Char"/>
    <w:basedOn w:val="DefaultParagraphFont"/>
    <w:link w:val="Header"/>
    <w:uiPriority w:val="99"/>
    <w:rsid w:val="00F47657"/>
    <w:rPr>
      <w:rFonts w:ascii="Times New Roman" w:eastAsia="Times New Roman" w:hAnsi="Times New Roman" w:cs="Times New Roman"/>
      <w:sz w:val="24"/>
      <w:szCs w:val="24"/>
      <w:lang w:eastAsia="en-AU"/>
    </w:rPr>
  </w:style>
  <w:style w:type="paragraph" w:styleId="Footer">
    <w:name w:val="footer"/>
    <w:basedOn w:val="Normal"/>
    <w:link w:val="FooterChar"/>
    <w:uiPriority w:val="99"/>
    <w:rsid w:val="00F47657"/>
    <w:pPr>
      <w:tabs>
        <w:tab w:val="center" w:pos="4153"/>
        <w:tab w:val="right" w:pos="8306"/>
      </w:tabs>
    </w:pPr>
  </w:style>
  <w:style w:type="character" w:customStyle="1" w:styleId="FooterChar">
    <w:name w:val="Footer Char"/>
    <w:basedOn w:val="DefaultParagraphFont"/>
    <w:link w:val="Footer"/>
    <w:uiPriority w:val="99"/>
    <w:rsid w:val="00F47657"/>
    <w:rPr>
      <w:rFonts w:ascii="Times New Roman" w:eastAsia="Times New Roman" w:hAnsi="Times New Roman" w:cs="Times New Roman"/>
      <w:sz w:val="24"/>
      <w:szCs w:val="24"/>
      <w:lang w:eastAsia="en-AU"/>
    </w:rPr>
  </w:style>
  <w:style w:type="character" w:styleId="PageNumber">
    <w:name w:val="page number"/>
    <w:basedOn w:val="DefaultParagraphFont"/>
    <w:rsid w:val="00F47657"/>
  </w:style>
  <w:style w:type="paragraph" w:customStyle="1" w:styleId="TableText">
    <w:name w:val="Table Text"/>
    <w:basedOn w:val="Normal"/>
    <w:link w:val="TableTextChar"/>
    <w:rsid w:val="00F47657"/>
    <w:pPr>
      <w:spacing w:before="40" w:after="40"/>
    </w:pPr>
    <w:rPr>
      <w:rFonts w:ascii="Verdana" w:hAnsi="Verdana"/>
      <w:sz w:val="17"/>
    </w:rPr>
  </w:style>
  <w:style w:type="character" w:customStyle="1" w:styleId="TableTextChar">
    <w:name w:val="Table Text Char"/>
    <w:link w:val="TableText"/>
    <w:rsid w:val="00F47657"/>
    <w:rPr>
      <w:rFonts w:ascii="Verdana" w:eastAsia="Times New Roman" w:hAnsi="Verdana" w:cs="Arial"/>
      <w:sz w:val="17"/>
      <w:szCs w:val="24"/>
      <w:lang w:eastAsia="en-AU"/>
    </w:rPr>
  </w:style>
  <w:style w:type="character" w:customStyle="1" w:styleId="Heading1Char">
    <w:name w:val="Heading 1 Char"/>
    <w:basedOn w:val="DefaultParagraphFont"/>
    <w:link w:val="Heading1"/>
    <w:rsid w:val="007608D3"/>
    <w:rPr>
      <w:rFonts w:ascii="Arial" w:eastAsia="Times New Roman" w:hAnsi="Arial" w:cs="Arial"/>
      <w:b/>
      <w:bCs/>
      <w:color w:val="007484"/>
      <w:sz w:val="32"/>
      <w:szCs w:val="32"/>
      <w:lang w:eastAsia="en-AU"/>
    </w:rPr>
  </w:style>
  <w:style w:type="character" w:customStyle="1" w:styleId="Heading2Char">
    <w:name w:val="Heading 2 Char"/>
    <w:basedOn w:val="DefaultParagraphFont"/>
    <w:link w:val="Heading2"/>
    <w:rsid w:val="00DE72C7"/>
    <w:rPr>
      <w:rFonts w:ascii="Arial" w:eastAsiaTheme="majorEastAsia" w:hAnsi="Arial" w:cs="Arial"/>
      <w:b/>
      <w:bCs/>
      <w:color w:val="005467"/>
      <w:kern w:val="32"/>
      <w:sz w:val="24"/>
      <w:szCs w:val="24"/>
      <w:lang w:eastAsia="en-AU"/>
    </w:rPr>
  </w:style>
  <w:style w:type="character" w:customStyle="1" w:styleId="Heading3Char">
    <w:name w:val="Heading 3 Char"/>
    <w:basedOn w:val="DefaultParagraphFont"/>
    <w:link w:val="Heading3"/>
    <w:rsid w:val="00DC3E98"/>
    <w:rPr>
      <w:rFonts w:ascii="Arial" w:eastAsiaTheme="majorEastAsia" w:hAnsi="Arial" w:cs="Arial"/>
      <w:color w:val="2F5496" w:themeColor="accent5" w:themeShade="BF"/>
      <w:sz w:val="24"/>
      <w:szCs w:val="24"/>
      <w:lang w:eastAsia="en-AU"/>
    </w:rPr>
  </w:style>
  <w:style w:type="character" w:customStyle="1" w:styleId="Heading4Char">
    <w:name w:val="Heading 4 Char"/>
    <w:basedOn w:val="DefaultParagraphFont"/>
    <w:link w:val="Heading4"/>
    <w:rsid w:val="00BD4800"/>
    <w:rPr>
      <w:rFonts w:ascii="Arial" w:eastAsiaTheme="majorEastAsia" w:hAnsi="Arial" w:cs="Arial"/>
      <w:b/>
      <w:color w:val="000000" w:themeColor="text1"/>
      <w:lang w:eastAsia="en-AU"/>
    </w:rPr>
  </w:style>
  <w:style w:type="character" w:customStyle="1" w:styleId="Heading5Char">
    <w:name w:val="Heading 5 Char"/>
    <w:basedOn w:val="DefaultParagraphFont"/>
    <w:link w:val="Heading5"/>
    <w:rsid w:val="00C10F9C"/>
    <w:rPr>
      <w:rFonts w:ascii="Arial" w:eastAsiaTheme="majorEastAsia" w:hAnsi="Arial" w:cs="Arial"/>
      <w:b/>
      <w:color w:val="000000" w:themeColor="text1"/>
      <w:lang w:eastAsia="en-AU"/>
    </w:rPr>
  </w:style>
  <w:style w:type="character" w:customStyle="1" w:styleId="Heading6Char">
    <w:name w:val="Heading 6 Char"/>
    <w:basedOn w:val="DefaultParagraphFont"/>
    <w:link w:val="Heading6"/>
    <w:rsid w:val="00D60E63"/>
    <w:rPr>
      <w:rFonts w:ascii="Arial" w:eastAsia="Times New Roman" w:hAnsi="Arial" w:cs="Arial"/>
      <w:i/>
      <w:color w:val="000000" w:themeColor="text1"/>
      <w:szCs w:val="20"/>
      <w:lang w:eastAsia="en-AU"/>
    </w:rPr>
  </w:style>
  <w:style w:type="character" w:customStyle="1" w:styleId="Heading7Char">
    <w:name w:val="Heading 7 Char"/>
    <w:basedOn w:val="DefaultParagraphFont"/>
    <w:link w:val="Heading7"/>
    <w:rsid w:val="00D60E63"/>
    <w:rPr>
      <w:rFonts w:ascii="Arial" w:eastAsia="Times New Roman" w:hAnsi="Arial" w:cs="Arial"/>
      <w:color w:val="000000" w:themeColor="text1"/>
      <w:sz w:val="20"/>
      <w:szCs w:val="20"/>
      <w:lang w:eastAsia="en-AU"/>
    </w:rPr>
  </w:style>
  <w:style w:type="character" w:customStyle="1" w:styleId="Heading8Char">
    <w:name w:val="Heading 8 Char"/>
    <w:basedOn w:val="DefaultParagraphFont"/>
    <w:link w:val="Heading8"/>
    <w:rsid w:val="00D60E63"/>
    <w:rPr>
      <w:rFonts w:ascii="Arial" w:eastAsia="Times New Roman" w:hAnsi="Arial" w:cs="Arial"/>
      <w:i/>
      <w:color w:val="000000" w:themeColor="text1"/>
      <w:sz w:val="20"/>
      <w:szCs w:val="20"/>
      <w:lang w:eastAsia="en-AU"/>
    </w:rPr>
  </w:style>
  <w:style w:type="character" w:customStyle="1" w:styleId="Heading9Char">
    <w:name w:val="Heading 9 Char"/>
    <w:basedOn w:val="DefaultParagraphFont"/>
    <w:link w:val="Heading9"/>
    <w:rsid w:val="00D60E63"/>
    <w:rPr>
      <w:rFonts w:ascii="Arial" w:eastAsia="Times New Roman" w:hAnsi="Arial" w:cs="Arial"/>
      <w:i/>
      <w:color w:val="000000" w:themeColor="text1"/>
      <w:sz w:val="18"/>
      <w:szCs w:val="20"/>
      <w:lang w:eastAsia="en-AU"/>
    </w:rPr>
  </w:style>
  <w:style w:type="numbering" w:customStyle="1" w:styleId="StyleHeading110ptGray-50">
    <w:name w:val="Style Heading 1 + 10 pt Gray-50%"/>
    <w:basedOn w:val="NoList"/>
    <w:rsid w:val="007D72D9"/>
    <w:pPr>
      <w:numPr>
        <w:numId w:val="5"/>
      </w:numPr>
    </w:pPr>
  </w:style>
  <w:style w:type="table" w:styleId="TableGrid">
    <w:name w:val="Table Grid"/>
    <w:basedOn w:val="TableNormal"/>
    <w:uiPriority w:val="39"/>
    <w:rsid w:val="001C544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link w:val="ListParagraphChar"/>
    <w:uiPriority w:val="34"/>
    <w:qFormat/>
    <w:rsid w:val="00E75207"/>
    <w:pPr>
      <w:ind w:left="720"/>
      <w:contextualSpacing/>
    </w:pPr>
  </w:style>
  <w:style w:type="character" w:styleId="Hyperlink">
    <w:name w:val="Hyperlink"/>
    <w:basedOn w:val="DefaultParagraphFont"/>
    <w:uiPriority w:val="99"/>
    <w:unhideWhenUsed/>
    <w:rsid w:val="00344F41"/>
    <w:rPr>
      <w:color w:val="0563C1" w:themeColor="hyperlink"/>
      <w:u w:val="single"/>
    </w:rPr>
  </w:style>
  <w:style w:type="paragraph" w:styleId="BalloonText">
    <w:name w:val="Balloon Text"/>
    <w:basedOn w:val="Normal"/>
    <w:link w:val="BalloonTextChar"/>
    <w:uiPriority w:val="99"/>
    <w:semiHidden/>
    <w:unhideWhenUsed/>
    <w:rsid w:val="00D134B2"/>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D134B2"/>
    <w:rPr>
      <w:rFonts w:ascii="Lucida Grande" w:eastAsia="Times New Roman" w:hAnsi="Lucida Grande" w:cs="Lucida Grande"/>
      <w:sz w:val="18"/>
      <w:szCs w:val="18"/>
      <w:lang w:eastAsia="en-AU"/>
    </w:rPr>
  </w:style>
  <w:style w:type="character" w:styleId="BookTitle">
    <w:name w:val="Book Title"/>
    <w:basedOn w:val="DefaultParagraphFont"/>
    <w:uiPriority w:val="33"/>
    <w:rsid w:val="00972B8F"/>
    <w:rPr>
      <w:b/>
      <w:bCs/>
      <w:smallCaps/>
      <w:spacing w:val="5"/>
    </w:rPr>
  </w:style>
  <w:style w:type="paragraph" w:customStyle="1" w:styleId="BULLETS">
    <w:name w:val="BULLETS"/>
    <w:basedOn w:val="Normal"/>
    <w:link w:val="BULLETSChar"/>
    <w:rsid w:val="00D341F7"/>
    <w:pPr>
      <w:numPr>
        <w:numId w:val="3"/>
      </w:numPr>
      <w:spacing w:before="40" w:after="80"/>
    </w:pPr>
  </w:style>
  <w:style w:type="character" w:customStyle="1" w:styleId="BULLETSChar">
    <w:name w:val="BULLETS Char"/>
    <w:basedOn w:val="DefaultParagraphFont"/>
    <w:link w:val="BULLETS"/>
    <w:rsid w:val="00D341F7"/>
    <w:rPr>
      <w:rFonts w:ascii="Arial" w:eastAsia="Times New Roman" w:hAnsi="Arial" w:cs="Arial"/>
      <w:color w:val="000000" w:themeColor="text1"/>
      <w:lang w:eastAsia="en-AU"/>
    </w:rPr>
  </w:style>
  <w:style w:type="paragraph" w:customStyle="1" w:styleId="TABLENORMAL0">
    <w:name w:val="TABLE NORMAL"/>
    <w:basedOn w:val="Normal"/>
    <w:qFormat/>
    <w:rsid w:val="00E746B2"/>
  </w:style>
  <w:style w:type="paragraph" w:customStyle="1" w:styleId="TABLEBULLETS">
    <w:name w:val="TABLE BULLETS"/>
    <w:basedOn w:val="Normal"/>
    <w:qFormat/>
    <w:rsid w:val="00D341F7"/>
    <w:pPr>
      <w:tabs>
        <w:tab w:val="num" w:pos="360"/>
      </w:tabs>
      <w:spacing w:after="0"/>
      <w:ind w:left="357" w:hanging="357"/>
    </w:pPr>
  </w:style>
  <w:style w:type="paragraph" w:customStyle="1" w:styleId="TABLEHEADING">
    <w:name w:val="TABLE HEADING"/>
    <w:basedOn w:val="Normal"/>
    <w:qFormat/>
    <w:rsid w:val="00D341F7"/>
    <w:pPr>
      <w:spacing w:after="0"/>
    </w:pPr>
    <w:rPr>
      <w:b/>
      <w:color w:val="F2F2F2" w:themeColor="background1" w:themeShade="F2"/>
    </w:rPr>
  </w:style>
  <w:style w:type="paragraph" w:styleId="EndnoteText">
    <w:name w:val="endnote text"/>
    <w:basedOn w:val="Normal"/>
    <w:link w:val="EndnoteTextChar"/>
    <w:uiPriority w:val="99"/>
    <w:unhideWhenUsed/>
    <w:rsid w:val="008019B6"/>
    <w:pPr>
      <w:tabs>
        <w:tab w:val="clear" w:pos="-3060"/>
        <w:tab w:val="clear" w:pos="-2340"/>
        <w:tab w:val="clear" w:pos="6300"/>
      </w:tabs>
      <w:suppressAutoHyphens w:val="0"/>
      <w:spacing w:before="120" w:after="0" w:line="276" w:lineRule="auto"/>
    </w:pPr>
    <w:rPr>
      <w:rFonts w:ascii="Gill Sans MT" w:eastAsiaTheme="minorHAnsi" w:hAnsi="Gill Sans MT" w:cstheme="minorBidi"/>
      <w:color w:val="auto"/>
      <w:sz w:val="20"/>
      <w:szCs w:val="20"/>
      <w:lang w:eastAsia="en-US"/>
    </w:rPr>
  </w:style>
  <w:style w:type="character" w:customStyle="1" w:styleId="EndnoteTextChar">
    <w:name w:val="Endnote Text Char"/>
    <w:basedOn w:val="DefaultParagraphFont"/>
    <w:link w:val="EndnoteText"/>
    <w:uiPriority w:val="99"/>
    <w:rsid w:val="008019B6"/>
    <w:rPr>
      <w:rFonts w:ascii="Gill Sans MT" w:hAnsi="Gill Sans MT"/>
      <w:sz w:val="20"/>
      <w:szCs w:val="20"/>
    </w:rPr>
  </w:style>
  <w:style w:type="character" w:styleId="EndnoteReference">
    <w:name w:val="endnote reference"/>
    <w:basedOn w:val="DefaultParagraphFont"/>
    <w:uiPriority w:val="99"/>
    <w:unhideWhenUsed/>
    <w:rsid w:val="008019B6"/>
    <w:rPr>
      <w:vertAlign w:val="superscript"/>
    </w:rPr>
  </w:style>
  <w:style w:type="paragraph" w:customStyle="1" w:styleId="TableandFigureHeading">
    <w:name w:val="Table and Figure Heading"/>
    <w:basedOn w:val="Normal"/>
    <w:qFormat/>
    <w:rsid w:val="00544371"/>
    <w:pPr>
      <w:tabs>
        <w:tab w:val="clear" w:pos="-3060"/>
        <w:tab w:val="clear" w:pos="-2340"/>
        <w:tab w:val="clear" w:pos="6300"/>
      </w:tabs>
      <w:suppressAutoHyphens w:val="0"/>
      <w:spacing w:before="120" w:line="276" w:lineRule="auto"/>
    </w:pPr>
    <w:rPr>
      <w:rFonts w:eastAsiaTheme="minorHAnsi" w:cstheme="minorBidi"/>
      <w:b/>
      <w:color w:val="FFFFFF" w:themeColor="background1"/>
      <w:lang w:eastAsia="en-US"/>
    </w:rPr>
  </w:style>
  <w:style w:type="character" w:customStyle="1" w:styleId="ListParagraphChar">
    <w:name w:val="List Paragraph Char"/>
    <w:basedOn w:val="DefaultParagraphFont"/>
    <w:link w:val="ListParagraph"/>
    <w:uiPriority w:val="34"/>
    <w:rsid w:val="0065061E"/>
    <w:rPr>
      <w:rFonts w:ascii="Arial" w:eastAsia="Times New Roman" w:hAnsi="Arial" w:cs="Arial"/>
      <w:noProof/>
      <w:color w:val="000000" w:themeColor="text1"/>
      <w:lang w:eastAsia="en-AU"/>
    </w:rPr>
  </w:style>
  <w:style w:type="paragraph" w:styleId="NoSpacing">
    <w:name w:val="No Spacing"/>
    <w:autoRedefine/>
    <w:uiPriority w:val="1"/>
    <w:rsid w:val="00C10F9C"/>
    <w:pPr>
      <w:numPr>
        <w:numId w:val="6"/>
      </w:numPr>
      <w:spacing w:after="0" w:line="240" w:lineRule="auto"/>
    </w:pPr>
    <w:rPr>
      <w:rFonts w:ascii="Arial" w:hAnsi="Arial"/>
    </w:rPr>
  </w:style>
  <w:style w:type="paragraph" w:styleId="FootnoteText">
    <w:name w:val="footnote text"/>
    <w:basedOn w:val="Normal"/>
    <w:link w:val="FootnoteTextChar"/>
    <w:uiPriority w:val="99"/>
    <w:semiHidden/>
    <w:unhideWhenUsed/>
    <w:rsid w:val="00D879D2"/>
    <w:pPr>
      <w:spacing w:after="0"/>
    </w:pPr>
    <w:rPr>
      <w:sz w:val="20"/>
      <w:szCs w:val="20"/>
    </w:rPr>
  </w:style>
  <w:style w:type="character" w:customStyle="1" w:styleId="FootnoteTextChar">
    <w:name w:val="Footnote Text Char"/>
    <w:basedOn w:val="DefaultParagraphFont"/>
    <w:link w:val="FootnoteText"/>
    <w:uiPriority w:val="99"/>
    <w:semiHidden/>
    <w:rsid w:val="00D879D2"/>
    <w:rPr>
      <w:rFonts w:ascii="Arial" w:eastAsia="Times New Roman" w:hAnsi="Arial" w:cs="Arial"/>
      <w:noProof/>
      <w:color w:val="000000" w:themeColor="text1"/>
      <w:sz w:val="20"/>
      <w:szCs w:val="20"/>
      <w:lang w:eastAsia="en-AU"/>
    </w:rPr>
  </w:style>
  <w:style w:type="character" w:styleId="FootnoteReference">
    <w:name w:val="footnote reference"/>
    <w:basedOn w:val="DefaultParagraphFont"/>
    <w:uiPriority w:val="99"/>
    <w:semiHidden/>
    <w:unhideWhenUsed/>
    <w:rsid w:val="00D879D2"/>
    <w:rPr>
      <w:vertAlign w:val="superscript"/>
    </w:rPr>
  </w:style>
  <w:style w:type="table" w:styleId="TableGridLight">
    <w:name w:val="Grid Table Light"/>
    <w:basedOn w:val="TableNormal"/>
    <w:uiPriority w:val="40"/>
    <w:rsid w:val="00EA6CAC"/>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styleId="TOCHeading">
    <w:name w:val="TOC Heading"/>
    <w:basedOn w:val="Heading2"/>
    <w:next w:val="Normal"/>
    <w:uiPriority w:val="39"/>
    <w:unhideWhenUsed/>
    <w:qFormat/>
    <w:rsid w:val="00352C8A"/>
  </w:style>
  <w:style w:type="paragraph" w:styleId="TOC1">
    <w:name w:val="toc 1"/>
    <w:basedOn w:val="TOC2"/>
    <w:next w:val="Normal"/>
    <w:autoRedefine/>
    <w:uiPriority w:val="39"/>
    <w:unhideWhenUsed/>
    <w:rsid w:val="00352C8A"/>
    <w:pPr>
      <w:ind w:left="0"/>
    </w:pPr>
  </w:style>
  <w:style w:type="paragraph" w:styleId="TOC2">
    <w:name w:val="toc 2"/>
    <w:basedOn w:val="Normal"/>
    <w:next w:val="Normal"/>
    <w:autoRedefine/>
    <w:uiPriority w:val="39"/>
    <w:unhideWhenUsed/>
    <w:rsid w:val="00200403"/>
    <w:pPr>
      <w:tabs>
        <w:tab w:val="clear" w:pos="-3060"/>
        <w:tab w:val="clear" w:pos="-2340"/>
        <w:tab w:val="clear" w:pos="6300"/>
        <w:tab w:val="right" w:leader="dot" w:pos="9628"/>
      </w:tabs>
      <w:spacing w:after="100"/>
      <w:ind w:left="440"/>
    </w:pPr>
    <w:rPr>
      <w:noProof/>
    </w:rPr>
  </w:style>
  <w:style w:type="character" w:styleId="CommentReference">
    <w:name w:val="annotation reference"/>
    <w:basedOn w:val="DefaultParagraphFont"/>
    <w:uiPriority w:val="99"/>
    <w:semiHidden/>
    <w:unhideWhenUsed/>
    <w:rsid w:val="00C95F79"/>
    <w:rPr>
      <w:sz w:val="16"/>
      <w:szCs w:val="16"/>
    </w:rPr>
  </w:style>
  <w:style w:type="paragraph" w:styleId="CommentText">
    <w:name w:val="annotation text"/>
    <w:basedOn w:val="Normal"/>
    <w:link w:val="CommentTextChar"/>
    <w:uiPriority w:val="99"/>
    <w:unhideWhenUsed/>
    <w:rsid w:val="00C95F79"/>
    <w:rPr>
      <w:sz w:val="20"/>
      <w:szCs w:val="20"/>
    </w:rPr>
  </w:style>
  <w:style w:type="character" w:customStyle="1" w:styleId="CommentTextChar">
    <w:name w:val="Comment Text Char"/>
    <w:basedOn w:val="DefaultParagraphFont"/>
    <w:link w:val="CommentText"/>
    <w:uiPriority w:val="99"/>
    <w:rsid w:val="00C95F79"/>
    <w:rPr>
      <w:rFonts w:ascii="Arial" w:eastAsia="Times New Roman" w:hAnsi="Arial" w:cs="Arial"/>
      <w:noProof/>
      <w:color w:val="000000" w:themeColor="text1"/>
      <w:sz w:val="20"/>
      <w:szCs w:val="20"/>
      <w:lang w:eastAsia="en-AU"/>
    </w:rPr>
  </w:style>
  <w:style w:type="paragraph" w:styleId="CommentSubject">
    <w:name w:val="annotation subject"/>
    <w:basedOn w:val="CommentText"/>
    <w:next w:val="CommentText"/>
    <w:link w:val="CommentSubjectChar"/>
    <w:uiPriority w:val="99"/>
    <w:semiHidden/>
    <w:unhideWhenUsed/>
    <w:rsid w:val="00C95F79"/>
    <w:rPr>
      <w:b/>
      <w:bCs/>
    </w:rPr>
  </w:style>
  <w:style w:type="character" w:customStyle="1" w:styleId="CommentSubjectChar">
    <w:name w:val="Comment Subject Char"/>
    <w:basedOn w:val="CommentTextChar"/>
    <w:link w:val="CommentSubject"/>
    <w:uiPriority w:val="99"/>
    <w:semiHidden/>
    <w:rsid w:val="00C95F79"/>
    <w:rPr>
      <w:rFonts w:ascii="Arial" w:eastAsia="Times New Roman" w:hAnsi="Arial" w:cs="Arial"/>
      <w:b/>
      <w:bCs/>
      <w:noProof/>
      <w:color w:val="000000" w:themeColor="text1"/>
      <w:sz w:val="20"/>
      <w:szCs w:val="20"/>
      <w:lang w:eastAsia="en-AU"/>
    </w:rPr>
  </w:style>
  <w:style w:type="paragraph" w:customStyle="1" w:styleId="NormalBullets">
    <w:name w:val="Normal Bullets"/>
    <w:basedOn w:val="Normal"/>
    <w:link w:val="NormalBulletsChar"/>
    <w:qFormat/>
    <w:rsid w:val="003628C6"/>
    <w:pPr>
      <w:numPr>
        <w:numId w:val="7"/>
      </w:numPr>
      <w:tabs>
        <w:tab w:val="clear" w:pos="-3060"/>
        <w:tab w:val="clear" w:pos="-2340"/>
        <w:tab w:val="clear" w:pos="6300"/>
        <w:tab w:val="right" w:pos="8931"/>
      </w:tabs>
      <w:suppressAutoHyphens w:val="0"/>
    </w:pPr>
    <w:rPr>
      <w:rFonts w:eastAsia="Calibri"/>
      <w:color w:val="auto"/>
      <w:szCs w:val="24"/>
      <w:lang w:eastAsia="en-US"/>
    </w:rPr>
  </w:style>
  <w:style w:type="character" w:customStyle="1" w:styleId="NormalBulletsChar">
    <w:name w:val="Normal Bullets Char"/>
    <w:basedOn w:val="DefaultParagraphFont"/>
    <w:link w:val="NormalBullets"/>
    <w:rsid w:val="003628C6"/>
    <w:rPr>
      <w:rFonts w:ascii="Arial" w:eastAsia="Calibri" w:hAnsi="Arial" w:cs="Arial"/>
      <w:szCs w:val="24"/>
    </w:rPr>
  </w:style>
  <w:style w:type="paragraph" w:customStyle="1" w:styleId="Title2">
    <w:name w:val="Title 2"/>
    <w:basedOn w:val="Normal"/>
    <w:link w:val="Title2Char"/>
    <w:qFormat/>
    <w:rsid w:val="00C10F9C"/>
    <w:pPr>
      <w:outlineLvl w:val="1"/>
    </w:pPr>
    <w:rPr>
      <w:sz w:val="40"/>
      <w:szCs w:val="40"/>
    </w:rPr>
  </w:style>
  <w:style w:type="character" w:customStyle="1" w:styleId="Title2Char">
    <w:name w:val="Title 2 Char"/>
    <w:basedOn w:val="DefaultParagraphFont"/>
    <w:link w:val="Title2"/>
    <w:rsid w:val="00C10F9C"/>
    <w:rPr>
      <w:rFonts w:ascii="Arial" w:eastAsia="Times New Roman" w:hAnsi="Arial" w:cs="Arial"/>
      <w:noProof/>
      <w:color w:val="000000" w:themeColor="text1"/>
      <w:sz w:val="40"/>
      <w:szCs w:val="40"/>
      <w:lang w:eastAsia="en-AU"/>
    </w:rPr>
  </w:style>
  <w:style w:type="paragraph" w:styleId="Subtitle">
    <w:name w:val="Subtitle"/>
    <w:next w:val="Normal"/>
    <w:link w:val="SubtitleChar"/>
    <w:uiPriority w:val="11"/>
    <w:qFormat/>
    <w:rsid w:val="00F76536"/>
    <w:pPr>
      <w:spacing w:after="320" w:line="240" w:lineRule="auto"/>
    </w:pPr>
    <w:rPr>
      <w:rFonts w:ascii="Arial" w:eastAsia="Times New Roman" w:hAnsi="Arial" w:cs="Arial"/>
      <w:color w:val="000000" w:themeColor="text1"/>
      <w:sz w:val="40"/>
      <w:szCs w:val="40"/>
      <w:lang w:eastAsia="en-AU"/>
    </w:rPr>
  </w:style>
  <w:style w:type="character" w:customStyle="1" w:styleId="SubtitleChar">
    <w:name w:val="Subtitle Char"/>
    <w:basedOn w:val="DefaultParagraphFont"/>
    <w:link w:val="Subtitle"/>
    <w:uiPriority w:val="11"/>
    <w:rsid w:val="00F76536"/>
    <w:rPr>
      <w:rFonts w:ascii="Arial" w:eastAsia="Times New Roman" w:hAnsi="Arial" w:cs="Arial"/>
      <w:color w:val="000000" w:themeColor="text1"/>
      <w:sz w:val="40"/>
      <w:szCs w:val="40"/>
      <w:lang w:eastAsia="en-AU"/>
    </w:rPr>
  </w:style>
  <w:style w:type="table" w:styleId="ListTable2-Accent4">
    <w:name w:val="List Table 2 Accent 4"/>
    <w:basedOn w:val="TableNormal"/>
    <w:uiPriority w:val="47"/>
    <w:rsid w:val="00370DDA"/>
    <w:pPr>
      <w:spacing w:after="0" w:line="240" w:lineRule="auto"/>
    </w:pPr>
    <w:tblPr>
      <w:tblStyleRowBandSize w:val="1"/>
      <w:tblStyleColBandSize w:val="1"/>
      <w:tblBorders>
        <w:top w:val="single" w:sz="4" w:space="0" w:color="FFD966" w:themeColor="accent4" w:themeTint="99"/>
        <w:bottom w:val="single" w:sz="4" w:space="0" w:color="FFD966" w:themeColor="accent4" w:themeTint="99"/>
        <w:insideH w:val="single" w:sz="4" w:space="0" w:color="FFD966"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paragraph" w:styleId="NormalWeb">
    <w:name w:val="Normal (Web)"/>
    <w:basedOn w:val="Normal"/>
    <w:uiPriority w:val="99"/>
    <w:unhideWhenUsed/>
    <w:rsid w:val="00F16FC4"/>
    <w:pPr>
      <w:tabs>
        <w:tab w:val="clear" w:pos="-3060"/>
        <w:tab w:val="clear" w:pos="-2340"/>
        <w:tab w:val="clear" w:pos="6300"/>
      </w:tabs>
      <w:suppressAutoHyphens w:val="0"/>
      <w:spacing w:before="100" w:beforeAutospacing="1" w:after="100" w:afterAutospacing="1"/>
    </w:pPr>
    <w:rPr>
      <w:rFonts w:ascii="Times New Roman" w:hAnsi="Times New Roman" w:cs="Times New Roman"/>
      <w:color w:val="auto"/>
      <w:sz w:val="24"/>
      <w:szCs w:val="24"/>
    </w:rPr>
  </w:style>
  <w:style w:type="paragraph" w:customStyle="1" w:styleId="Governancedetail">
    <w:name w:val="Governance detail"/>
    <w:basedOn w:val="Normal"/>
    <w:link w:val="GovernancedetailChar"/>
    <w:qFormat/>
    <w:rsid w:val="00352C8A"/>
    <w:pPr>
      <w:pBdr>
        <w:top w:val="single" w:sz="4" w:space="1" w:color="auto"/>
      </w:pBdr>
      <w:spacing w:before="120" w:after="60"/>
      <w:ind w:right="707"/>
    </w:pPr>
    <w:rPr>
      <w:b/>
      <w:szCs w:val="28"/>
    </w:rPr>
  </w:style>
  <w:style w:type="character" w:customStyle="1" w:styleId="GovernancedetailChar">
    <w:name w:val="Governance detail Char"/>
    <w:basedOn w:val="Heading4Char"/>
    <w:link w:val="Governancedetail"/>
    <w:rsid w:val="00352C8A"/>
    <w:rPr>
      <w:rFonts w:ascii="Arial" w:eastAsia="Times New Roman" w:hAnsi="Arial" w:cs="Arial"/>
      <w:b/>
      <w:bCs w:val="0"/>
      <w:i w:val="0"/>
      <w:iCs w:val="0"/>
      <w:color w:val="000000" w:themeColor="text1"/>
      <w:sz w:val="24"/>
      <w:szCs w:val="28"/>
      <w:lang w:eastAsia="en-AU"/>
    </w:rPr>
  </w:style>
  <w:style w:type="character" w:styleId="UnresolvedMention">
    <w:name w:val="Unresolved Mention"/>
    <w:basedOn w:val="DefaultParagraphFont"/>
    <w:uiPriority w:val="99"/>
    <w:semiHidden/>
    <w:unhideWhenUsed/>
    <w:rsid w:val="006733DC"/>
    <w:rPr>
      <w:color w:val="808080"/>
      <w:shd w:val="clear" w:color="auto" w:fill="E6E6E6"/>
    </w:rPr>
  </w:style>
  <w:style w:type="table" w:styleId="ListTable2-Accent5">
    <w:name w:val="List Table 2 Accent 5"/>
    <w:basedOn w:val="TableNormal"/>
    <w:uiPriority w:val="47"/>
    <w:rsid w:val="004A6174"/>
    <w:pPr>
      <w:spacing w:after="0" w:line="240" w:lineRule="auto"/>
    </w:pPr>
    <w:tblPr>
      <w:tblStyleRowBandSize w:val="1"/>
      <w:tblStyleColBandSize w:val="1"/>
      <w:tblInd w:w="0" w:type="nil"/>
      <w:tblBorders>
        <w:top w:val="single" w:sz="4" w:space="0" w:color="8EAADB" w:themeColor="accent5" w:themeTint="99"/>
        <w:bottom w:val="single" w:sz="4" w:space="0" w:color="8EAADB" w:themeColor="accent5" w:themeTint="99"/>
        <w:insideH w:val="single" w:sz="4" w:space="0" w:color="8EAADB"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table" w:customStyle="1" w:styleId="ListTable2-Accent51">
    <w:name w:val="List Table 2 - Accent 51"/>
    <w:basedOn w:val="TableNormal"/>
    <w:next w:val="ListTable2-Accent5"/>
    <w:uiPriority w:val="47"/>
    <w:rsid w:val="00D404BC"/>
    <w:pPr>
      <w:spacing w:after="0" w:line="240" w:lineRule="auto"/>
    </w:pPr>
    <w:tblPr>
      <w:tblStyleRowBandSize w:val="1"/>
      <w:tblStyleColBandSize w:val="1"/>
      <w:tblBorders>
        <w:top w:val="single" w:sz="4" w:space="0" w:color="8EAADB" w:themeColor="accent5" w:themeTint="99"/>
        <w:bottom w:val="single" w:sz="4" w:space="0" w:color="8EAADB" w:themeColor="accent5" w:themeTint="99"/>
        <w:insideH w:val="single" w:sz="4" w:space="0" w:color="8EAADB"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table" w:customStyle="1" w:styleId="ListTable2-Accent52">
    <w:name w:val="List Table 2 - Accent 52"/>
    <w:basedOn w:val="TableNormal"/>
    <w:next w:val="ListTable2-Accent5"/>
    <w:uiPriority w:val="47"/>
    <w:rsid w:val="00D404BC"/>
    <w:pPr>
      <w:spacing w:after="0" w:line="240" w:lineRule="auto"/>
    </w:pPr>
    <w:tblPr>
      <w:tblStyleRowBandSize w:val="1"/>
      <w:tblStyleColBandSize w:val="1"/>
      <w:tblBorders>
        <w:top w:val="single" w:sz="4" w:space="0" w:color="8EAADB" w:themeColor="accent5" w:themeTint="99"/>
        <w:bottom w:val="single" w:sz="4" w:space="0" w:color="8EAADB" w:themeColor="accent5" w:themeTint="99"/>
        <w:insideH w:val="single" w:sz="4" w:space="0" w:color="8EAADB"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paragraph" w:styleId="TableofFigures">
    <w:name w:val="table of figures"/>
    <w:basedOn w:val="Normal"/>
    <w:next w:val="Normal"/>
    <w:uiPriority w:val="99"/>
    <w:unhideWhenUsed/>
    <w:rsid w:val="00D404BC"/>
    <w:pPr>
      <w:tabs>
        <w:tab w:val="clear" w:pos="-3060"/>
        <w:tab w:val="clear" w:pos="-2340"/>
        <w:tab w:val="clear" w:pos="6300"/>
      </w:tabs>
      <w:spacing w:after="0"/>
    </w:pPr>
  </w:style>
  <w:style w:type="table" w:customStyle="1" w:styleId="ListTable2-Accent511">
    <w:name w:val="List Table 2 - Accent 511"/>
    <w:basedOn w:val="TableNormal"/>
    <w:next w:val="ListTable2-Accent5"/>
    <w:uiPriority w:val="47"/>
    <w:rsid w:val="00BD2467"/>
    <w:pPr>
      <w:spacing w:after="0" w:line="240" w:lineRule="auto"/>
    </w:pPr>
    <w:tblPr>
      <w:tblStyleRowBandSize w:val="1"/>
      <w:tblStyleColBandSize w:val="1"/>
      <w:tblBorders>
        <w:top w:val="single" w:sz="4" w:space="0" w:color="8EAADB" w:themeColor="accent5" w:themeTint="99"/>
        <w:bottom w:val="single" w:sz="4" w:space="0" w:color="8EAADB" w:themeColor="accent5" w:themeTint="99"/>
        <w:insideH w:val="single" w:sz="4" w:space="0" w:color="8EAADB"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table" w:customStyle="1" w:styleId="ListTable2-Accent521">
    <w:name w:val="List Table 2 - Accent 521"/>
    <w:basedOn w:val="TableNormal"/>
    <w:next w:val="ListTable2-Accent5"/>
    <w:uiPriority w:val="47"/>
    <w:rsid w:val="00BD2467"/>
    <w:pPr>
      <w:spacing w:after="0" w:line="240" w:lineRule="auto"/>
    </w:pPr>
    <w:tblPr>
      <w:tblStyleRowBandSize w:val="1"/>
      <w:tblStyleColBandSize w:val="1"/>
      <w:tblBorders>
        <w:top w:val="single" w:sz="4" w:space="0" w:color="8EAADB" w:themeColor="accent5" w:themeTint="99"/>
        <w:bottom w:val="single" w:sz="4" w:space="0" w:color="8EAADB" w:themeColor="accent5" w:themeTint="99"/>
        <w:insideH w:val="single" w:sz="4" w:space="0" w:color="8EAADB"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table" w:customStyle="1" w:styleId="ListTable2-Accent512">
    <w:name w:val="List Table 2 - Accent 512"/>
    <w:basedOn w:val="TableNormal"/>
    <w:next w:val="ListTable2-Accent5"/>
    <w:uiPriority w:val="47"/>
    <w:rsid w:val="00BD2467"/>
    <w:pPr>
      <w:spacing w:after="0" w:line="240" w:lineRule="auto"/>
    </w:pPr>
    <w:tblPr>
      <w:tblStyleRowBandSize w:val="1"/>
      <w:tblStyleColBandSize w:val="1"/>
      <w:tblBorders>
        <w:top w:val="single" w:sz="4" w:space="0" w:color="8EAADB" w:themeColor="accent5" w:themeTint="99"/>
        <w:bottom w:val="single" w:sz="4" w:space="0" w:color="8EAADB" w:themeColor="accent5" w:themeTint="99"/>
        <w:insideH w:val="single" w:sz="4" w:space="0" w:color="8EAADB"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table" w:customStyle="1" w:styleId="ListTable2-Accent53">
    <w:name w:val="List Table 2 - Accent 53"/>
    <w:basedOn w:val="TableNormal"/>
    <w:next w:val="ListTable2-Accent5"/>
    <w:uiPriority w:val="47"/>
    <w:rsid w:val="00BD2467"/>
    <w:pPr>
      <w:spacing w:after="0" w:line="240" w:lineRule="auto"/>
    </w:pPr>
    <w:tblPr>
      <w:tblStyleRowBandSize w:val="1"/>
      <w:tblStyleColBandSize w:val="1"/>
      <w:tblInd w:w="0" w:type="nil"/>
      <w:tblBorders>
        <w:top w:val="single" w:sz="4" w:space="0" w:color="8EAADB" w:themeColor="accent5" w:themeTint="99"/>
        <w:bottom w:val="single" w:sz="4" w:space="0" w:color="8EAADB" w:themeColor="accent5" w:themeTint="99"/>
        <w:insideH w:val="single" w:sz="4" w:space="0" w:color="8EAADB"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paragraph" w:styleId="TOC3">
    <w:name w:val="toc 3"/>
    <w:basedOn w:val="Normal"/>
    <w:next w:val="Normal"/>
    <w:autoRedefine/>
    <w:uiPriority w:val="39"/>
    <w:unhideWhenUsed/>
    <w:rsid w:val="008668EA"/>
    <w:pPr>
      <w:tabs>
        <w:tab w:val="clear" w:pos="-3060"/>
        <w:tab w:val="clear" w:pos="-2340"/>
        <w:tab w:val="clear" w:pos="6300"/>
      </w:tabs>
      <w:spacing w:after="100"/>
      <w:ind w:left="440"/>
    </w:pPr>
  </w:style>
  <w:style w:type="character" w:styleId="Strong">
    <w:name w:val="Strong"/>
    <w:basedOn w:val="DefaultParagraphFont"/>
    <w:uiPriority w:val="22"/>
    <w:qFormat/>
    <w:rsid w:val="005012E4"/>
    <w:rPr>
      <w:b/>
      <w:bCs/>
    </w:rPr>
  </w:style>
  <w:style w:type="paragraph" w:styleId="Revision">
    <w:name w:val="Revision"/>
    <w:hidden/>
    <w:uiPriority w:val="99"/>
    <w:semiHidden/>
    <w:rsid w:val="0045185F"/>
    <w:pPr>
      <w:spacing w:after="0" w:line="240" w:lineRule="auto"/>
    </w:pPr>
    <w:rPr>
      <w:rFonts w:ascii="Arial" w:eastAsia="Times New Roman" w:hAnsi="Arial" w:cs="Arial"/>
      <w:color w:val="000000" w:themeColor="text1"/>
      <w:lang w:eastAsia="en-AU"/>
    </w:rPr>
  </w:style>
  <w:style w:type="character" w:styleId="FollowedHyperlink">
    <w:name w:val="FollowedHyperlink"/>
    <w:basedOn w:val="DefaultParagraphFont"/>
    <w:uiPriority w:val="99"/>
    <w:semiHidden/>
    <w:unhideWhenUsed/>
    <w:rsid w:val="001232FA"/>
    <w:rPr>
      <w:color w:val="954F72" w:themeColor="followedHyperlink"/>
      <w:u w:val="single"/>
    </w:rPr>
  </w:style>
  <w:style w:type="table" w:styleId="ListTable3-Accent6">
    <w:name w:val="List Table 3 Accent 6"/>
    <w:basedOn w:val="TableNormal"/>
    <w:uiPriority w:val="48"/>
    <w:rsid w:val="00443D1E"/>
    <w:pPr>
      <w:spacing w:after="0" w:line="240" w:lineRule="auto"/>
    </w:pPr>
    <w:tblPr>
      <w:tblStyleRowBandSize w:val="1"/>
      <w:tblStyleColBandSize w:val="1"/>
      <w:tblBorders>
        <w:top w:val="single" w:sz="4" w:space="0" w:color="70AD47" w:themeColor="accent6"/>
        <w:left w:val="single" w:sz="4" w:space="0" w:color="70AD47" w:themeColor="accent6"/>
        <w:bottom w:val="single" w:sz="4" w:space="0" w:color="70AD47" w:themeColor="accent6"/>
        <w:right w:val="single" w:sz="4" w:space="0" w:color="70AD47" w:themeColor="accent6"/>
      </w:tblBorders>
    </w:tblPr>
    <w:tblStylePr w:type="firstRow">
      <w:rPr>
        <w:b/>
        <w:bCs/>
        <w:color w:val="FFFFFF" w:themeColor="background1"/>
      </w:rPr>
      <w:tblPr/>
      <w:tcPr>
        <w:shd w:val="clear" w:color="auto" w:fill="70AD47" w:themeFill="accent6"/>
      </w:tcPr>
    </w:tblStylePr>
    <w:tblStylePr w:type="lastRow">
      <w:rPr>
        <w:b/>
        <w:bCs/>
      </w:rPr>
      <w:tblPr/>
      <w:tcPr>
        <w:tcBorders>
          <w:top w:val="double" w:sz="4" w:space="0" w:color="70AD47"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0AD47" w:themeColor="accent6"/>
          <w:right w:val="single" w:sz="4" w:space="0" w:color="70AD47" w:themeColor="accent6"/>
        </w:tcBorders>
      </w:tcPr>
    </w:tblStylePr>
    <w:tblStylePr w:type="band1Horz">
      <w:tblPr/>
      <w:tcPr>
        <w:tcBorders>
          <w:top w:val="single" w:sz="4" w:space="0" w:color="70AD47" w:themeColor="accent6"/>
          <w:bottom w:val="single" w:sz="4" w:space="0" w:color="70AD47"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0AD47" w:themeColor="accent6"/>
          <w:left w:val="nil"/>
        </w:tcBorders>
      </w:tcPr>
    </w:tblStylePr>
    <w:tblStylePr w:type="swCell">
      <w:tblPr/>
      <w:tcPr>
        <w:tcBorders>
          <w:top w:val="double" w:sz="4" w:space="0" w:color="70AD47" w:themeColor="accent6"/>
          <w:right w:val="nil"/>
        </w:tcBorders>
      </w:tcPr>
    </w:tblStylePr>
  </w:style>
  <w:style w:type="paragraph" w:customStyle="1" w:styleId="paragraph">
    <w:name w:val="paragraph"/>
    <w:basedOn w:val="Normal"/>
    <w:rsid w:val="00801B0F"/>
    <w:pPr>
      <w:tabs>
        <w:tab w:val="clear" w:pos="-3060"/>
        <w:tab w:val="clear" w:pos="-2340"/>
        <w:tab w:val="clear" w:pos="6300"/>
      </w:tabs>
      <w:suppressAutoHyphens w:val="0"/>
      <w:spacing w:before="100" w:beforeAutospacing="1" w:after="100" w:afterAutospacing="1" w:line="240" w:lineRule="auto"/>
    </w:pPr>
    <w:rPr>
      <w:rFonts w:ascii="Times New Roman" w:hAnsi="Times New Roman" w:cs="Times New Roman"/>
      <w:color w:val="auto"/>
      <w:sz w:val="24"/>
      <w:szCs w:val="24"/>
    </w:rPr>
  </w:style>
  <w:style w:type="character" w:customStyle="1" w:styleId="normaltextrun">
    <w:name w:val="normaltextrun"/>
    <w:basedOn w:val="DefaultParagraphFont"/>
    <w:rsid w:val="00801B0F"/>
  </w:style>
  <w:style w:type="character" w:customStyle="1" w:styleId="eop">
    <w:name w:val="eop"/>
    <w:basedOn w:val="DefaultParagraphFont"/>
    <w:rsid w:val="00801B0F"/>
  </w:style>
  <w:style w:type="paragraph" w:customStyle="1" w:styleId="ICListNumber1">
    <w:name w:val="IC List Number 1"/>
    <w:next w:val="ICListNumber2"/>
    <w:qFormat/>
    <w:rsid w:val="003E11EE"/>
    <w:pPr>
      <w:keepNext/>
      <w:numPr>
        <w:numId w:val="35"/>
      </w:numPr>
      <w:spacing w:before="240" w:after="0" w:line="240" w:lineRule="auto"/>
      <w:ind w:left="567" w:hanging="567"/>
      <w:outlineLvl w:val="2"/>
    </w:pPr>
    <w:rPr>
      <w:rFonts w:ascii="Arial Bold" w:eastAsia="Calibri" w:hAnsi="Arial Bold" w:cs="Arial"/>
      <w:b/>
      <w:caps/>
      <w:lang w:val="en-NZ"/>
    </w:rPr>
  </w:style>
  <w:style w:type="paragraph" w:customStyle="1" w:styleId="ICListNumber2">
    <w:name w:val="IC List Number 2"/>
    <w:qFormat/>
    <w:rsid w:val="003E11EE"/>
    <w:pPr>
      <w:numPr>
        <w:ilvl w:val="1"/>
        <w:numId w:val="35"/>
      </w:numPr>
      <w:spacing w:before="240" w:after="0" w:line="240" w:lineRule="auto"/>
      <w:outlineLvl w:val="3"/>
    </w:pPr>
    <w:rPr>
      <w:rFonts w:ascii="Arial" w:eastAsia="Calibri" w:hAnsi="Arial" w:cs="Arial"/>
      <w:lang w:val="en-NZ"/>
    </w:rPr>
  </w:style>
  <w:style w:type="paragraph" w:customStyle="1" w:styleId="ICListNumber3">
    <w:name w:val="IC List Number 3"/>
    <w:basedOn w:val="ICListNumber2"/>
    <w:qFormat/>
    <w:rsid w:val="003E11EE"/>
    <w:pPr>
      <w:numPr>
        <w:ilvl w:val="2"/>
      </w:numPr>
      <w:ind w:left="1560"/>
    </w:pPr>
  </w:style>
  <w:style w:type="paragraph" w:customStyle="1" w:styleId="Default">
    <w:name w:val="Default"/>
    <w:rsid w:val="002B0D71"/>
    <w:pPr>
      <w:autoSpaceDE w:val="0"/>
      <w:autoSpaceDN w:val="0"/>
      <w:adjustRightInd w:val="0"/>
      <w:spacing w:after="0" w:line="240" w:lineRule="auto"/>
    </w:pPr>
    <w:rPr>
      <w:rFonts w:ascii="Styrene A" w:hAnsi="Styrene A" w:cs="Styrene A"/>
      <w:color w:val="000000"/>
      <w:sz w:val="24"/>
      <w:szCs w:val="24"/>
    </w:rPr>
  </w:style>
  <w:style w:type="table" w:styleId="ListTable3-Accent5">
    <w:name w:val="List Table 3 Accent 5"/>
    <w:basedOn w:val="TableNormal"/>
    <w:uiPriority w:val="48"/>
    <w:rsid w:val="00F06622"/>
    <w:pPr>
      <w:spacing w:after="0" w:line="240" w:lineRule="auto"/>
    </w:pPr>
    <w:tblPr>
      <w:tblStyleRowBandSize w:val="1"/>
      <w:tblStyleColBandSize w:val="1"/>
      <w:tblBorders>
        <w:top w:val="single" w:sz="4" w:space="0" w:color="4472C4" w:themeColor="accent5"/>
        <w:left w:val="single" w:sz="4" w:space="0" w:color="4472C4" w:themeColor="accent5"/>
        <w:bottom w:val="single" w:sz="4" w:space="0" w:color="4472C4" w:themeColor="accent5"/>
        <w:right w:val="single" w:sz="4" w:space="0" w:color="4472C4" w:themeColor="accent5"/>
      </w:tblBorders>
    </w:tblPr>
    <w:tblStylePr w:type="firstRow">
      <w:rPr>
        <w:b/>
        <w:bCs/>
        <w:color w:val="FFFFFF" w:themeColor="background1"/>
      </w:rPr>
      <w:tblPr/>
      <w:tcPr>
        <w:shd w:val="clear" w:color="auto" w:fill="4472C4" w:themeFill="accent5"/>
      </w:tcPr>
    </w:tblStylePr>
    <w:tblStylePr w:type="lastRow">
      <w:rPr>
        <w:b/>
        <w:bCs/>
      </w:rPr>
      <w:tblPr/>
      <w:tcPr>
        <w:tcBorders>
          <w:top w:val="double" w:sz="4" w:space="0" w:color="4472C4"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472C4" w:themeColor="accent5"/>
          <w:right w:val="single" w:sz="4" w:space="0" w:color="4472C4" w:themeColor="accent5"/>
        </w:tcBorders>
      </w:tcPr>
    </w:tblStylePr>
    <w:tblStylePr w:type="band1Horz">
      <w:tblPr/>
      <w:tcPr>
        <w:tcBorders>
          <w:top w:val="single" w:sz="4" w:space="0" w:color="4472C4" w:themeColor="accent5"/>
          <w:bottom w:val="single" w:sz="4" w:space="0" w:color="4472C4"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472C4" w:themeColor="accent5"/>
          <w:left w:val="nil"/>
        </w:tcBorders>
      </w:tcPr>
    </w:tblStylePr>
    <w:tblStylePr w:type="swCell">
      <w:tblPr/>
      <w:tcPr>
        <w:tcBorders>
          <w:top w:val="double" w:sz="4" w:space="0" w:color="4472C4" w:themeColor="accent5"/>
          <w:right w:val="nil"/>
        </w:tcBorders>
      </w:tcPr>
    </w:tblStylePr>
  </w:style>
  <w:style w:type="table" w:styleId="ListTable6Colorful-Accent5">
    <w:name w:val="List Table 6 Colorful Accent 5"/>
    <w:basedOn w:val="TableNormal"/>
    <w:uiPriority w:val="51"/>
    <w:rsid w:val="00F06622"/>
    <w:pPr>
      <w:spacing w:after="0" w:line="240" w:lineRule="auto"/>
    </w:pPr>
    <w:rPr>
      <w:color w:val="2F5496" w:themeColor="accent5" w:themeShade="BF"/>
    </w:rPr>
    <w:tblPr>
      <w:tblStyleRowBandSize w:val="1"/>
      <w:tblStyleColBandSize w:val="1"/>
      <w:tblBorders>
        <w:top w:val="single" w:sz="4" w:space="0" w:color="4472C4" w:themeColor="accent5"/>
        <w:bottom w:val="single" w:sz="4" w:space="0" w:color="4472C4" w:themeColor="accent5"/>
      </w:tblBorders>
    </w:tblPr>
    <w:tblStylePr w:type="firstRow">
      <w:rPr>
        <w:b/>
        <w:bCs/>
      </w:rPr>
      <w:tblPr/>
      <w:tcPr>
        <w:tcBorders>
          <w:bottom w:val="single" w:sz="4" w:space="0" w:color="4472C4" w:themeColor="accent5"/>
        </w:tcBorders>
      </w:tcPr>
    </w:tblStylePr>
    <w:tblStylePr w:type="lastRow">
      <w:rPr>
        <w:b/>
        <w:bCs/>
      </w:rPr>
      <w:tblPr/>
      <w:tcPr>
        <w:tcBorders>
          <w:top w:val="double" w:sz="4" w:space="0" w:color="4472C4" w:themeColor="accent5"/>
        </w:tcBorders>
      </w:tc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table" w:styleId="ListTable3-Accent1">
    <w:name w:val="List Table 3 Accent 1"/>
    <w:basedOn w:val="TableNormal"/>
    <w:uiPriority w:val="48"/>
    <w:rsid w:val="009109AD"/>
    <w:pPr>
      <w:spacing w:after="0" w:line="240" w:lineRule="auto"/>
    </w:pPr>
    <w:tblPr>
      <w:tblStyleRowBandSize w:val="1"/>
      <w:tblStyleColBandSize w:val="1"/>
      <w:tblBorders>
        <w:top w:val="single" w:sz="4" w:space="0" w:color="5B9BD5" w:themeColor="accent1"/>
        <w:left w:val="single" w:sz="4" w:space="0" w:color="5B9BD5" w:themeColor="accent1"/>
        <w:bottom w:val="single" w:sz="4" w:space="0" w:color="5B9BD5" w:themeColor="accent1"/>
        <w:right w:val="single" w:sz="4" w:space="0" w:color="5B9BD5" w:themeColor="accent1"/>
      </w:tblBorders>
    </w:tblPr>
    <w:tblStylePr w:type="firstRow">
      <w:rPr>
        <w:b/>
        <w:bCs/>
        <w:color w:val="FFFFFF" w:themeColor="background1"/>
      </w:rPr>
      <w:tblPr/>
      <w:tcPr>
        <w:shd w:val="clear" w:color="auto" w:fill="5B9BD5" w:themeFill="accent1"/>
      </w:tcPr>
    </w:tblStylePr>
    <w:tblStylePr w:type="lastRow">
      <w:rPr>
        <w:b/>
        <w:bCs/>
      </w:rPr>
      <w:tblPr/>
      <w:tcPr>
        <w:tcBorders>
          <w:top w:val="double" w:sz="4" w:space="0" w:color="5B9BD5"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5B9BD5" w:themeColor="accent1"/>
          <w:right w:val="single" w:sz="4" w:space="0" w:color="5B9BD5" w:themeColor="accent1"/>
        </w:tcBorders>
      </w:tcPr>
    </w:tblStylePr>
    <w:tblStylePr w:type="band1Horz">
      <w:tblPr/>
      <w:tcPr>
        <w:tcBorders>
          <w:top w:val="single" w:sz="4" w:space="0" w:color="5B9BD5" w:themeColor="accent1"/>
          <w:bottom w:val="single" w:sz="4" w:space="0" w:color="5B9BD5"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B9BD5" w:themeColor="accent1"/>
          <w:left w:val="nil"/>
        </w:tcBorders>
      </w:tcPr>
    </w:tblStylePr>
    <w:tblStylePr w:type="swCell">
      <w:tblPr/>
      <w:tcPr>
        <w:tcBorders>
          <w:top w:val="double" w:sz="4" w:space="0" w:color="5B9BD5" w:themeColor="accent1"/>
          <w:right w:val="nil"/>
        </w:tcBorders>
      </w:tcPr>
    </w:tblStylePr>
  </w:style>
  <w:style w:type="character" w:styleId="Mention">
    <w:name w:val="Mention"/>
    <w:basedOn w:val="DefaultParagraphFont"/>
    <w:uiPriority w:val="99"/>
    <w:unhideWhenUsed/>
    <w:rsid w:val="00F25F82"/>
    <w:rPr>
      <w:color w:val="2B579A"/>
      <w:shd w:val="clear" w:color="auto" w:fill="E1DFDD"/>
    </w:rPr>
  </w:style>
  <w:style w:type="paragraph" w:styleId="Bibliography">
    <w:name w:val="Bibliography"/>
    <w:basedOn w:val="Normal"/>
    <w:next w:val="Normal"/>
    <w:uiPriority w:val="37"/>
    <w:semiHidden/>
    <w:unhideWhenUsed/>
    <w:rsid w:val="00542AB2"/>
  </w:style>
  <w:style w:type="paragraph" w:styleId="BlockText">
    <w:name w:val="Block Text"/>
    <w:basedOn w:val="Normal"/>
    <w:uiPriority w:val="99"/>
    <w:semiHidden/>
    <w:unhideWhenUsed/>
    <w:rsid w:val="00542AB2"/>
    <w:pPr>
      <w:pBdr>
        <w:top w:val="single" w:sz="2" w:space="10" w:color="5B9BD5" w:themeColor="accent1" w:shadow="1"/>
        <w:left w:val="single" w:sz="2" w:space="10" w:color="5B9BD5" w:themeColor="accent1" w:shadow="1"/>
        <w:bottom w:val="single" w:sz="2" w:space="10" w:color="5B9BD5" w:themeColor="accent1" w:shadow="1"/>
        <w:right w:val="single" w:sz="2" w:space="10" w:color="5B9BD5" w:themeColor="accent1" w:shadow="1"/>
      </w:pBdr>
      <w:ind w:left="1152" w:right="1152"/>
    </w:pPr>
    <w:rPr>
      <w:rFonts w:asciiTheme="minorHAnsi" w:eastAsiaTheme="minorEastAsia" w:hAnsiTheme="minorHAnsi" w:cstheme="minorBidi"/>
      <w:i/>
      <w:iCs/>
      <w:color w:val="5B9BD5" w:themeColor="accent1"/>
    </w:rPr>
  </w:style>
  <w:style w:type="paragraph" w:styleId="BodyText">
    <w:name w:val="Body Text"/>
    <w:basedOn w:val="Normal"/>
    <w:link w:val="BodyTextChar"/>
    <w:uiPriority w:val="99"/>
    <w:semiHidden/>
    <w:unhideWhenUsed/>
    <w:rsid w:val="00542AB2"/>
  </w:style>
  <w:style w:type="character" w:customStyle="1" w:styleId="BodyTextChar">
    <w:name w:val="Body Text Char"/>
    <w:basedOn w:val="DefaultParagraphFont"/>
    <w:link w:val="BodyText"/>
    <w:uiPriority w:val="99"/>
    <w:semiHidden/>
    <w:rsid w:val="00542AB2"/>
    <w:rPr>
      <w:rFonts w:ascii="Arial" w:eastAsia="Times New Roman" w:hAnsi="Arial" w:cs="Arial"/>
      <w:color w:val="000000" w:themeColor="text1"/>
      <w:lang w:eastAsia="en-AU"/>
    </w:rPr>
  </w:style>
  <w:style w:type="paragraph" w:styleId="BodyText2">
    <w:name w:val="Body Text 2"/>
    <w:basedOn w:val="Normal"/>
    <w:link w:val="BodyText2Char"/>
    <w:uiPriority w:val="99"/>
    <w:semiHidden/>
    <w:unhideWhenUsed/>
    <w:rsid w:val="00542AB2"/>
    <w:pPr>
      <w:spacing w:line="480" w:lineRule="auto"/>
    </w:pPr>
  </w:style>
  <w:style w:type="character" w:customStyle="1" w:styleId="BodyText2Char">
    <w:name w:val="Body Text 2 Char"/>
    <w:basedOn w:val="DefaultParagraphFont"/>
    <w:link w:val="BodyText2"/>
    <w:uiPriority w:val="99"/>
    <w:semiHidden/>
    <w:rsid w:val="00542AB2"/>
    <w:rPr>
      <w:rFonts w:ascii="Arial" w:eastAsia="Times New Roman" w:hAnsi="Arial" w:cs="Arial"/>
      <w:color w:val="000000" w:themeColor="text1"/>
      <w:lang w:eastAsia="en-AU"/>
    </w:rPr>
  </w:style>
  <w:style w:type="paragraph" w:styleId="BodyText3">
    <w:name w:val="Body Text 3"/>
    <w:basedOn w:val="Normal"/>
    <w:link w:val="BodyText3Char"/>
    <w:uiPriority w:val="99"/>
    <w:semiHidden/>
    <w:unhideWhenUsed/>
    <w:rsid w:val="00542AB2"/>
    <w:rPr>
      <w:sz w:val="16"/>
      <w:szCs w:val="16"/>
    </w:rPr>
  </w:style>
  <w:style w:type="character" w:customStyle="1" w:styleId="BodyText3Char">
    <w:name w:val="Body Text 3 Char"/>
    <w:basedOn w:val="DefaultParagraphFont"/>
    <w:link w:val="BodyText3"/>
    <w:uiPriority w:val="99"/>
    <w:semiHidden/>
    <w:rsid w:val="00542AB2"/>
    <w:rPr>
      <w:rFonts w:ascii="Arial" w:eastAsia="Times New Roman" w:hAnsi="Arial" w:cs="Arial"/>
      <w:color w:val="000000" w:themeColor="text1"/>
      <w:sz w:val="16"/>
      <w:szCs w:val="16"/>
      <w:lang w:eastAsia="en-AU"/>
    </w:rPr>
  </w:style>
  <w:style w:type="paragraph" w:styleId="BodyTextFirstIndent">
    <w:name w:val="Body Text First Indent"/>
    <w:basedOn w:val="BodyText"/>
    <w:link w:val="BodyTextFirstIndentChar"/>
    <w:uiPriority w:val="99"/>
    <w:semiHidden/>
    <w:unhideWhenUsed/>
    <w:rsid w:val="00542AB2"/>
    <w:pPr>
      <w:ind w:firstLine="360"/>
    </w:pPr>
  </w:style>
  <w:style w:type="character" w:customStyle="1" w:styleId="BodyTextFirstIndentChar">
    <w:name w:val="Body Text First Indent Char"/>
    <w:basedOn w:val="BodyTextChar"/>
    <w:link w:val="BodyTextFirstIndent"/>
    <w:uiPriority w:val="99"/>
    <w:semiHidden/>
    <w:rsid w:val="00542AB2"/>
    <w:rPr>
      <w:rFonts w:ascii="Arial" w:eastAsia="Times New Roman" w:hAnsi="Arial" w:cs="Arial"/>
      <w:color w:val="000000" w:themeColor="text1"/>
      <w:lang w:eastAsia="en-AU"/>
    </w:rPr>
  </w:style>
  <w:style w:type="paragraph" w:styleId="BodyTextIndent">
    <w:name w:val="Body Text Indent"/>
    <w:basedOn w:val="Normal"/>
    <w:link w:val="BodyTextIndentChar"/>
    <w:uiPriority w:val="99"/>
    <w:semiHidden/>
    <w:unhideWhenUsed/>
    <w:rsid w:val="00542AB2"/>
    <w:pPr>
      <w:ind w:left="283"/>
    </w:pPr>
  </w:style>
  <w:style w:type="character" w:customStyle="1" w:styleId="BodyTextIndentChar">
    <w:name w:val="Body Text Indent Char"/>
    <w:basedOn w:val="DefaultParagraphFont"/>
    <w:link w:val="BodyTextIndent"/>
    <w:uiPriority w:val="99"/>
    <w:semiHidden/>
    <w:rsid w:val="00542AB2"/>
    <w:rPr>
      <w:rFonts w:ascii="Arial" w:eastAsia="Times New Roman" w:hAnsi="Arial" w:cs="Arial"/>
      <w:color w:val="000000" w:themeColor="text1"/>
      <w:lang w:eastAsia="en-AU"/>
    </w:rPr>
  </w:style>
  <w:style w:type="paragraph" w:styleId="BodyTextFirstIndent2">
    <w:name w:val="Body Text First Indent 2"/>
    <w:basedOn w:val="BodyTextIndent"/>
    <w:link w:val="BodyTextFirstIndent2Char"/>
    <w:uiPriority w:val="99"/>
    <w:semiHidden/>
    <w:unhideWhenUsed/>
    <w:rsid w:val="00542AB2"/>
    <w:pPr>
      <w:ind w:left="360" w:firstLine="360"/>
    </w:pPr>
  </w:style>
  <w:style w:type="character" w:customStyle="1" w:styleId="BodyTextFirstIndent2Char">
    <w:name w:val="Body Text First Indent 2 Char"/>
    <w:basedOn w:val="BodyTextIndentChar"/>
    <w:link w:val="BodyTextFirstIndent2"/>
    <w:uiPriority w:val="99"/>
    <w:semiHidden/>
    <w:rsid w:val="00542AB2"/>
    <w:rPr>
      <w:rFonts w:ascii="Arial" w:eastAsia="Times New Roman" w:hAnsi="Arial" w:cs="Arial"/>
      <w:color w:val="000000" w:themeColor="text1"/>
      <w:lang w:eastAsia="en-AU"/>
    </w:rPr>
  </w:style>
  <w:style w:type="paragraph" w:styleId="BodyTextIndent2">
    <w:name w:val="Body Text Indent 2"/>
    <w:basedOn w:val="Normal"/>
    <w:link w:val="BodyTextIndent2Char"/>
    <w:uiPriority w:val="99"/>
    <w:semiHidden/>
    <w:unhideWhenUsed/>
    <w:rsid w:val="00542AB2"/>
    <w:pPr>
      <w:spacing w:line="480" w:lineRule="auto"/>
      <w:ind w:left="283"/>
    </w:pPr>
  </w:style>
  <w:style w:type="character" w:customStyle="1" w:styleId="BodyTextIndent2Char">
    <w:name w:val="Body Text Indent 2 Char"/>
    <w:basedOn w:val="DefaultParagraphFont"/>
    <w:link w:val="BodyTextIndent2"/>
    <w:uiPriority w:val="99"/>
    <w:semiHidden/>
    <w:rsid w:val="00542AB2"/>
    <w:rPr>
      <w:rFonts w:ascii="Arial" w:eastAsia="Times New Roman" w:hAnsi="Arial" w:cs="Arial"/>
      <w:color w:val="000000" w:themeColor="text1"/>
      <w:lang w:eastAsia="en-AU"/>
    </w:rPr>
  </w:style>
  <w:style w:type="paragraph" w:styleId="BodyTextIndent3">
    <w:name w:val="Body Text Indent 3"/>
    <w:basedOn w:val="Normal"/>
    <w:link w:val="BodyTextIndent3Char"/>
    <w:uiPriority w:val="99"/>
    <w:semiHidden/>
    <w:unhideWhenUsed/>
    <w:rsid w:val="00542AB2"/>
    <w:pPr>
      <w:ind w:left="283"/>
    </w:pPr>
    <w:rPr>
      <w:sz w:val="16"/>
      <w:szCs w:val="16"/>
    </w:rPr>
  </w:style>
  <w:style w:type="character" w:customStyle="1" w:styleId="BodyTextIndent3Char">
    <w:name w:val="Body Text Indent 3 Char"/>
    <w:basedOn w:val="DefaultParagraphFont"/>
    <w:link w:val="BodyTextIndent3"/>
    <w:uiPriority w:val="99"/>
    <w:semiHidden/>
    <w:rsid w:val="00542AB2"/>
    <w:rPr>
      <w:rFonts w:ascii="Arial" w:eastAsia="Times New Roman" w:hAnsi="Arial" w:cs="Arial"/>
      <w:color w:val="000000" w:themeColor="text1"/>
      <w:sz w:val="16"/>
      <w:szCs w:val="16"/>
      <w:lang w:eastAsia="en-AU"/>
    </w:rPr>
  </w:style>
  <w:style w:type="paragraph" w:styleId="Closing">
    <w:name w:val="Closing"/>
    <w:basedOn w:val="Normal"/>
    <w:link w:val="ClosingChar"/>
    <w:uiPriority w:val="99"/>
    <w:semiHidden/>
    <w:unhideWhenUsed/>
    <w:rsid w:val="00542AB2"/>
    <w:pPr>
      <w:spacing w:after="0" w:line="240" w:lineRule="auto"/>
      <w:ind w:left="4252"/>
    </w:pPr>
  </w:style>
  <w:style w:type="character" w:customStyle="1" w:styleId="ClosingChar">
    <w:name w:val="Closing Char"/>
    <w:basedOn w:val="DefaultParagraphFont"/>
    <w:link w:val="Closing"/>
    <w:uiPriority w:val="99"/>
    <w:semiHidden/>
    <w:rsid w:val="00542AB2"/>
    <w:rPr>
      <w:rFonts w:ascii="Arial" w:eastAsia="Times New Roman" w:hAnsi="Arial" w:cs="Arial"/>
      <w:color w:val="000000" w:themeColor="text1"/>
      <w:lang w:eastAsia="en-AU"/>
    </w:rPr>
  </w:style>
  <w:style w:type="paragraph" w:styleId="Date">
    <w:name w:val="Date"/>
    <w:basedOn w:val="Normal"/>
    <w:next w:val="Normal"/>
    <w:link w:val="DateChar"/>
    <w:uiPriority w:val="99"/>
    <w:semiHidden/>
    <w:unhideWhenUsed/>
    <w:rsid w:val="00542AB2"/>
  </w:style>
  <w:style w:type="character" w:customStyle="1" w:styleId="DateChar">
    <w:name w:val="Date Char"/>
    <w:basedOn w:val="DefaultParagraphFont"/>
    <w:link w:val="Date"/>
    <w:uiPriority w:val="99"/>
    <w:semiHidden/>
    <w:rsid w:val="00542AB2"/>
    <w:rPr>
      <w:rFonts w:ascii="Arial" w:eastAsia="Times New Roman" w:hAnsi="Arial" w:cs="Arial"/>
      <w:color w:val="000000" w:themeColor="text1"/>
      <w:lang w:eastAsia="en-AU"/>
    </w:rPr>
  </w:style>
  <w:style w:type="paragraph" w:styleId="DocumentMap">
    <w:name w:val="Document Map"/>
    <w:basedOn w:val="Normal"/>
    <w:link w:val="DocumentMapChar"/>
    <w:uiPriority w:val="99"/>
    <w:semiHidden/>
    <w:unhideWhenUsed/>
    <w:rsid w:val="00542AB2"/>
    <w:pPr>
      <w:spacing w:after="0" w:line="240" w:lineRule="auto"/>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542AB2"/>
    <w:rPr>
      <w:rFonts w:ascii="Segoe UI" w:eastAsia="Times New Roman" w:hAnsi="Segoe UI" w:cs="Segoe UI"/>
      <w:color w:val="000000" w:themeColor="text1"/>
      <w:sz w:val="16"/>
      <w:szCs w:val="16"/>
      <w:lang w:eastAsia="en-AU"/>
    </w:rPr>
  </w:style>
  <w:style w:type="paragraph" w:styleId="E-mailSignature">
    <w:name w:val="E-mail Signature"/>
    <w:basedOn w:val="Normal"/>
    <w:link w:val="E-mailSignatureChar"/>
    <w:uiPriority w:val="99"/>
    <w:semiHidden/>
    <w:unhideWhenUsed/>
    <w:rsid w:val="00542AB2"/>
    <w:pPr>
      <w:spacing w:after="0" w:line="240" w:lineRule="auto"/>
    </w:pPr>
  </w:style>
  <w:style w:type="character" w:customStyle="1" w:styleId="E-mailSignatureChar">
    <w:name w:val="E-mail Signature Char"/>
    <w:basedOn w:val="DefaultParagraphFont"/>
    <w:link w:val="E-mailSignature"/>
    <w:uiPriority w:val="99"/>
    <w:semiHidden/>
    <w:rsid w:val="00542AB2"/>
    <w:rPr>
      <w:rFonts w:ascii="Arial" w:eastAsia="Times New Roman" w:hAnsi="Arial" w:cs="Arial"/>
      <w:color w:val="000000" w:themeColor="text1"/>
      <w:lang w:eastAsia="en-AU"/>
    </w:rPr>
  </w:style>
  <w:style w:type="paragraph" w:styleId="EnvelopeAddress">
    <w:name w:val="envelope address"/>
    <w:basedOn w:val="Normal"/>
    <w:uiPriority w:val="99"/>
    <w:semiHidden/>
    <w:unhideWhenUsed/>
    <w:rsid w:val="00542AB2"/>
    <w:pPr>
      <w:framePr w:w="7920" w:h="1980" w:hRule="exact" w:hSpace="180"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542AB2"/>
    <w:pPr>
      <w:spacing w:after="0" w:line="240" w:lineRule="auto"/>
    </w:pPr>
    <w:rPr>
      <w:rFonts w:asciiTheme="majorHAnsi" w:eastAsiaTheme="majorEastAsia" w:hAnsiTheme="majorHAnsi" w:cstheme="majorBidi"/>
      <w:sz w:val="20"/>
      <w:szCs w:val="20"/>
    </w:rPr>
  </w:style>
  <w:style w:type="paragraph" w:styleId="HTMLAddress">
    <w:name w:val="HTML Address"/>
    <w:basedOn w:val="Normal"/>
    <w:link w:val="HTMLAddressChar"/>
    <w:uiPriority w:val="99"/>
    <w:semiHidden/>
    <w:unhideWhenUsed/>
    <w:rsid w:val="00542AB2"/>
    <w:pPr>
      <w:spacing w:after="0" w:line="240" w:lineRule="auto"/>
    </w:pPr>
    <w:rPr>
      <w:i/>
      <w:iCs/>
    </w:rPr>
  </w:style>
  <w:style w:type="character" w:customStyle="1" w:styleId="HTMLAddressChar">
    <w:name w:val="HTML Address Char"/>
    <w:basedOn w:val="DefaultParagraphFont"/>
    <w:link w:val="HTMLAddress"/>
    <w:uiPriority w:val="99"/>
    <w:semiHidden/>
    <w:rsid w:val="00542AB2"/>
    <w:rPr>
      <w:rFonts w:ascii="Arial" w:eastAsia="Times New Roman" w:hAnsi="Arial" w:cs="Arial"/>
      <w:i/>
      <w:iCs/>
      <w:color w:val="000000" w:themeColor="text1"/>
      <w:lang w:eastAsia="en-AU"/>
    </w:rPr>
  </w:style>
  <w:style w:type="paragraph" w:styleId="HTMLPreformatted">
    <w:name w:val="HTML Preformatted"/>
    <w:basedOn w:val="Normal"/>
    <w:link w:val="HTMLPreformattedChar"/>
    <w:uiPriority w:val="99"/>
    <w:semiHidden/>
    <w:unhideWhenUsed/>
    <w:rsid w:val="00542AB2"/>
    <w:pPr>
      <w:spacing w:after="0" w:line="240" w:lineRule="auto"/>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542AB2"/>
    <w:rPr>
      <w:rFonts w:ascii="Consolas" w:eastAsia="Times New Roman" w:hAnsi="Consolas" w:cs="Arial"/>
      <w:color w:val="000000" w:themeColor="text1"/>
      <w:sz w:val="20"/>
      <w:szCs w:val="20"/>
      <w:lang w:eastAsia="en-AU"/>
    </w:rPr>
  </w:style>
  <w:style w:type="paragraph" w:styleId="Index1">
    <w:name w:val="index 1"/>
    <w:basedOn w:val="Normal"/>
    <w:next w:val="Normal"/>
    <w:autoRedefine/>
    <w:uiPriority w:val="99"/>
    <w:semiHidden/>
    <w:unhideWhenUsed/>
    <w:rsid w:val="00542AB2"/>
    <w:pPr>
      <w:tabs>
        <w:tab w:val="clear" w:pos="-3060"/>
        <w:tab w:val="clear" w:pos="-2340"/>
        <w:tab w:val="clear" w:pos="6300"/>
      </w:tabs>
      <w:spacing w:after="0" w:line="240" w:lineRule="auto"/>
      <w:ind w:left="220" w:hanging="220"/>
    </w:pPr>
  </w:style>
  <w:style w:type="paragraph" w:styleId="Index2">
    <w:name w:val="index 2"/>
    <w:basedOn w:val="Normal"/>
    <w:next w:val="Normal"/>
    <w:autoRedefine/>
    <w:uiPriority w:val="99"/>
    <w:semiHidden/>
    <w:unhideWhenUsed/>
    <w:rsid w:val="00542AB2"/>
    <w:pPr>
      <w:tabs>
        <w:tab w:val="clear" w:pos="-3060"/>
        <w:tab w:val="clear" w:pos="-2340"/>
        <w:tab w:val="clear" w:pos="6300"/>
      </w:tabs>
      <w:spacing w:after="0" w:line="240" w:lineRule="auto"/>
      <w:ind w:left="440" w:hanging="220"/>
    </w:pPr>
  </w:style>
  <w:style w:type="paragraph" w:styleId="Index3">
    <w:name w:val="index 3"/>
    <w:basedOn w:val="Normal"/>
    <w:next w:val="Normal"/>
    <w:autoRedefine/>
    <w:uiPriority w:val="99"/>
    <w:semiHidden/>
    <w:unhideWhenUsed/>
    <w:rsid w:val="00542AB2"/>
    <w:pPr>
      <w:tabs>
        <w:tab w:val="clear" w:pos="-3060"/>
        <w:tab w:val="clear" w:pos="-2340"/>
        <w:tab w:val="clear" w:pos="6300"/>
      </w:tabs>
      <w:spacing w:after="0" w:line="240" w:lineRule="auto"/>
      <w:ind w:left="660" w:hanging="220"/>
    </w:pPr>
  </w:style>
  <w:style w:type="paragraph" w:styleId="Index4">
    <w:name w:val="index 4"/>
    <w:basedOn w:val="Normal"/>
    <w:next w:val="Normal"/>
    <w:autoRedefine/>
    <w:uiPriority w:val="99"/>
    <w:semiHidden/>
    <w:unhideWhenUsed/>
    <w:rsid w:val="00542AB2"/>
    <w:pPr>
      <w:tabs>
        <w:tab w:val="clear" w:pos="-3060"/>
        <w:tab w:val="clear" w:pos="-2340"/>
        <w:tab w:val="clear" w:pos="6300"/>
      </w:tabs>
      <w:spacing w:after="0" w:line="240" w:lineRule="auto"/>
      <w:ind w:left="880" w:hanging="220"/>
    </w:pPr>
  </w:style>
  <w:style w:type="paragraph" w:styleId="Index5">
    <w:name w:val="index 5"/>
    <w:basedOn w:val="Normal"/>
    <w:next w:val="Normal"/>
    <w:autoRedefine/>
    <w:uiPriority w:val="99"/>
    <w:semiHidden/>
    <w:unhideWhenUsed/>
    <w:rsid w:val="00542AB2"/>
    <w:pPr>
      <w:tabs>
        <w:tab w:val="clear" w:pos="-3060"/>
        <w:tab w:val="clear" w:pos="-2340"/>
        <w:tab w:val="clear" w:pos="6300"/>
      </w:tabs>
      <w:spacing w:after="0" w:line="240" w:lineRule="auto"/>
      <w:ind w:left="1100" w:hanging="220"/>
    </w:pPr>
  </w:style>
  <w:style w:type="paragraph" w:styleId="Index6">
    <w:name w:val="index 6"/>
    <w:basedOn w:val="Normal"/>
    <w:next w:val="Normal"/>
    <w:autoRedefine/>
    <w:uiPriority w:val="99"/>
    <w:semiHidden/>
    <w:unhideWhenUsed/>
    <w:rsid w:val="00542AB2"/>
    <w:pPr>
      <w:tabs>
        <w:tab w:val="clear" w:pos="-3060"/>
        <w:tab w:val="clear" w:pos="-2340"/>
        <w:tab w:val="clear" w:pos="6300"/>
      </w:tabs>
      <w:spacing w:after="0" w:line="240" w:lineRule="auto"/>
      <w:ind w:left="1320" w:hanging="220"/>
    </w:pPr>
  </w:style>
  <w:style w:type="paragraph" w:styleId="Index7">
    <w:name w:val="index 7"/>
    <w:basedOn w:val="Normal"/>
    <w:next w:val="Normal"/>
    <w:autoRedefine/>
    <w:uiPriority w:val="99"/>
    <w:semiHidden/>
    <w:unhideWhenUsed/>
    <w:rsid w:val="00542AB2"/>
    <w:pPr>
      <w:tabs>
        <w:tab w:val="clear" w:pos="-3060"/>
        <w:tab w:val="clear" w:pos="-2340"/>
        <w:tab w:val="clear" w:pos="6300"/>
      </w:tabs>
      <w:spacing w:after="0" w:line="240" w:lineRule="auto"/>
      <w:ind w:left="1540" w:hanging="220"/>
    </w:pPr>
  </w:style>
  <w:style w:type="paragraph" w:styleId="Index8">
    <w:name w:val="index 8"/>
    <w:basedOn w:val="Normal"/>
    <w:next w:val="Normal"/>
    <w:autoRedefine/>
    <w:uiPriority w:val="99"/>
    <w:semiHidden/>
    <w:unhideWhenUsed/>
    <w:rsid w:val="00542AB2"/>
    <w:pPr>
      <w:tabs>
        <w:tab w:val="clear" w:pos="-3060"/>
        <w:tab w:val="clear" w:pos="-2340"/>
        <w:tab w:val="clear" w:pos="6300"/>
      </w:tabs>
      <w:spacing w:after="0" w:line="240" w:lineRule="auto"/>
      <w:ind w:left="1760" w:hanging="220"/>
    </w:pPr>
  </w:style>
  <w:style w:type="paragraph" w:styleId="Index9">
    <w:name w:val="index 9"/>
    <w:basedOn w:val="Normal"/>
    <w:next w:val="Normal"/>
    <w:autoRedefine/>
    <w:uiPriority w:val="99"/>
    <w:semiHidden/>
    <w:unhideWhenUsed/>
    <w:rsid w:val="00542AB2"/>
    <w:pPr>
      <w:tabs>
        <w:tab w:val="clear" w:pos="-3060"/>
        <w:tab w:val="clear" w:pos="-2340"/>
        <w:tab w:val="clear" w:pos="6300"/>
      </w:tabs>
      <w:spacing w:after="0" w:line="240" w:lineRule="auto"/>
      <w:ind w:left="1980" w:hanging="220"/>
    </w:pPr>
  </w:style>
  <w:style w:type="paragraph" w:styleId="IndexHeading">
    <w:name w:val="index heading"/>
    <w:basedOn w:val="Normal"/>
    <w:next w:val="Index1"/>
    <w:uiPriority w:val="99"/>
    <w:semiHidden/>
    <w:unhideWhenUsed/>
    <w:rsid w:val="00542AB2"/>
    <w:rPr>
      <w:rFonts w:asciiTheme="majorHAnsi" w:eastAsiaTheme="majorEastAsia" w:hAnsiTheme="majorHAnsi" w:cstheme="majorBidi"/>
      <w:b/>
      <w:bCs/>
    </w:rPr>
  </w:style>
  <w:style w:type="paragraph" w:styleId="IntenseQuote">
    <w:name w:val="Intense Quote"/>
    <w:basedOn w:val="Normal"/>
    <w:next w:val="Normal"/>
    <w:link w:val="IntenseQuoteChar"/>
    <w:uiPriority w:val="30"/>
    <w:rsid w:val="00542AB2"/>
    <w:pPr>
      <w:pBdr>
        <w:top w:val="single" w:sz="4" w:space="10" w:color="5B9BD5" w:themeColor="accent1"/>
        <w:bottom w:val="single" w:sz="4" w:space="10" w:color="5B9BD5" w:themeColor="accent1"/>
      </w:pBdr>
      <w:spacing w:before="360" w:after="360"/>
      <w:ind w:left="864" w:right="864"/>
      <w:jc w:val="center"/>
    </w:pPr>
    <w:rPr>
      <w:i/>
      <w:iCs/>
      <w:color w:val="5B9BD5" w:themeColor="accent1"/>
    </w:rPr>
  </w:style>
  <w:style w:type="character" w:customStyle="1" w:styleId="IntenseQuoteChar">
    <w:name w:val="Intense Quote Char"/>
    <w:basedOn w:val="DefaultParagraphFont"/>
    <w:link w:val="IntenseQuote"/>
    <w:uiPriority w:val="30"/>
    <w:rsid w:val="00542AB2"/>
    <w:rPr>
      <w:rFonts w:ascii="Arial" w:eastAsia="Times New Roman" w:hAnsi="Arial" w:cs="Arial"/>
      <w:i/>
      <w:iCs/>
      <w:color w:val="5B9BD5" w:themeColor="accent1"/>
      <w:lang w:eastAsia="en-AU"/>
    </w:rPr>
  </w:style>
  <w:style w:type="paragraph" w:styleId="List">
    <w:name w:val="List"/>
    <w:basedOn w:val="Normal"/>
    <w:uiPriority w:val="99"/>
    <w:semiHidden/>
    <w:unhideWhenUsed/>
    <w:rsid w:val="00542AB2"/>
    <w:pPr>
      <w:ind w:left="283" w:hanging="283"/>
      <w:contextualSpacing/>
    </w:pPr>
  </w:style>
  <w:style w:type="paragraph" w:styleId="List2">
    <w:name w:val="List 2"/>
    <w:basedOn w:val="Normal"/>
    <w:uiPriority w:val="99"/>
    <w:semiHidden/>
    <w:unhideWhenUsed/>
    <w:rsid w:val="00542AB2"/>
    <w:pPr>
      <w:ind w:left="566" w:hanging="283"/>
      <w:contextualSpacing/>
    </w:pPr>
  </w:style>
  <w:style w:type="paragraph" w:styleId="List3">
    <w:name w:val="List 3"/>
    <w:basedOn w:val="Normal"/>
    <w:uiPriority w:val="99"/>
    <w:semiHidden/>
    <w:unhideWhenUsed/>
    <w:rsid w:val="00542AB2"/>
    <w:pPr>
      <w:ind w:left="849" w:hanging="283"/>
      <w:contextualSpacing/>
    </w:pPr>
  </w:style>
  <w:style w:type="paragraph" w:styleId="List4">
    <w:name w:val="List 4"/>
    <w:basedOn w:val="Normal"/>
    <w:uiPriority w:val="99"/>
    <w:semiHidden/>
    <w:unhideWhenUsed/>
    <w:rsid w:val="00542AB2"/>
    <w:pPr>
      <w:ind w:left="1132" w:hanging="283"/>
      <w:contextualSpacing/>
    </w:pPr>
  </w:style>
  <w:style w:type="paragraph" w:styleId="List5">
    <w:name w:val="List 5"/>
    <w:basedOn w:val="Normal"/>
    <w:uiPriority w:val="99"/>
    <w:semiHidden/>
    <w:unhideWhenUsed/>
    <w:rsid w:val="00542AB2"/>
    <w:pPr>
      <w:ind w:left="1415" w:hanging="283"/>
      <w:contextualSpacing/>
    </w:pPr>
  </w:style>
  <w:style w:type="paragraph" w:styleId="ListBullet">
    <w:name w:val="List Bullet"/>
    <w:basedOn w:val="Normal"/>
    <w:uiPriority w:val="99"/>
    <w:semiHidden/>
    <w:unhideWhenUsed/>
    <w:rsid w:val="00542AB2"/>
    <w:pPr>
      <w:numPr>
        <w:numId w:val="53"/>
      </w:numPr>
      <w:contextualSpacing/>
    </w:pPr>
  </w:style>
  <w:style w:type="paragraph" w:styleId="ListBullet2">
    <w:name w:val="List Bullet 2"/>
    <w:basedOn w:val="Normal"/>
    <w:uiPriority w:val="99"/>
    <w:semiHidden/>
    <w:unhideWhenUsed/>
    <w:rsid w:val="00542AB2"/>
    <w:pPr>
      <w:numPr>
        <w:numId w:val="54"/>
      </w:numPr>
      <w:contextualSpacing/>
    </w:pPr>
  </w:style>
  <w:style w:type="paragraph" w:styleId="ListBullet3">
    <w:name w:val="List Bullet 3"/>
    <w:basedOn w:val="Normal"/>
    <w:uiPriority w:val="99"/>
    <w:semiHidden/>
    <w:unhideWhenUsed/>
    <w:rsid w:val="00542AB2"/>
    <w:pPr>
      <w:numPr>
        <w:numId w:val="55"/>
      </w:numPr>
      <w:contextualSpacing/>
    </w:pPr>
  </w:style>
  <w:style w:type="paragraph" w:styleId="ListBullet4">
    <w:name w:val="List Bullet 4"/>
    <w:basedOn w:val="Normal"/>
    <w:uiPriority w:val="99"/>
    <w:semiHidden/>
    <w:unhideWhenUsed/>
    <w:rsid w:val="00542AB2"/>
    <w:pPr>
      <w:numPr>
        <w:numId w:val="56"/>
      </w:numPr>
      <w:contextualSpacing/>
    </w:pPr>
  </w:style>
  <w:style w:type="paragraph" w:styleId="ListBullet5">
    <w:name w:val="List Bullet 5"/>
    <w:basedOn w:val="Normal"/>
    <w:uiPriority w:val="99"/>
    <w:semiHidden/>
    <w:unhideWhenUsed/>
    <w:rsid w:val="00542AB2"/>
    <w:pPr>
      <w:numPr>
        <w:numId w:val="57"/>
      </w:numPr>
      <w:contextualSpacing/>
    </w:pPr>
  </w:style>
  <w:style w:type="paragraph" w:styleId="ListContinue">
    <w:name w:val="List Continue"/>
    <w:basedOn w:val="Normal"/>
    <w:uiPriority w:val="99"/>
    <w:semiHidden/>
    <w:unhideWhenUsed/>
    <w:rsid w:val="00542AB2"/>
    <w:pPr>
      <w:ind w:left="283"/>
      <w:contextualSpacing/>
    </w:pPr>
  </w:style>
  <w:style w:type="paragraph" w:styleId="ListContinue2">
    <w:name w:val="List Continue 2"/>
    <w:basedOn w:val="Normal"/>
    <w:uiPriority w:val="99"/>
    <w:semiHidden/>
    <w:unhideWhenUsed/>
    <w:rsid w:val="00542AB2"/>
    <w:pPr>
      <w:ind w:left="566"/>
      <w:contextualSpacing/>
    </w:pPr>
  </w:style>
  <w:style w:type="paragraph" w:styleId="ListContinue3">
    <w:name w:val="List Continue 3"/>
    <w:basedOn w:val="Normal"/>
    <w:uiPriority w:val="99"/>
    <w:semiHidden/>
    <w:unhideWhenUsed/>
    <w:rsid w:val="00542AB2"/>
    <w:pPr>
      <w:ind w:left="849"/>
      <w:contextualSpacing/>
    </w:pPr>
  </w:style>
  <w:style w:type="paragraph" w:styleId="ListContinue4">
    <w:name w:val="List Continue 4"/>
    <w:basedOn w:val="Normal"/>
    <w:uiPriority w:val="99"/>
    <w:semiHidden/>
    <w:unhideWhenUsed/>
    <w:rsid w:val="00542AB2"/>
    <w:pPr>
      <w:ind w:left="1132"/>
      <w:contextualSpacing/>
    </w:pPr>
  </w:style>
  <w:style w:type="paragraph" w:styleId="ListContinue5">
    <w:name w:val="List Continue 5"/>
    <w:basedOn w:val="Normal"/>
    <w:uiPriority w:val="99"/>
    <w:semiHidden/>
    <w:unhideWhenUsed/>
    <w:rsid w:val="00542AB2"/>
    <w:pPr>
      <w:ind w:left="1415"/>
      <w:contextualSpacing/>
    </w:pPr>
  </w:style>
  <w:style w:type="paragraph" w:styleId="ListNumber">
    <w:name w:val="List Number"/>
    <w:basedOn w:val="Normal"/>
    <w:uiPriority w:val="99"/>
    <w:semiHidden/>
    <w:unhideWhenUsed/>
    <w:rsid w:val="00542AB2"/>
    <w:pPr>
      <w:numPr>
        <w:numId w:val="58"/>
      </w:numPr>
      <w:contextualSpacing/>
    </w:pPr>
  </w:style>
  <w:style w:type="paragraph" w:styleId="ListNumber2">
    <w:name w:val="List Number 2"/>
    <w:basedOn w:val="Normal"/>
    <w:uiPriority w:val="99"/>
    <w:semiHidden/>
    <w:unhideWhenUsed/>
    <w:rsid w:val="00542AB2"/>
    <w:pPr>
      <w:numPr>
        <w:numId w:val="59"/>
      </w:numPr>
      <w:contextualSpacing/>
    </w:pPr>
  </w:style>
  <w:style w:type="paragraph" w:styleId="ListNumber3">
    <w:name w:val="List Number 3"/>
    <w:basedOn w:val="Normal"/>
    <w:uiPriority w:val="99"/>
    <w:semiHidden/>
    <w:unhideWhenUsed/>
    <w:rsid w:val="00542AB2"/>
    <w:pPr>
      <w:numPr>
        <w:numId w:val="60"/>
      </w:numPr>
      <w:contextualSpacing/>
    </w:pPr>
  </w:style>
  <w:style w:type="paragraph" w:styleId="ListNumber4">
    <w:name w:val="List Number 4"/>
    <w:basedOn w:val="Normal"/>
    <w:uiPriority w:val="99"/>
    <w:semiHidden/>
    <w:unhideWhenUsed/>
    <w:rsid w:val="00542AB2"/>
    <w:pPr>
      <w:numPr>
        <w:numId w:val="61"/>
      </w:numPr>
      <w:contextualSpacing/>
    </w:pPr>
  </w:style>
  <w:style w:type="paragraph" w:styleId="ListNumber5">
    <w:name w:val="List Number 5"/>
    <w:basedOn w:val="Normal"/>
    <w:uiPriority w:val="99"/>
    <w:semiHidden/>
    <w:unhideWhenUsed/>
    <w:rsid w:val="00542AB2"/>
    <w:pPr>
      <w:numPr>
        <w:numId w:val="62"/>
      </w:numPr>
      <w:contextualSpacing/>
    </w:pPr>
  </w:style>
  <w:style w:type="paragraph" w:styleId="MacroText">
    <w:name w:val="macro"/>
    <w:link w:val="MacroTextChar"/>
    <w:uiPriority w:val="99"/>
    <w:semiHidden/>
    <w:unhideWhenUsed/>
    <w:rsid w:val="00542AB2"/>
    <w:pPr>
      <w:tabs>
        <w:tab w:val="left" w:pos="480"/>
        <w:tab w:val="left" w:pos="960"/>
        <w:tab w:val="left" w:pos="1440"/>
        <w:tab w:val="left" w:pos="1920"/>
        <w:tab w:val="left" w:pos="2400"/>
        <w:tab w:val="left" w:pos="2880"/>
        <w:tab w:val="left" w:pos="3360"/>
        <w:tab w:val="left" w:pos="3840"/>
        <w:tab w:val="left" w:pos="4320"/>
      </w:tabs>
      <w:suppressAutoHyphens/>
      <w:spacing w:after="0" w:line="288" w:lineRule="auto"/>
    </w:pPr>
    <w:rPr>
      <w:rFonts w:ascii="Consolas" w:eastAsia="Times New Roman" w:hAnsi="Consolas" w:cs="Arial"/>
      <w:color w:val="000000" w:themeColor="text1"/>
      <w:sz w:val="20"/>
      <w:szCs w:val="20"/>
      <w:lang w:eastAsia="en-AU"/>
    </w:rPr>
  </w:style>
  <w:style w:type="character" w:customStyle="1" w:styleId="MacroTextChar">
    <w:name w:val="Macro Text Char"/>
    <w:basedOn w:val="DefaultParagraphFont"/>
    <w:link w:val="MacroText"/>
    <w:uiPriority w:val="99"/>
    <w:semiHidden/>
    <w:rsid w:val="00542AB2"/>
    <w:rPr>
      <w:rFonts w:ascii="Consolas" w:eastAsia="Times New Roman" w:hAnsi="Consolas" w:cs="Arial"/>
      <w:color w:val="000000" w:themeColor="text1"/>
      <w:sz w:val="20"/>
      <w:szCs w:val="20"/>
      <w:lang w:eastAsia="en-AU"/>
    </w:rPr>
  </w:style>
  <w:style w:type="paragraph" w:styleId="MessageHeader">
    <w:name w:val="Message Header"/>
    <w:basedOn w:val="Normal"/>
    <w:link w:val="MessageHeaderChar"/>
    <w:uiPriority w:val="99"/>
    <w:semiHidden/>
    <w:unhideWhenUsed/>
    <w:rsid w:val="00542AB2"/>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542AB2"/>
    <w:rPr>
      <w:rFonts w:asciiTheme="majorHAnsi" w:eastAsiaTheme="majorEastAsia" w:hAnsiTheme="majorHAnsi" w:cstheme="majorBidi"/>
      <w:color w:val="000000" w:themeColor="text1"/>
      <w:sz w:val="24"/>
      <w:szCs w:val="24"/>
      <w:shd w:val="pct20" w:color="auto" w:fill="auto"/>
      <w:lang w:eastAsia="en-AU"/>
    </w:rPr>
  </w:style>
  <w:style w:type="paragraph" w:styleId="NormalIndent">
    <w:name w:val="Normal Indent"/>
    <w:basedOn w:val="Normal"/>
    <w:uiPriority w:val="99"/>
    <w:semiHidden/>
    <w:unhideWhenUsed/>
    <w:rsid w:val="00542AB2"/>
    <w:pPr>
      <w:ind w:left="720"/>
    </w:pPr>
  </w:style>
  <w:style w:type="paragraph" w:styleId="NoteHeading">
    <w:name w:val="Note Heading"/>
    <w:basedOn w:val="Normal"/>
    <w:next w:val="Normal"/>
    <w:link w:val="NoteHeadingChar"/>
    <w:uiPriority w:val="99"/>
    <w:semiHidden/>
    <w:unhideWhenUsed/>
    <w:rsid w:val="00542AB2"/>
    <w:pPr>
      <w:spacing w:after="0" w:line="240" w:lineRule="auto"/>
    </w:pPr>
  </w:style>
  <w:style w:type="character" w:customStyle="1" w:styleId="NoteHeadingChar">
    <w:name w:val="Note Heading Char"/>
    <w:basedOn w:val="DefaultParagraphFont"/>
    <w:link w:val="NoteHeading"/>
    <w:uiPriority w:val="99"/>
    <w:semiHidden/>
    <w:rsid w:val="00542AB2"/>
    <w:rPr>
      <w:rFonts w:ascii="Arial" w:eastAsia="Times New Roman" w:hAnsi="Arial" w:cs="Arial"/>
      <w:color w:val="000000" w:themeColor="text1"/>
      <w:lang w:eastAsia="en-AU"/>
    </w:rPr>
  </w:style>
  <w:style w:type="paragraph" w:styleId="PlainText">
    <w:name w:val="Plain Text"/>
    <w:basedOn w:val="Normal"/>
    <w:link w:val="PlainTextChar"/>
    <w:uiPriority w:val="99"/>
    <w:semiHidden/>
    <w:unhideWhenUsed/>
    <w:rsid w:val="00542AB2"/>
    <w:pPr>
      <w:spacing w:after="0" w:line="240" w:lineRule="auto"/>
    </w:pPr>
    <w:rPr>
      <w:rFonts w:ascii="Consolas" w:hAnsi="Consolas"/>
      <w:sz w:val="21"/>
      <w:szCs w:val="21"/>
    </w:rPr>
  </w:style>
  <w:style w:type="character" w:customStyle="1" w:styleId="PlainTextChar">
    <w:name w:val="Plain Text Char"/>
    <w:basedOn w:val="DefaultParagraphFont"/>
    <w:link w:val="PlainText"/>
    <w:uiPriority w:val="99"/>
    <w:semiHidden/>
    <w:rsid w:val="00542AB2"/>
    <w:rPr>
      <w:rFonts w:ascii="Consolas" w:eastAsia="Times New Roman" w:hAnsi="Consolas" w:cs="Arial"/>
      <w:color w:val="000000" w:themeColor="text1"/>
      <w:sz w:val="21"/>
      <w:szCs w:val="21"/>
      <w:lang w:eastAsia="en-AU"/>
    </w:rPr>
  </w:style>
  <w:style w:type="paragraph" w:styleId="Quote">
    <w:name w:val="Quote"/>
    <w:basedOn w:val="Normal"/>
    <w:next w:val="Normal"/>
    <w:link w:val="QuoteChar"/>
    <w:uiPriority w:val="29"/>
    <w:rsid w:val="00542AB2"/>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542AB2"/>
    <w:rPr>
      <w:rFonts w:ascii="Arial" w:eastAsia="Times New Roman" w:hAnsi="Arial" w:cs="Arial"/>
      <w:i/>
      <w:iCs/>
      <w:color w:val="404040" w:themeColor="text1" w:themeTint="BF"/>
      <w:lang w:eastAsia="en-AU"/>
    </w:rPr>
  </w:style>
  <w:style w:type="paragraph" w:styleId="Salutation">
    <w:name w:val="Salutation"/>
    <w:basedOn w:val="Normal"/>
    <w:next w:val="Normal"/>
    <w:link w:val="SalutationChar"/>
    <w:uiPriority w:val="99"/>
    <w:semiHidden/>
    <w:unhideWhenUsed/>
    <w:rsid w:val="00542AB2"/>
  </w:style>
  <w:style w:type="character" w:customStyle="1" w:styleId="SalutationChar">
    <w:name w:val="Salutation Char"/>
    <w:basedOn w:val="DefaultParagraphFont"/>
    <w:link w:val="Salutation"/>
    <w:uiPriority w:val="99"/>
    <w:semiHidden/>
    <w:rsid w:val="00542AB2"/>
    <w:rPr>
      <w:rFonts w:ascii="Arial" w:eastAsia="Times New Roman" w:hAnsi="Arial" w:cs="Arial"/>
      <w:color w:val="000000" w:themeColor="text1"/>
      <w:lang w:eastAsia="en-AU"/>
    </w:rPr>
  </w:style>
  <w:style w:type="paragraph" w:styleId="Signature">
    <w:name w:val="Signature"/>
    <w:basedOn w:val="Normal"/>
    <w:link w:val="SignatureChar"/>
    <w:uiPriority w:val="99"/>
    <w:semiHidden/>
    <w:unhideWhenUsed/>
    <w:rsid w:val="00542AB2"/>
    <w:pPr>
      <w:spacing w:after="0" w:line="240" w:lineRule="auto"/>
      <w:ind w:left="4252"/>
    </w:pPr>
  </w:style>
  <w:style w:type="character" w:customStyle="1" w:styleId="SignatureChar">
    <w:name w:val="Signature Char"/>
    <w:basedOn w:val="DefaultParagraphFont"/>
    <w:link w:val="Signature"/>
    <w:uiPriority w:val="99"/>
    <w:semiHidden/>
    <w:rsid w:val="00542AB2"/>
    <w:rPr>
      <w:rFonts w:ascii="Arial" w:eastAsia="Times New Roman" w:hAnsi="Arial" w:cs="Arial"/>
      <w:color w:val="000000" w:themeColor="text1"/>
      <w:lang w:eastAsia="en-AU"/>
    </w:rPr>
  </w:style>
  <w:style w:type="paragraph" w:styleId="TableofAuthorities">
    <w:name w:val="table of authorities"/>
    <w:basedOn w:val="Normal"/>
    <w:next w:val="Normal"/>
    <w:uiPriority w:val="99"/>
    <w:semiHidden/>
    <w:unhideWhenUsed/>
    <w:rsid w:val="00542AB2"/>
    <w:pPr>
      <w:tabs>
        <w:tab w:val="clear" w:pos="-3060"/>
        <w:tab w:val="clear" w:pos="-2340"/>
        <w:tab w:val="clear" w:pos="6300"/>
      </w:tabs>
      <w:spacing w:after="0"/>
      <w:ind w:left="220" w:hanging="220"/>
    </w:pPr>
  </w:style>
  <w:style w:type="paragraph" w:styleId="TOAHeading">
    <w:name w:val="toa heading"/>
    <w:basedOn w:val="Normal"/>
    <w:next w:val="Normal"/>
    <w:uiPriority w:val="99"/>
    <w:semiHidden/>
    <w:unhideWhenUsed/>
    <w:rsid w:val="00542AB2"/>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semiHidden/>
    <w:unhideWhenUsed/>
    <w:rsid w:val="00542AB2"/>
    <w:pPr>
      <w:tabs>
        <w:tab w:val="clear" w:pos="-3060"/>
        <w:tab w:val="clear" w:pos="-2340"/>
        <w:tab w:val="clear" w:pos="6300"/>
      </w:tabs>
      <w:spacing w:after="100"/>
      <w:ind w:left="660"/>
    </w:pPr>
  </w:style>
  <w:style w:type="paragraph" w:styleId="TOC5">
    <w:name w:val="toc 5"/>
    <w:basedOn w:val="Normal"/>
    <w:next w:val="Normal"/>
    <w:autoRedefine/>
    <w:uiPriority w:val="39"/>
    <w:semiHidden/>
    <w:unhideWhenUsed/>
    <w:rsid w:val="00542AB2"/>
    <w:pPr>
      <w:tabs>
        <w:tab w:val="clear" w:pos="-3060"/>
        <w:tab w:val="clear" w:pos="-2340"/>
        <w:tab w:val="clear" w:pos="6300"/>
      </w:tabs>
      <w:spacing w:after="100"/>
      <w:ind w:left="880"/>
    </w:pPr>
  </w:style>
  <w:style w:type="paragraph" w:styleId="TOC6">
    <w:name w:val="toc 6"/>
    <w:basedOn w:val="Normal"/>
    <w:next w:val="Normal"/>
    <w:autoRedefine/>
    <w:uiPriority w:val="39"/>
    <w:semiHidden/>
    <w:unhideWhenUsed/>
    <w:rsid w:val="00542AB2"/>
    <w:pPr>
      <w:tabs>
        <w:tab w:val="clear" w:pos="-3060"/>
        <w:tab w:val="clear" w:pos="-2340"/>
        <w:tab w:val="clear" w:pos="6300"/>
      </w:tabs>
      <w:spacing w:after="100"/>
      <w:ind w:left="1100"/>
    </w:pPr>
  </w:style>
  <w:style w:type="paragraph" w:styleId="TOC7">
    <w:name w:val="toc 7"/>
    <w:basedOn w:val="Normal"/>
    <w:next w:val="Normal"/>
    <w:autoRedefine/>
    <w:uiPriority w:val="39"/>
    <w:semiHidden/>
    <w:unhideWhenUsed/>
    <w:rsid w:val="00542AB2"/>
    <w:pPr>
      <w:tabs>
        <w:tab w:val="clear" w:pos="-3060"/>
        <w:tab w:val="clear" w:pos="-2340"/>
        <w:tab w:val="clear" w:pos="6300"/>
      </w:tabs>
      <w:spacing w:after="100"/>
      <w:ind w:left="1320"/>
    </w:pPr>
  </w:style>
  <w:style w:type="paragraph" w:styleId="TOC8">
    <w:name w:val="toc 8"/>
    <w:basedOn w:val="Normal"/>
    <w:next w:val="Normal"/>
    <w:autoRedefine/>
    <w:uiPriority w:val="39"/>
    <w:semiHidden/>
    <w:unhideWhenUsed/>
    <w:rsid w:val="00542AB2"/>
    <w:pPr>
      <w:tabs>
        <w:tab w:val="clear" w:pos="-3060"/>
        <w:tab w:val="clear" w:pos="-2340"/>
        <w:tab w:val="clear" w:pos="6300"/>
      </w:tabs>
      <w:spacing w:after="100"/>
      <w:ind w:left="1540"/>
    </w:pPr>
  </w:style>
  <w:style w:type="paragraph" w:styleId="TOC9">
    <w:name w:val="toc 9"/>
    <w:basedOn w:val="Normal"/>
    <w:next w:val="Normal"/>
    <w:autoRedefine/>
    <w:uiPriority w:val="39"/>
    <w:semiHidden/>
    <w:unhideWhenUsed/>
    <w:rsid w:val="00542AB2"/>
    <w:pPr>
      <w:tabs>
        <w:tab w:val="clear" w:pos="-3060"/>
        <w:tab w:val="clear" w:pos="-2340"/>
        <w:tab w:val="clear" w:pos="6300"/>
      </w:tabs>
      <w:spacing w:after="100"/>
      <w:ind w:left="17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75591188">
      <w:bodyDiv w:val="1"/>
      <w:marLeft w:val="0"/>
      <w:marRight w:val="0"/>
      <w:marTop w:val="0"/>
      <w:marBottom w:val="0"/>
      <w:divBdr>
        <w:top w:val="none" w:sz="0" w:space="0" w:color="auto"/>
        <w:left w:val="none" w:sz="0" w:space="0" w:color="auto"/>
        <w:bottom w:val="none" w:sz="0" w:space="0" w:color="auto"/>
        <w:right w:val="none" w:sz="0" w:space="0" w:color="auto"/>
      </w:divBdr>
    </w:div>
    <w:div w:id="117266617">
      <w:bodyDiv w:val="1"/>
      <w:marLeft w:val="0"/>
      <w:marRight w:val="0"/>
      <w:marTop w:val="0"/>
      <w:marBottom w:val="0"/>
      <w:divBdr>
        <w:top w:val="none" w:sz="0" w:space="0" w:color="auto"/>
        <w:left w:val="none" w:sz="0" w:space="0" w:color="auto"/>
        <w:bottom w:val="none" w:sz="0" w:space="0" w:color="auto"/>
        <w:right w:val="none" w:sz="0" w:space="0" w:color="auto"/>
      </w:divBdr>
    </w:div>
    <w:div w:id="143201608">
      <w:bodyDiv w:val="1"/>
      <w:marLeft w:val="0"/>
      <w:marRight w:val="0"/>
      <w:marTop w:val="0"/>
      <w:marBottom w:val="0"/>
      <w:divBdr>
        <w:top w:val="none" w:sz="0" w:space="0" w:color="auto"/>
        <w:left w:val="none" w:sz="0" w:space="0" w:color="auto"/>
        <w:bottom w:val="none" w:sz="0" w:space="0" w:color="auto"/>
        <w:right w:val="none" w:sz="0" w:space="0" w:color="auto"/>
      </w:divBdr>
    </w:div>
    <w:div w:id="159346577">
      <w:bodyDiv w:val="1"/>
      <w:marLeft w:val="0"/>
      <w:marRight w:val="0"/>
      <w:marTop w:val="0"/>
      <w:marBottom w:val="0"/>
      <w:divBdr>
        <w:top w:val="none" w:sz="0" w:space="0" w:color="auto"/>
        <w:left w:val="none" w:sz="0" w:space="0" w:color="auto"/>
        <w:bottom w:val="none" w:sz="0" w:space="0" w:color="auto"/>
        <w:right w:val="none" w:sz="0" w:space="0" w:color="auto"/>
      </w:divBdr>
    </w:div>
    <w:div w:id="193202875">
      <w:bodyDiv w:val="1"/>
      <w:marLeft w:val="0"/>
      <w:marRight w:val="0"/>
      <w:marTop w:val="0"/>
      <w:marBottom w:val="0"/>
      <w:divBdr>
        <w:top w:val="none" w:sz="0" w:space="0" w:color="auto"/>
        <w:left w:val="none" w:sz="0" w:space="0" w:color="auto"/>
        <w:bottom w:val="none" w:sz="0" w:space="0" w:color="auto"/>
        <w:right w:val="none" w:sz="0" w:space="0" w:color="auto"/>
      </w:divBdr>
    </w:div>
    <w:div w:id="205407768">
      <w:bodyDiv w:val="1"/>
      <w:marLeft w:val="0"/>
      <w:marRight w:val="0"/>
      <w:marTop w:val="0"/>
      <w:marBottom w:val="0"/>
      <w:divBdr>
        <w:top w:val="none" w:sz="0" w:space="0" w:color="auto"/>
        <w:left w:val="none" w:sz="0" w:space="0" w:color="auto"/>
        <w:bottom w:val="none" w:sz="0" w:space="0" w:color="auto"/>
        <w:right w:val="none" w:sz="0" w:space="0" w:color="auto"/>
      </w:divBdr>
    </w:div>
    <w:div w:id="238754498">
      <w:bodyDiv w:val="1"/>
      <w:marLeft w:val="0"/>
      <w:marRight w:val="0"/>
      <w:marTop w:val="0"/>
      <w:marBottom w:val="0"/>
      <w:divBdr>
        <w:top w:val="none" w:sz="0" w:space="0" w:color="auto"/>
        <w:left w:val="none" w:sz="0" w:space="0" w:color="auto"/>
        <w:bottom w:val="none" w:sz="0" w:space="0" w:color="auto"/>
        <w:right w:val="none" w:sz="0" w:space="0" w:color="auto"/>
      </w:divBdr>
    </w:div>
    <w:div w:id="261304503">
      <w:bodyDiv w:val="1"/>
      <w:marLeft w:val="0"/>
      <w:marRight w:val="0"/>
      <w:marTop w:val="0"/>
      <w:marBottom w:val="0"/>
      <w:divBdr>
        <w:top w:val="none" w:sz="0" w:space="0" w:color="auto"/>
        <w:left w:val="none" w:sz="0" w:space="0" w:color="auto"/>
        <w:bottom w:val="none" w:sz="0" w:space="0" w:color="auto"/>
        <w:right w:val="none" w:sz="0" w:space="0" w:color="auto"/>
      </w:divBdr>
    </w:div>
    <w:div w:id="263811091">
      <w:bodyDiv w:val="1"/>
      <w:marLeft w:val="0"/>
      <w:marRight w:val="0"/>
      <w:marTop w:val="0"/>
      <w:marBottom w:val="0"/>
      <w:divBdr>
        <w:top w:val="none" w:sz="0" w:space="0" w:color="auto"/>
        <w:left w:val="none" w:sz="0" w:space="0" w:color="auto"/>
        <w:bottom w:val="none" w:sz="0" w:space="0" w:color="auto"/>
        <w:right w:val="none" w:sz="0" w:space="0" w:color="auto"/>
      </w:divBdr>
    </w:div>
    <w:div w:id="273947769">
      <w:bodyDiv w:val="1"/>
      <w:marLeft w:val="0"/>
      <w:marRight w:val="0"/>
      <w:marTop w:val="0"/>
      <w:marBottom w:val="0"/>
      <w:divBdr>
        <w:top w:val="none" w:sz="0" w:space="0" w:color="auto"/>
        <w:left w:val="none" w:sz="0" w:space="0" w:color="auto"/>
        <w:bottom w:val="none" w:sz="0" w:space="0" w:color="auto"/>
        <w:right w:val="none" w:sz="0" w:space="0" w:color="auto"/>
      </w:divBdr>
      <w:divsChild>
        <w:div w:id="347685115">
          <w:marLeft w:val="446"/>
          <w:marRight w:val="0"/>
          <w:marTop w:val="0"/>
          <w:marBottom w:val="0"/>
          <w:divBdr>
            <w:top w:val="none" w:sz="0" w:space="0" w:color="auto"/>
            <w:left w:val="none" w:sz="0" w:space="0" w:color="auto"/>
            <w:bottom w:val="none" w:sz="0" w:space="0" w:color="auto"/>
            <w:right w:val="none" w:sz="0" w:space="0" w:color="auto"/>
          </w:divBdr>
        </w:div>
        <w:div w:id="593132790">
          <w:marLeft w:val="446"/>
          <w:marRight w:val="0"/>
          <w:marTop w:val="0"/>
          <w:marBottom w:val="0"/>
          <w:divBdr>
            <w:top w:val="none" w:sz="0" w:space="0" w:color="auto"/>
            <w:left w:val="none" w:sz="0" w:space="0" w:color="auto"/>
            <w:bottom w:val="none" w:sz="0" w:space="0" w:color="auto"/>
            <w:right w:val="none" w:sz="0" w:space="0" w:color="auto"/>
          </w:divBdr>
        </w:div>
        <w:div w:id="1028946957">
          <w:marLeft w:val="446"/>
          <w:marRight w:val="0"/>
          <w:marTop w:val="0"/>
          <w:marBottom w:val="0"/>
          <w:divBdr>
            <w:top w:val="none" w:sz="0" w:space="0" w:color="auto"/>
            <w:left w:val="none" w:sz="0" w:space="0" w:color="auto"/>
            <w:bottom w:val="none" w:sz="0" w:space="0" w:color="auto"/>
            <w:right w:val="none" w:sz="0" w:space="0" w:color="auto"/>
          </w:divBdr>
        </w:div>
        <w:div w:id="1833329332">
          <w:marLeft w:val="446"/>
          <w:marRight w:val="0"/>
          <w:marTop w:val="0"/>
          <w:marBottom w:val="0"/>
          <w:divBdr>
            <w:top w:val="none" w:sz="0" w:space="0" w:color="auto"/>
            <w:left w:val="none" w:sz="0" w:space="0" w:color="auto"/>
            <w:bottom w:val="none" w:sz="0" w:space="0" w:color="auto"/>
            <w:right w:val="none" w:sz="0" w:space="0" w:color="auto"/>
          </w:divBdr>
        </w:div>
      </w:divsChild>
    </w:div>
    <w:div w:id="283007005">
      <w:bodyDiv w:val="1"/>
      <w:marLeft w:val="0"/>
      <w:marRight w:val="0"/>
      <w:marTop w:val="0"/>
      <w:marBottom w:val="0"/>
      <w:divBdr>
        <w:top w:val="none" w:sz="0" w:space="0" w:color="auto"/>
        <w:left w:val="none" w:sz="0" w:space="0" w:color="auto"/>
        <w:bottom w:val="none" w:sz="0" w:space="0" w:color="auto"/>
        <w:right w:val="none" w:sz="0" w:space="0" w:color="auto"/>
      </w:divBdr>
    </w:div>
    <w:div w:id="285160688">
      <w:bodyDiv w:val="1"/>
      <w:marLeft w:val="0"/>
      <w:marRight w:val="0"/>
      <w:marTop w:val="0"/>
      <w:marBottom w:val="0"/>
      <w:divBdr>
        <w:top w:val="none" w:sz="0" w:space="0" w:color="auto"/>
        <w:left w:val="none" w:sz="0" w:space="0" w:color="auto"/>
        <w:bottom w:val="none" w:sz="0" w:space="0" w:color="auto"/>
        <w:right w:val="none" w:sz="0" w:space="0" w:color="auto"/>
      </w:divBdr>
    </w:div>
    <w:div w:id="295374665">
      <w:bodyDiv w:val="1"/>
      <w:marLeft w:val="0"/>
      <w:marRight w:val="0"/>
      <w:marTop w:val="0"/>
      <w:marBottom w:val="0"/>
      <w:divBdr>
        <w:top w:val="none" w:sz="0" w:space="0" w:color="auto"/>
        <w:left w:val="none" w:sz="0" w:space="0" w:color="auto"/>
        <w:bottom w:val="none" w:sz="0" w:space="0" w:color="auto"/>
        <w:right w:val="none" w:sz="0" w:space="0" w:color="auto"/>
      </w:divBdr>
    </w:div>
    <w:div w:id="305823619">
      <w:bodyDiv w:val="1"/>
      <w:marLeft w:val="0"/>
      <w:marRight w:val="0"/>
      <w:marTop w:val="0"/>
      <w:marBottom w:val="0"/>
      <w:divBdr>
        <w:top w:val="none" w:sz="0" w:space="0" w:color="auto"/>
        <w:left w:val="none" w:sz="0" w:space="0" w:color="auto"/>
        <w:bottom w:val="none" w:sz="0" w:space="0" w:color="auto"/>
        <w:right w:val="none" w:sz="0" w:space="0" w:color="auto"/>
      </w:divBdr>
    </w:div>
    <w:div w:id="312829740">
      <w:bodyDiv w:val="1"/>
      <w:marLeft w:val="0"/>
      <w:marRight w:val="0"/>
      <w:marTop w:val="0"/>
      <w:marBottom w:val="0"/>
      <w:divBdr>
        <w:top w:val="none" w:sz="0" w:space="0" w:color="auto"/>
        <w:left w:val="none" w:sz="0" w:space="0" w:color="auto"/>
        <w:bottom w:val="none" w:sz="0" w:space="0" w:color="auto"/>
        <w:right w:val="none" w:sz="0" w:space="0" w:color="auto"/>
      </w:divBdr>
    </w:div>
    <w:div w:id="359818888">
      <w:bodyDiv w:val="1"/>
      <w:marLeft w:val="0"/>
      <w:marRight w:val="0"/>
      <w:marTop w:val="0"/>
      <w:marBottom w:val="0"/>
      <w:divBdr>
        <w:top w:val="none" w:sz="0" w:space="0" w:color="auto"/>
        <w:left w:val="none" w:sz="0" w:space="0" w:color="auto"/>
        <w:bottom w:val="none" w:sz="0" w:space="0" w:color="auto"/>
        <w:right w:val="none" w:sz="0" w:space="0" w:color="auto"/>
      </w:divBdr>
    </w:div>
    <w:div w:id="369113932">
      <w:bodyDiv w:val="1"/>
      <w:marLeft w:val="0"/>
      <w:marRight w:val="0"/>
      <w:marTop w:val="0"/>
      <w:marBottom w:val="0"/>
      <w:divBdr>
        <w:top w:val="none" w:sz="0" w:space="0" w:color="auto"/>
        <w:left w:val="none" w:sz="0" w:space="0" w:color="auto"/>
        <w:bottom w:val="none" w:sz="0" w:space="0" w:color="auto"/>
        <w:right w:val="none" w:sz="0" w:space="0" w:color="auto"/>
      </w:divBdr>
    </w:div>
    <w:div w:id="371273476">
      <w:bodyDiv w:val="1"/>
      <w:marLeft w:val="0"/>
      <w:marRight w:val="0"/>
      <w:marTop w:val="0"/>
      <w:marBottom w:val="0"/>
      <w:divBdr>
        <w:top w:val="none" w:sz="0" w:space="0" w:color="auto"/>
        <w:left w:val="none" w:sz="0" w:space="0" w:color="auto"/>
        <w:bottom w:val="none" w:sz="0" w:space="0" w:color="auto"/>
        <w:right w:val="none" w:sz="0" w:space="0" w:color="auto"/>
      </w:divBdr>
    </w:div>
    <w:div w:id="373382931">
      <w:bodyDiv w:val="1"/>
      <w:marLeft w:val="0"/>
      <w:marRight w:val="0"/>
      <w:marTop w:val="0"/>
      <w:marBottom w:val="0"/>
      <w:divBdr>
        <w:top w:val="none" w:sz="0" w:space="0" w:color="auto"/>
        <w:left w:val="none" w:sz="0" w:space="0" w:color="auto"/>
        <w:bottom w:val="none" w:sz="0" w:space="0" w:color="auto"/>
        <w:right w:val="none" w:sz="0" w:space="0" w:color="auto"/>
      </w:divBdr>
    </w:div>
    <w:div w:id="391122912">
      <w:bodyDiv w:val="1"/>
      <w:marLeft w:val="0"/>
      <w:marRight w:val="0"/>
      <w:marTop w:val="0"/>
      <w:marBottom w:val="0"/>
      <w:divBdr>
        <w:top w:val="none" w:sz="0" w:space="0" w:color="auto"/>
        <w:left w:val="none" w:sz="0" w:space="0" w:color="auto"/>
        <w:bottom w:val="none" w:sz="0" w:space="0" w:color="auto"/>
        <w:right w:val="none" w:sz="0" w:space="0" w:color="auto"/>
      </w:divBdr>
    </w:div>
    <w:div w:id="397485664">
      <w:bodyDiv w:val="1"/>
      <w:marLeft w:val="0"/>
      <w:marRight w:val="0"/>
      <w:marTop w:val="0"/>
      <w:marBottom w:val="0"/>
      <w:divBdr>
        <w:top w:val="none" w:sz="0" w:space="0" w:color="auto"/>
        <w:left w:val="none" w:sz="0" w:space="0" w:color="auto"/>
        <w:bottom w:val="none" w:sz="0" w:space="0" w:color="auto"/>
        <w:right w:val="none" w:sz="0" w:space="0" w:color="auto"/>
      </w:divBdr>
      <w:divsChild>
        <w:div w:id="24404875">
          <w:marLeft w:val="0"/>
          <w:marRight w:val="0"/>
          <w:marTop w:val="0"/>
          <w:marBottom w:val="0"/>
          <w:divBdr>
            <w:top w:val="none" w:sz="0" w:space="0" w:color="auto"/>
            <w:left w:val="none" w:sz="0" w:space="0" w:color="auto"/>
            <w:bottom w:val="none" w:sz="0" w:space="0" w:color="auto"/>
            <w:right w:val="none" w:sz="0" w:space="0" w:color="auto"/>
          </w:divBdr>
        </w:div>
        <w:div w:id="129514676">
          <w:marLeft w:val="0"/>
          <w:marRight w:val="0"/>
          <w:marTop w:val="0"/>
          <w:marBottom w:val="0"/>
          <w:divBdr>
            <w:top w:val="none" w:sz="0" w:space="0" w:color="auto"/>
            <w:left w:val="none" w:sz="0" w:space="0" w:color="auto"/>
            <w:bottom w:val="none" w:sz="0" w:space="0" w:color="auto"/>
            <w:right w:val="none" w:sz="0" w:space="0" w:color="auto"/>
          </w:divBdr>
        </w:div>
        <w:div w:id="369108719">
          <w:marLeft w:val="0"/>
          <w:marRight w:val="0"/>
          <w:marTop w:val="0"/>
          <w:marBottom w:val="0"/>
          <w:divBdr>
            <w:top w:val="none" w:sz="0" w:space="0" w:color="auto"/>
            <w:left w:val="none" w:sz="0" w:space="0" w:color="auto"/>
            <w:bottom w:val="none" w:sz="0" w:space="0" w:color="auto"/>
            <w:right w:val="none" w:sz="0" w:space="0" w:color="auto"/>
          </w:divBdr>
        </w:div>
        <w:div w:id="378893435">
          <w:marLeft w:val="0"/>
          <w:marRight w:val="0"/>
          <w:marTop w:val="0"/>
          <w:marBottom w:val="0"/>
          <w:divBdr>
            <w:top w:val="none" w:sz="0" w:space="0" w:color="auto"/>
            <w:left w:val="none" w:sz="0" w:space="0" w:color="auto"/>
            <w:bottom w:val="none" w:sz="0" w:space="0" w:color="auto"/>
            <w:right w:val="none" w:sz="0" w:space="0" w:color="auto"/>
          </w:divBdr>
        </w:div>
        <w:div w:id="410128504">
          <w:marLeft w:val="0"/>
          <w:marRight w:val="0"/>
          <w:marTop w:val="0"/>
          <w:marBottom w:val="0"/>
          <w:divBdr>
            <w:top w:val="none" w:sz="0" w:space="0" w:color="auto"/>
            <w:left w:val="none" w:sz="0" w:space="0" w:color="auto"/>
            <w:bottom w:val="none" w:sz="0" w:space="0" w:color="auto"/>
            <w:right w:val="none" w:sz="0" w:space="0" w:color="auto"/>
          </w:divBdr>
        </w:div>
        <w:div w:id="428696489">
          <w:marLeft w:val="0"/>
          <w:marRight w:val="0"/>
          <w:marTop w:val="0"/>
          <w:marBottom w:val="0"/>
          <w:divBdr>
            <w:top w:val="none" w:sz="0" w:space="0" w:color="auto"/>
            <w:left w:val="none" w:sz="0" w:space="0" w:color="auto"/>
            <w:bottom w:val="none" w:sz="0" w:space="0" w:color="auto"/>
            <w:right w:val="none" w:sz="0" w:space="0" w:color="auto"/>
          </w:divBdr>
        </w:div>
        <w:div w:id="511771985">
          <w:marLeft w:val="0"/>
          <w:marRight w:val="0"/>
          <w:marTop w:val="0"/>
          <w:marBottom w:val="0"/>
          <w:divBdr>
            <w:top w:val="none" w:sz="0" w:space="0" w:color="auto"/>
            <w:left w:val="none" w:sz="0" w:space="0" w:color="auto"/>
            <w:bottom w:val="none" w:sz="0" w:space="0" w:color="auto"/>
            <w:right w:val="none" w:sz="0" w:space="0" w:color="auto"/>
          </w:divBdr>
        </w:div>
        <w:div w:id="723069183">
          <w:marLeft w:val="0"/>
          <w:marRight w:val="0"/>
          <w:marTop w:val="0"/>
          <w:marBottom w:val="0"/>
          <w:divBdr>
            <w:top w:val="none" w:sz="0" w:space="0" w:color="auto"/>
            <w:left w:val="none" w:sz="0" w:space="0" w:color="auto"/>
            <w:bottom w:val="none" w:sz="0" w:space="0" w:color="auto"/>
            <w:right w:val="none" w:sz="0" w:space="0" w:color="auto"/>
          </w:divBdr>
        </w:div>
        <w:div w:id="755512802">
          <w:marLeft w:val="0"/>
          <w:marRight w:val="0"/>
          <w:marTop w:val="0"/>
          <w:marBottom w:val="0"/>
          <w:divBdr>
            <w:top w:val="none" w:sz="0" w:space="0" w:color="auto"/>
            <w:left w:val="none" w:sz="0" w:space="0" w:color="auto"/>
            <w:bottom w:val="none" w:sz="0" w:space="0" w:color="auto"/>
            <w:right w:val="none" w:sz="0" w:space="0" w:color="auto"/>
          </w:divBdr>
        </w:div>
        <w:div w:id="907573409">
          <w:marLeft w:val="0"/>
          <w:marRight w:val="0"/>
          <w:marTop w:val="0"/>
          <w:marBottom w:val="0"/>
          <w:divBdr>
            <w:top w:val="none" w:sz="0" w:space="0" w:color="auto"/>
            <w:left w:val="none" w:sz="0" w:space="0" w:color="auto"/>
            <w:bottom w:val="none" w:sz="0" w:space="0" w:color="auto"/>
            <w:right w:val="none" w:sz="0" w:space="0" w:color="auto"/>
          </w:divBdr>
        </w:div>
        <w:div w:id="1038820180">
          <w:marLeft w:val="0"/>
          <w:marRight w:val="0"/>
          <w:marTop w:val="0"/>
          <w:marBottom w:val="0"/>
          <w:divBdr>
            <w:top w:val="none" w:sz="0" w:space="0" w:color="auto"/>
            <w:left w:val="none" w:sz="0" w:space="0" w:color="auto"/>
            <w:bottom w:val="none" w:sz="0" w:space="0" w:color="auto"/>
            <w:right w:val="none" w:sz="0" w:space="0" w:color="auto"/>
          </w:divBdr>
        </w:div>
        <w:div w:id="1220701070">
          <w:marLeft w:val="0"/>
          <w:marRight w:val="0"/>
          <w:marTop w:val="0"/>
          <w:marBottom w:val="0"/>
          <w:divBdr>
            <w:top w:val="none" w:sz="0" w:space="0" w:color="auto"/>
            <w:left w:val="none" w:sz="0" w:space="0" w:color="auto"/>
            <w:bottom w:val="none" w:sz="0" w:space="0" w:color="auto"/>
            <w:right w:val="none" w:sz="0" w:space="0" w:color="auto"/>
          </w:divBdr>
        </w:div>
        <w:div w:id="1239822301">
          <w:marLeft w:val="0"/>
          <w:marRight w:val="0"/>
          <w:marTop w:val="0"/>
          <w:marBottom w:val="0"/>
          <w:divBdr>
            <w:top w:val="none" w:sz="0" w:space="0" w:color="auto"/>
            <w:left w:val="none" w:sz="0" w:space="0" w:color="auto"/>
            <w:bottom w:val="none" w:sz="0" w:space="0" w:color="auto"/>
            <w:right w:val="none" w:sz="0" w:space="0" w:color="auto"/>
          </w:divBdr>
        </w:div>
        <w:div w:id="1270625860">
          <w:marLeft w:val="0"/>
          <w:marRight w:val="0"/>
          <w:marTop w:val="0"/>
          <w:marBottom w:val="0"/>
          <w:divBdr>
            <w:top w:val="none" w:sz="0" w:space="0" w:color="auto"/>
            <w:left w:val="none" w:sz="0" w:space="0" w:color="auto"/>
            <w:bottom w:val="none" w:sz="0" w:space="0" w:color="auto"/>
            <w:right w:val="none" w:sz="0" w:space="0" w:color="auto"/>
          </w:divBdr>
        </w:div>
        <w:div w:id="1273052960">
          <w:marLeft w:val="0"/>
          <w:marRight w:val="0"/>
          <w:marTop w:val="0"/>
          <w:marBottom w:val="0"/>
          <w:divBdr>
            <w:top w:val="none" w:sz="0" w:space="0" w:color="auto"/>
            <w:left w:val="none" w:sz="0" w:space="0" w:color="auto"/>
            <w:bottom w:val="none" w:sz="0" w:space="0" w:color="auto"/>
            <w:right w:val="none" w:sz="0" w:space="0" w:color="auto"/>
          </w:divBdr>
        </w:div>
        <w:div w:id="1362165825">
          <w:marLeft w:val="0"/>
          <w:marRight w:val="0"/>
          <w:marTop w:val="0"/>
          <w:marBottom w:val="0"/>
          <w:divBdr>
            <w:top w:val="none" w:sz="0" w:space="0" w:color="auto"/>
            <w:left w:val="none" w:sz="0" w:space="0" w:color="auto"/>
            <w:bottom w:val="none" w:sz="0" w:space="0" w:color="auto"/>
            <w:right w:val="none" w:sz="0" w:space="0" w:color="auto"/>
          </w:divBdr>
        </w:div>
        <w:div w:id="1370573419">
          <w:marLeft w:val="0"/>
          <w:marRight w:val="0"/>
          <w:marTop w:val="0"/>
          <w:marBottom w:val="0"/>
          <w:divBdr>
            <w:top w:val="none" w:sz="0" w:space="0" w:color="auto"/>
            <w:left w:val="none" w:sz="0" w:space="0" w:color="auto"/>
            <w:bottom w:val="none" w:sz="0" w:space="0" w:color="auto"/>
            <w:right w:val="none" w:sz="0" w:space="0" w:color="auto"/>
          </w:divBdr>
        </w:div>
        <w:div w:id="1566338969">
          <w:marLeft w:val="0"/>
          <w:marRight w:val="0"/>
          <w:marTop w:val="0"/>
          <w:marBottom w:val="0"/>
          <w:divBdr>
            <w:top w:val="none" w:sz="0" w:space="0" w:color="auto"/>
            <w:left w:val="none" w:sz="0" w:space="0" w:color="auto"/>
            <w:bottom w:val="none" w:sz="0" w:space="0" w:color="auto"/>
            <w:right w:val="none" w:sz="0" w:space="0" w:color="auto"/>
          </w:divBdr>
        </w:div>
        <w:div w:id="1716349472">
          <w:marLeft w:val="0"/>
          <w:marRight w:val="0"/>
          <w:marTop w:val="0"/>
          <w:marBottom w:val="0"/>
          <w:divBdr>
            <w:top w:val="none" w:sz="0" w:space="0" w:color="auto"/>
            <w:left w:val="none" w:sz="0" w:space="0" w:color="auto"/>
            <w:bottom w:val="none" w:sz="0" w:space="0" w:color="auto"/>
            <w:right w:val="none" w:sz="0" w:space="0" w:color="auto"/>
          </w:divBdr>
        </w:div>
        <w:div w:id="1777674280">
          <w:marLeft w:val="0"/>
          <w:marRight w:val="0"/>
          <w:marTop w:val="0"/>
          <w:marBottom w:val="0"/>
          <w:divBdr>
            <w:top w:val="none" w:sz="0" w:space="0" w:color="auto"/>
            <w:left w:val="none" w:sz="0" w:space="0" w:color="auto"/>
            <w:bottom w:val="none" w:sz="0" w:space="0" w:color="auto"/>
            <w:right w:val="none" w:sz="0" w:space="0" w:color="auto"/>
          </w:divBdr>
        </w:div>
        <w:div w:id="1827668374">
          <w:marLeft w:val="0"/>
          <w:marRight w:val="0"/>
          <w:marTop w:val="0"/>
          <w:marBottom w:val="0"/>
          <w:divBdr>
            <w:top w:val="none" w:sz="0" w:space="0" w:color="auto"/>
            <w:left w:val="none" w:sz="0" w:space="0" w:color="auto"/>
            <w:bottom w:val="none" w:sz="0" w:space="0" w:color="auto"/>
            <w:right w:val="none" w:sz="0" w:space="0" w:color="auto"/>
          </w:divBdr>
        </w:div>
        <w:div w:id="1830435853">
          <w:marLeft w:val="0"/>
          <w:marRight w:val="0"/>
          <w:marTop w:val="0"/>
          <w:marBottom w:val="0"/>
          <w:divBdr>
            <w:top w:val="none" w:sz="0" w:space="0" w:color="auto"/>
            <w:left w:val="none" w:sz="0" w:space="0" w:color="auto"/>
            <w:bottom w:val="none" w:sz="0" w:space="0" w:color="auto"/>
            <w:right w:val="none" w:sz="0" w:space="0" w:color="auto"/>
          </w:divBdr>
        </w:div>
        <w:div w:id="1994942154">
          <w:marLeft w:val="0"/>
          <w:marRight w:val="0"/>
          <w:marTop w:val="0"/>
          <w:marBottom w:val="0"/>
          <w:divBdr>
            <w:top w:val="none" w:sz="0" w:space="0" w:color="auto"/>
            <w:left w:val="none" w:sz="0" w:space="0" w:color="auto"/>
            <w:bottom w:val="none" w:sz="0" w:space="0" w:color="auto"/>
            <w:right w:val="none" w:sz="0" w:space="0" w:color="auto"/>
          </w:divBdr>
        </w:div>
        <w:div w:id="2091392576">
          <w:marLeft w:val="0"/>
          <w:marRight w:val="0"/>
          <w:marTop w:val="0"/>
          <w:marBottom w:val="0"/>
          <w:divBdr>
            <w:top w:val="none" w:sz="0" w:space="0" w:color="auto"/>
            <w:left w:val="none" w:sz="0" w:space="0" w:color="auto"/>
            <w:bottom w:val="none" w:sz="0" w:space="0" w:color="auto"/>
            <w:right w:val="none" w:sz="0" w:space="0" w:color="auto"/>
          </w:divBdr>
        </w:div>
        <w:div w:id="2142841799">
          <w:marLeft w:val="0"/>
          <w:marRight w:val="0"/>
          <w:marTop w:val="0"/>
          <w:marBottom w:val="0"/>
          <w:divBdr>
            <w:top w:val="none" w:sz="0" w:space="0" w:color="auto"/>
            <w:left w:val="none" w:sz="0" w:space="0" w:color="auto"/>
            <w:bottom w:val="none" w:sz="0" w:space="0" w:color="auto"/>
            <w:right w:val="none" w:sz="0" w:space="0" w:color="auto"/>
          </w:divBdr>
        </w:div>
      </w:divsChild>
    </w:div>
    <w:div w:id="398290676">
      <w:bodyDiv w:val="1"/>
      <w:marLeft w:val="0"/>
      <w:marRight w:val="0"/>
      <w:marTop w:val="0"/>
      <w:marBottom w:val="0"/>
      <w:divBdr>
        <w:top w:val="none" w:sz="0" w:space="0" w:color="auto"/>
        <w:left w:val="none" w:sz="0" w:space="0" w:color="auto"/>
        <w:bottom w:val="none" w:sz="0" w:space="0" w:color="auto"/>
        <w:right w:val="none" w:sz="0" w:space="0" w:color="auto"/>
      </w:divBdr>
    </w:div>
    <w:div w:id="429160626">
      <w:bodyDiv w:val="1"/>
      <w:marLeft w:val="0"/>
      <w:marRight w:val="0"/>
      <w:marTop w:val="0"/>
      <w:marBottom w:val="0"/>
      <w:divBdr>
        <w:top w:val="none" w:sz="0" w:space="0" w:color="auto"/>
        <w:left w:val="none" w:sz="0" w:space="0" w:color="auto"/>
        <w:bottom w:val="none" w:sz="0" w:space="0" w:color="auto"/>
        <w:right w:val="none" w:sz="0" w:space="0" w:color="auto"/>
      </w:divBdr>
    </w:div>
    <w:div w:id="437913062">
      <w:bodyDiv w:val="1"/>
      <w:marLeft w:val="0"/>
      <w:marRight w:val="0"/>
      <w:marTop w:val="0"/>
      <w:marBottom w:val="0"/>
      <w:divBdr>
        <w:top w:val="none" w:sz="0" w:space="0" w:color="auto"/>
        <w:left w:val="none" w:sz="0" w:space="0" w:color="auto"/>
        <w:bottom w:val="none" w:sz="0" w:space="0" w:color="auto"/>
        <w:right w:val="none" w:sz="0" w:space="0" w:color="auto"/>
      </w:divBdr>
    </w:div>
    <w:div w:id="500390479">
      <w:bodyDiv w:val="1"/>
      <w:marLeft w:val="0"/>
      <w:marRight w:val="0"/>
      <w:marTop w:val="0"/>
      <w:marBottom w:val="0"/>
      <w:divBdr>
        <w:top w:val="none" w:sz="0" w:space="0" w:color="auto"/>
        <w:left w:val="none" w:sz="0" w:space="0" w:color="auto"/>
        <w:bottom w:val="none" w:sz="0" w:space="0" w:color="auto"/>
        <w:right w:val="none" w:sz="0" w:space="0" w:color="auto"/>
      </w:divBdr>
    </w:div>
    <w:div w:id="519124219">
      <w:bodyDiv w:val="1"/>
      <w:marLeft w:val="0"/>
      <w:marRight w:val="0"/>
      <w:marTop w:val="0"/>
      <w:marBottom w:val="0"/>
      <w:divBdr>
        <w:top w:val="none" w:sz="0" w:space="0" w:color="auto"/>
        <w:left w:val="none" w:sz="0" w:space="0" w:color="auto"/>
        <w:bottom w:val="none" w:sz="0" w:space="0" w:color="auto"/>
        <w:right w:val="none" w:sz="0" w:space="0" w:color="auto"/>
      </w:divBdr>
    </w:div>
    <w:div w:id="545483294">
      <w:bodyDiv w:val="1"/>
      <w:marLeft w:val="0"/>
      <w:marRight w:val="0"/>
      <w:marTop w:val="0"/>
      <w:marBottom w:val="0"/>
      <w:divBdr>
        <w:top w:val="none" w:sz="0" w:space="0" w:color="auto"/>
        <w:left w:val="none" w:sz="0" w:space="0" w:color="auto"/>
        <w:bottom w:val="none" w:sz="0" w:space="0" w:color="auto"/>
        <w:right w:val="none" w:sz="0" w:space="0" w:color="auto"/>
      </w:divBdr>
    </w:div>
    <w:div w:id="551042890">
      <w:bodyDiv w:val="1"/>
      <w:marLeft w:val="0"/>
      <w:marRight w:val="0"/>
      <w:marTop w:val="0"/>
      <w:marBottom w:val="0"/>
      <w:divBdr>
        <w:top w:val="none" w:sz="0" w:space="0" w:color="auto"/>
        <w:left w:val="none" w:sz="0" w:space="0" w:color="auto"/>
        <w:bottom w:val="none" w:sz="0" w:space="0" w:color="auto"/>
        <w:right w:val="none" w:sz="0" w:space="0" w:color="auto"/>
      </w:divBdr>
      <w:divsChild>
        <w:div w:id="233393285">
          <w:marLeft w:val="547"/>
          <w:marRight w:val="0"/>
          <w:marTop w:val="0"/>
          <w:marBottom w:val="0"/>
          <w:divBdr>
            <w:top w:val="none" w:sz="0" w:space="0" w:color="auto"/>
            <w:left w:val="none" w:sz="0" w:space="0" w:color="auto"/>
            <w:bottom w:val="none" w:sz="0" w:space="0" w:color="auto"/>
            <w:right w:val="none" w:sz="0" w:space="0" w:color="auto"/>
          </w:divBdr>
        </w:div>
        <w:div w:id="858540545">
          <w:marLeft w:val="274"/>
          <w:marRight w:val="0"/>
          <w:marTop w:val="0"/>
          <w:marBottom w:val="0"/>
          <w:divBdr>
            <w:top w:val="none" w:sz="0" w:space="0" w:color="auto"/>
            <w:left w:val="none" w:sz="0" w:space="0" w:color="auto"/>
            <w:bottom w:val="none" w:sz="0" w:space="0" w:color="auto"/>
            <w:right w:val="none" w:sz="0" w:space="0" w:color="auto"/>
          </w:divBdr>
        </w:div>
      </w:divsChild>
    </w:div>
    <w:div w:id="579412278">
      <w:bodyDiv w:val="1"/>
      <w:marLeft w:val="0"/>
      <w:marRight w:val="0"/>
      <w:marTop w:val="0"/>
      <w:marBottom w:val="0"/>
      <w:divBdr>
        <w:top w:val="none" w:sz="0" w:space="0" w:color="auto"/>
        <w:left w:val="none" w:sz="0" w:space="0" w:color="auto"/>
        <w:bottom w:val="none" w:sz="0" w:space="0" w:color="auto"/>
        <w:right w:val="none" w:sz="0" w:space="0" w:color="auto"/>
      </w:divBdr>
    </w:div>
    <w:div w:id="617755727">
      <w:bodyDiv w:val="1"/>
      <w:marLeft w:val="0"/>
      <w:marRight w:val="0"/>
      <w:marTop w:val="0"/>
      <w:marBottom w:val="0"/>
      <w:divBdr>
        <w:top w:val="none" w:sz="0" w:space="0" w:color="auto"/>
        <w:left w:val="none" w:sz="0" w:space="0" w:color="auto"/>
        <w:bottom w:val="none" w:sz="0" w:space="0" w:color="auto"/>
        <w:right w:val="none" w:sz="0" w:space="0" w:color="auto"/>
      </w:divBdr>
    </w:div>
    <w:div w:id="654770999">
      <w:bodyDiv w:val="1"/>
      <w:marLeft w:val="0"/>
      <w:marRight w:val="0"/>
      <w:marTop w:val="0"/>
      <w:marBottom w:val="0"/>
      <w:divBdr>
        <w:top w:val="none" w:sz="0" w:space="0" w:color="auto"/>
        <w:left w:val="none" w:sz="0" w:space="0" w:color="auto"/>
        <w:bottom w:val="none" w:sz="0" w:space="0" w:color="auto"/>
        <w:right w:val="none" w:sz="0" w:space="0" w:color="auto"/>
      </w:divBdr>
    </w:div>
    <w:div w:id="659700647">
      <w:bodyDiv w:val="1"/>
      <w:marLeft w:val="0"/>
      <w:marRight w:val="0"/>
      <w:marTop w:val="0"/>
      <w:marBottom w:val="0"/>
      <w:divBdr>
        <w:top w:val="none" w:sz="0" w:space="0" w:color="auto"/>
        <w:left w:val="none" w:sz="0" w:space="0" w:color="auto"/>
        <w:bottom w:val="none" w:sz="0" w:space="0" w:color="auto"/>
        <w:right w:val="none" w:sz="0" w:space="0" w:color="auto"/>
      </w:divBdr>
    </w:div>
    <w:div w:id="680471565">
      <w:bodyDiv w:val="1"/>
      <w:marLeft w:val="0"/>
      <w:marRight w:val="0"/>
      <w:marTop w:val="0"/>
      <w:marBottom w:val="0"/>
      <w:divBdr>
        <w:top w:val="none" w:sz="0" w:space="0" w:color="auto"/>
        <w:left w:val="none" w:sz="0" w:space="0" w:color="auto"/>
        <w:bottom w:val="none" w:sz="0" w:space="0" w:color="auto"/>
        <w:right w:val="none" w:sz="0" w:space="0" w:color="auto"/>
      </w:divBdr>
    </w:div>
    <w:div w:id="690836543">
      <w:bodyDiv w:val="1"/>
      <w:marLeft w:val="0"/>
      <w:marRight w:val="0"/>
      <w:marTop w:val="0"/>
      <w:marBottom w:val="0"/>
      <w:divBdr>
        <w:top w:val="none" w:sz="0" w:space="0" w:color="auto"/>
        <w:left w:val="none" w:sz="0" w:space="0" w:color="auto"/>
        <w:bottom w:val="none" w:sz="0" w:space="0" w:color="auto"/>
        <w:right w:val="none" w:sz="0" w:space="0" w:color="auto"/>
      </w:divBdr>
    </w:div>
    <w:div w:id="698512578">
      <w:bodyDiv w:val="1"/>
      <w:marLeft w:val="0"/>
      <w:marRight w:val="0"/>
      <w:marTop w:val="0"/>
      <w:marBottom w:val="0"/>
      <w:divBdr>
        <w:top w:val="none" w:sz="0" w:space="0" w:color="auto"/>
        <w:left w:val="none" w:sz="0" w:space="0" w:color="auto"/>
        <w:bottom w:val="none" w:sz="0" w:space="0" w:color="auto"/>
        <w:right w:val="none" w:sz="0" w:space="0" w:color="auto"/>
      </w:divBdr>
    </w:div>
    <w:div w:id="705567919">
      <w:bodyDiv w:val="1"/>
      <w:marLeft w:val="0"/>
      <w:marRight w:val="0"/>
      <w:marTop w:val="0"/>
      <w:marBottom w:val="0"/>
      <w:divBdr>
        <w:top w:val="none" w:sz="0" w:space="0" w:color="auto"/>
        <w:left w:val="none" w:sz="0" w:space="0" w:color="auto"/>
        <w:bottom w:val="none" w:sz="0" w:space="0" w:color="auto"/>
        <w:right w:val="none" w:sz="0" w:space="0" w:color="auto"/>
      </w:divBdr>
    </w:div>
    <w:div w:id="747272160">
      <w:bodyDiv w:val="1"/>
      <w:marLeft w:val="0"/>
      <w:marRight w:val="0"/>
      <w:marTop w:val="0"/>
      <w:marBottom w:val="0"/>
      <w:divBdr>
        <w:top w:val="none" w:sz="0" w:space="0" w:color="auto"/>
        <w:left w:val="none" w:sz="0" w:space="0" w:color="auto"/>
        <w:bottom w:val="none" w:sz="0" w:space="0" w:color="auto"/>
        <w:right w:val="none" w:sz="0" w:space="0" w:color="auto"/>
      </w:divBdr>
    </w:div>
    <w:div w:id="769738548">
      <w:bodyDiv w:val="1"/>
      <w:marLeft w:val="0"/>
      <w:marRight w:val="0"/>
      <w:marTop w:val="0"/>
      <w:marBottom w:val="0"/>
      <w:divBdr>
        <w:top w:val="none" w:sz="0" w:space="0" w:color="auto"/>
        <w:left w:val="none" w:sz="0" w:space="0" w:color="auto"/>
        <w:bottom w:val="none" w:sz="0" w:space="0" w:color="auto"/>
        <w:right w:val="none" w:sz="0" w:space="0" w:color="auto"/>
      </w:divBdr>
    </w:div>
    <w:div w:id="775909356">
      <w:bodyDiv w:val="1"/>
      <w:marLeft w:val="0"/>
      <w:marRight w:val="0"/>
      <w:marTop w:val="0"/>
      <w:marBottom w:val="0"/>
      <w:divBdr>
        <w:top w:val="none" w:sz="0" w:space="0" w:color="auto"/>
        <w:left w:val="none" w:sz="0" w:space="0" w:color="auto"/>
        <w:bottom w:val="none" w:sz="0" w:space="0" w:color="auto"/>
        <w:right w:val="none" w:sz="0" w:space="0" w:color="auto"/>
      </w:divBdr>
    </w:div>
    <w:div w:id="791291204">
      <w:bodyDiv w:val="1"/>
      <w:marLeft w:val="0"/>
      <w:marRight w:val="0"/>
      <w:marTop w:val="0"/>
      <w:marBottom w:val="0"/>
      <w:divBdr>
        <w:top w:val="none" w:sz="0" w:space="0" w:color="auto"/>
        <w:left w:val="none" w:sz="0" w:space="0" w:color="auto"/>
        <w:bottom w:val="none" w:sz="0" w:space="0" w:color="auto"/>
        <w:right w:val="none" w:sz="0" w:space="0" w:color="auto"/>
      </w:divBdr>
    </w:div>
    <w:div w:id="803347792">
      <w:bodyDiv w:val="1"/>
      <w:marLeft w:val="0"/>
      <w:marRight w:val="0"/>
      <w:marTop w:val="0"/>
      <w:marBottom w:val="0"/>
      <w:divBdr>
        <w:top w:val="none" w:sz="0" w:space="0" w:color="auto"/>
        <w:left w:val="none" w:sz="0" w:space="0" w:color="auto"/>
        <w:bottom w:val="none" w:sz="0" w:space="0" w:color="auto"/>
        <w:right w:val="none" w:sz="0" w:space="0" w:color="auto"/>
      </w:divBdr>
    </w:div>
    <w:div w:id="809790814">
      <w:bodyDiv w:val="1"/>
      <w:marLeft w:val="0"/>
      <w:marRight w:val="0"/>
      <w:marTop w:val="0"/>
      <w:marBottom w:val="0"/>
      <w:divBdr>
        <w:top w:val="none" w:sz="0" w:space="0" w:color="auto"/>
        <w:left w:val="none" w:sz="0" w:space="0" w:color="auto"/>
        <w:bottom w:val="none" w:sz="0" w:space="0" w:color="auto"/>
        <w:right w:val="none" w:sz="0" w:space="0" w:color="auto"/>
      </w:divBdr>
    </w:div>
    <w:div w:id="813376374">
      <w:bodyDiv w:val="1"/>
      <w:marLeft w:val="0"/>
      <w:marRight w:val="0"/>
      <w:marTop w:val="0"/>
      <w:marBottom w:val="0"/>
      <w:divBdr>
        <w:top w:val="none" w:sz="0" w:space="0" w:color="auto"/>
        <w:left w:val="none" w:sz="0" w:space="0" w:color="auto"/>
        <w:bottom w:val="none" w:sz="0" w:space="0" w:color="auto"/>
        <w:right w:val="none" w:sz="0" w:space="0" w:color="auto"/>
      </w:divBdr>
      <w:divsChild>
        <w:div w:id="1944651748">
          <w:marLeft w:val="0"/>
          <w:marRight w:val="0"/>
          <w:marTop w:val="0"/>
          <w:marBottom w:val="0"/>
          <w:divBdr>
            <w:top w:val="none" w:sz="0" w:space="0" w:color="auto"/>
            <w:left w:val="none" w:sz="0" w:space="0" w:color="auto"/>
            <w:bottom w:val="none" w:sz="0" w:space="0" w:color="auto"/>
            <w:right w:val="none" w:sz="0" w:space="0" w:color="auto"/>
          </w:divBdr>
          <w:divsChild>
            <w:div w:id="192573104">
              <w:marLeft w:val="0"/>
              <w:marRight w:val="0"/>
              <w:marTop w:val="0"/>
              <w:marBottom w:val="0"/>
              <w:divBdr>
                <w:top w:val="none" w:sz="0" w:space="0" w:color="auto"/>
                <w:left w:val="none" w:sz="0" w:space="0" w:color="auto"/>
                <w:bottom w:val="none" w:sz="0" w:space="0" w:color="auto"/>
                <w:right w:val="none" w:sz="0" w:space="0" w:color="auto"/>
              </w:divBdr>
              <w:divsChild>
                <w:div w:id="547089">
                  <w:marLeft w:val="0"/>
                  <w:marRight w:val="0"/>
                  <w:marTop w:val="0"/>
                  <w:marBottom w:val="0"/>
                  <w:divBdr>
                    <w:top w:val="none" w:sz="0" w:space="0" w:color="auto"/>
                    <w:left w:val="none" w:sz="0" w:space="0" w:color="auto"/>
                    <w:bottom w:val="none" w:sz="0" w:space="0" w:color="auto"/>
                    <w:right w:val="none" w:sz="0" w:space="0" w:color="auto"/>
                  </w:divBdr>
                  <w:divsChild>
                    <w:div w:id="192811950">
                      <w:marLeft w:val="0"/>
                      <w:marRight w:val="0"/>
                      <w:marTop w:val="0"/>
                      <w:marBottom w:val="0"/>
                      <w:divBdr>
                        <w:top w:val="single" w:sz="6" w:space="0" w:color="E1E3E6"/>
                        <w:left w:val="single" w:sz="6" w:space="0" w:color="E1E3E6"/>
                        <w:bottom w:val="single" w:sz="6" w:space="0" w:color="E1E3E6"/>
                        <w:right w:val="single" w:sz="6" w:space="0" w:color="E1E3E6"/>
                      </w:divBdr>
                      <w:divsChild>
                        <w:div w:id="293802319">
                          <w:marLeft w:val="0"/>
                          <w:marRight w:val="0"/>
                          <w:marTop w:val="0"/>
                          <w:marBottom w:val="0"/>
                          <w:divBdr>
                            <w:top w:val="none" w:sz="0" w:space="0" w:color="auto"/>
                            <w:left w:val="none" w:sz="0" w:space="0" w:color="auto"/>
                            <w:bottom w:val="none" w:sz="0" w:space="0" w:color="auto"/>
                            <w:right w:val="none" w:sz="0" w:space="0" w:color="auto"/>
                          </w:divBdr>
                          <w:divsChild>
                            <w:div w:id="838277642">
                              <w:marLeft w:val="0"/>
                              <w:marRight w:val="0"/>
                              <w:marTop w:val="0"/>
                              <w:marBottom w:val="0"/>
                              <w:divBdr>
                                <w:top w:val="none" w:sz="0" w:space="0" w:color="auto"/>
                                <w:left w:val="none" w:sz="0" w:space="0" w:color="auto"/>
                                <w:bottom w:val="none" w:sz="0" w:space="0" w:color="auto"/>
                                <w:right w:val="none" w:sz="0" w:space="0" w:color="auto"/>
                              </w:divBdr>
                              <w:divsChild>
                                <w:div w:id="1822380456">
                                  <w:marLeft w:val="0"/>
                                  <w:marRight w:val="0"/>
                                  <w:marTop w:val="0"/>
                                  <w:marBottom w:val="0"/>
                                  <w:divBdr>
                                    <w:top w:val="none" w:sz="0" w:space="0" w:color="auto"/>
                                    <w:left w:val="none" w:sz="0" w:space="0" w:color="auto"/>
                                    <w:bottom w:val="none" w:sz="0" w:space="0" w:color="auto"/>
                                    <w:right w:val="none" w:sz="0" w:space="0" w:color="auto"/>
                                  </w:divBdr>
                                  <w:divsChild>
                                    <w:div w:id="13858357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817379576">
      <w:bodyDiv w:val="1"/>
      <w:marLeft w:val="0"/>
      <w:marRight w:val="0"/>
      <w:marTop w:val="0"/>
      <w:marBottom w:val="0"/>
      <w:divBdr>
        <w:top w:val="none" w:sz="0" w:space="0" w:color="auto"/>
        <w:left w:val="none" w:sz="0" w:space="0" w:color="auto"/>
        <w:bottom w:val="none" w:sz="0" w:space="0" w:color="auto"/>
        <w:right w:val="none" w:sz="0" w:space="0" w:color="auto"/>
      </w:divBdr>
    </w:div>
    <w:div w:id="847906215">
      <w:bodyDiv w:val="1"/>
      <w:marLeft w:val="0"/>
      <w:marRight w:val="0"/>
      <w:marTop w:val="0"/>
      <w:marBottom w:val="0"/>
      <w:divBdr>
        <w:top w:val="none" w:sz="0" w:space="0" w:color="auto"/>
        <w:left w:val="none" w:sz="0" w:space="0" w:color="auto"/>
        <w:bottom w:val="none" w:sz="0" w:space="0" w:color="auto"/>
        <w:right w:val="none" w:sz="0" w:space="0" w:color="auto"/>
      </w:divBdr>
    </w:div>
    <w:div w:id="865404763">
      <w:bodyDiv w:val="1"/>
      <w:marLeft w:val="0"/>
      <w:marRight w:val="0"/>
      <w:marTop w:val="0"/>
      <w:marBottom w:val="0"/>
      <w:divBdr>
        <w:top w:val="none" w:sz="0" w:space="0" w:color="auto"/>
        <w:left w:val="none" w:sz="0" w:space="0" w:color="auto"/>
        <w:bottom w:val="none" w:sz="0" w:space="0" w:color="auto"/>
        <w:right w:val="none" w:sz="0" w:space="0" w:color="auto"/>
      </w:divBdr>
      <w:divsChild>
        <w:div w:id="1813790836">
          <w:marLeft w:val="0"/>
          <w:marRight w:val="0"/>
          <w:marTop w:val="0"/>
          <w:marBottom w:val="0"/>
          <w:divBdr>
            <w:top w:val="none" w:sz="0" w:space="0" w:color="auto"/>
            <w:left w:val="none" w:sz="0" w:space="0" w:color="auto"/>
            <w:bottom w:val="none" w:sz="0" w:space="0" w:color="auto"/>
            <w:right w:val="none" w:sz="0" w:space="0" w:color="auto"/>
          </w:divBdr>
          <w:divsChild>
            <w:div w:id="357238617">
              <w:marLeft w:val="0"/>
              <w:marRight w:val="0"/>
              <w:marTop w:val="0"/>
              <w:marBottom w:val="0"/>
              <w:divBdr>
                <w:top w:val="none" w:sz="0" w:space="0" w:color="auto"/>
                <w:left w:val="none" w:sz="0" w:space="0" w:color="auto"/>
                <w:bottom w:val="none" w:sz="0" w:space="0" w:color="auto"/>
                <w:right w:val="none" w:sz="0" w:space="0" w:color="auto"/>
              </w:divBdr>
              <w:divsChild>
                <w:div w:id="556628751">
                  <w:marLeft w:val="0"/>
                  <w:marRight w:val="0"/>
                  <w:marTop w:val="0"/>
                  <w:marBottom w:val="0"/>
                  <w:divBdr>
                    <w:top w:val="none" w:sz="0" w:space="0" w:color="auto"/>
                    <w:left w:val="none" w:sz="0" w:space="0" w:color="auto"/>
                    <w:bottom w:val="none" w:sz="0" w:space="0" w:color="auto"/>
                    <w:right w:val="none" w:sz="0" w:space="0" w:color="auto"/>
                  </w:divBdr>
                  <w:divsChild>
                    <w:div w:id="5570098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01597740">
      <w:bodyDiv w:val="1"/>
      <w:marLeft w:val="0"/>
      <w:marRight w:val="0"/>
      <w:marTop w:val="0"/>
      <w:marBottom w:val="0"/>
      <w:divBdr>
        <w:top w:val="none" w:sz="0" w:space="0" w:color="auto"/>
        <w:left w:val="none" w:sz="0" w:space="0" w:color="auto"/>
        <w:bottom w:val="none" w:sz="0" w:space="0" w:color="auto"/>
        <w:right w:val="none" w:sz="0" w:space="0" w:color="auto"/>
      </w:divBdr>
    </w:div>
    <w:div w:id="902328691">
      <w:bodyDiv w:val="1"/>
      <w:marLeft w:val="0"/>
      <w:marRight w:val="0"/>
      <w:marTop w:val="0"/>
      <w:marBottom w:val="0"/>
      <w:divBdr>
        <w:top w:val="none" w:sz="0" w:space="0" w:color="auto"/>
        <w:left w:val="none" w:sz="0" w:space="0" w:color="auto"/>
        <w:bottom w:val="none" w:sz="0" w:space="0" w:color="auto"/>
        <w:right w:val="none" w:sz="0" w:space="0" w:color="auto"/>
      </w:divBdr>
    </w:div>
    <w:div w:id="941910550">
      <w:bodyDiv w:val="1"/>
      <w:marLeft w:val="0"/>
      <w:marRight w:val="0"/>
      <w:marTop w:val="0"/>
      <w:marBottom w:val="0"/>
      <w:divBdr>
        <w:top w:val="none" w:sz="0" w:space="0" w:color="auto"/>
        <w:left w:val="none" w:sz="0" w:space="0" w:color="auto"/>
        <w:bottom w:val="none" w:sz="0" w:space="0" w:color="auto"/>
        <w:right w:val="none" w:sz="0" w:space="0" w:color="auto"/>
      </w:divBdr>
    </w:div>
    <w:div w:id="956331295">
      <w:bodyDiv w:val="1"/>
      <w:marLeft w:val="0"/>
      <w:marRight w:val="0"/>
      <w:marTop w:val="0"/>
      <w:marBottom w:val="0"/>
      <w:divBdr>
        <w:top w:val="none" w:sz="0" w:space="0" w:color="auto"/>
        <w:left w:val="none" w:sz="0" w:space="0" w:color="auto"/>
        <w:bottom w:val="none" w:sz="0" w:space="0" w:color="auto"/>
        <w:right w:val="none" w:sz="0" w:space="0" w:color="auto"/>
      </w:divBdr>
    </w:div>
    <w:div w:id="978339314">
      <w:bodyDiv w:val="1"/>
      <w:marLeft w:val="0"/>
      <w:marRight w:val="0"/>
      <w:marTop w:val="0"/>
      <w:marBottom w:val="0"/>
      <w:divBdr>
        <w:top w:val="none" w:sz="0" w:space="0" w:color="auto"/>
        <w:left w:val="none" w:sz="0" w:space="0" w:color="auto"/>
        <w:bottom w:val="none" w:sz="0" w:space="0" w:color="auto"/>
        <w:right w:val="none" w:sz="0" w:space="0" w:color="auto"/>
      </w:divBdr>
    </w:div>
    <w:div w:id="982926535">
      <w:bodyDiv w:val="1"/>
      <w:marLeft w:val="0"/>
      <w:marRight w:val="0"/>
      <w:marTop w:val="0"/>
      <w:marBottom w:val="0"/>
      <w:divBdr>
        <w:top w:val="none" w:sz="0" w:space="0" w:color="auto"/>
        <w:left w:val="none" w:sz="0" w:space="0" w:color="auto"/>
        <w:bottom w:val="none" w:sz="0" w:space="0" w:color="auto"/>
        <w:right w:val="none" w:sz="0" w:space="0" w:color="auto"/>
      </w:divBdr>
    </w:div>
    <w:div w:id="1054086871">
      <w:bodyDiv w:val="1"/>
      <w:marLeft w:val="0"/>
      <w:marRight w:val="0"/>
      <w:marTop w:val="0"/>
      <w:marBottom w:val="0"/>
      <w:divBdr>
        <w:top w:val="none" w:sz="0" w:space="0" w:color="auto"/>
        <w:left w:val="none" w:sz="0" w:space="0" w:color="auto"/>
        <w:bottom w:val="none" w:sz="0" w:space="0" w:color="auto"/>
        <w:right w:val="none" w:sz="0" w:space="0" w:color="auto"/>
      </w:divBdr>
    </w:div>
    <w:div w:id="1065880632">
      <w:bodyDiv w:val="1"/>
      <w:marLeft w:val="0"/>
      <w:marRight w:val="0"/>
      <w:marTop w:val="0"/>
      <w:marBottom w:val="0"/>
      <w:divBdr>
        <w:top w:val="none" w:sz="0" w:space="0" w:color="auto"/>
        <w:left w:val="none" w:sz="0" w:space="0" w:color="auto"/>
        <w:bottom w:val="none" w:sz="0" w:space="0" w:color="auto"/>
        <w:right w:val="none" w:sz="0" w:space="0" w:color="auto"/>
      </w:divBdr>
      <w:divsChild>
        <w:div w:id="453718737">
          <w:marLeft w:val="0"/>
          <w:marRight w:val="0"/>
          <w:marTop w:val="0"/>
          <w:marBottom w:val="0"/>
          <w:divBdr>
            <w:top w:val="none" w:sz="0" w:space="0" w:color="auto"/>
            <w:left w:val="none" w:sz="0" w:space="0" w:color="auto"/>
            <w:bottom w:val="none" w:sz="0" w:space="0" w:color="auto"/>
            <w:right w:val="none" w:sz="0" w:space="0" w:color="auto"/>
          </w:divBdr>
        </w:div>
        <w:div w:id="557789657">
          <w:marLeft w:val="0"/>
          <w:marRight w:val="0"/>
          <w:marTop w:val="0"/>
          <w:marBottom w:val="0"/>
          <w:divBdr>
            <w:top w:val="none" w:sz="0" w:space="0" w:color="auto"/>
            <w:left w:val="none" w:sz="0" w:space="0" w:color="auto"/>
            <w:bottom w:val="none" w:sz="0" w:space="0" w:color="auto"/>
            <w:right w:val="none" w:sz="0" w:space="0" w:color="auto"/>
          </w:divBdr>
        </w:div>
        <w:div w:id="636229849">
          <w:marLeft w:val="0"/>
          <w:marRight w:val="0"/>
          <w:marTop w:val="0"/>
          <w:marBottom w:val="0"/>
          <w:divBdr>
            <w:top w:val="none" w:sz="0" w:space="0" w:color="auto"/>
            <w:left w:val="none" w:sz="0" w:space="0" w:color="auto"/>
            <w:bottom w:val="none" w:sz="0" w:space="0" w:color="auto"/>
            <w:right w:val="none" w:sz="0" w:space="0" w:color="auto"/>
          </w:divBdr>
        </w:div>
        <w:div w:id="1669406206">
          <w:marLeft w:val="0"/>
          <w:marRight w:val="0"/>
          <w:marTop w:val="0"/>
          <w:marBottom w:val="0"/>
          <w:divBdr>
            <w:top w:val="none" w:sz="0" w:space="0" w:color="auto"/>
            <w:left w:val="none" w:sz="0" w:space="0" w:color="auto"/>
            <w:bottom w:val="none" w:sz="0" w:space="0" w:color="auto"/>
            <w:right w:val="none" w:sz="0" w:space="0" w:color="auto"/>
          </w:divBdr>
        </w:div>
      </w:divsChild>
    </w:div>
    <w:div w:id="1077822147">
      <w:bodyDiv w:val="1"/>
      <w:marLeft w:val="0"/>
      <w:marRight w:val="0"/>
      <w:marTop w:val="0"/>
      <w:marBottom w:val="0"/>
      <w:divBdr>
        <w:top w:val="none" w:sz="0" w:space="0" w:color="auto"/>
        <w:left w:val="none" w:sz="0" w:space="0" w:color="auto"/>
        <w:bottom w:val="none" w:sz="0" w:space="0" w:color="auto"/>
        <w:right w:val="none" w:sz="0" w:space="0" w:color="auto"/>
      </w:divBdr>
    </w:div>
    <w:div w:id="1097676493">
      <w:bodyDiv w:val="1"/>
      <w:marLeft w:val="0"/>
      <w:marRight w:val="0"/>
      <w:marTop w:val="0"/>
      <w:marBottom w:val="0"/>
      <w:divBdr>
        <w:top w:val="none" w:sz="0" w:space="0" w:color="auto"/>
        <w:left w:val="none" w:sz="0" w:space="0" w:color="auto"/>
        <w:bottom w:val="none" w:sz="0" w:space="0" w:color="auto"/>
        <w:right w:val="none" w:sz="0" w:space="0" w:color="auto"/>
      </w:divBdr>
    </w:div>
    <w:div w:id="1101073178">
      <w:bodyDiv w:val="1"/>
      <w:marLeft w:val="0"/>
      <w:marRight w:val="0"/>
      <w:marTop w:val="0"/>
      <w:marBottom w:val="0"/>
      <w:divBdr>
        <w:top w:val="none" w:sz="0" w:space="0" w:color="auto"/>
        <w:left w:val="none" w:sz="0" w:space="0" w:color="auto"/>
        <w:bottom w:val="none" w:sz="0" w:space="0" w:color="auto"/>
        <w:right w:val="none" w:sz="0" w:space="0" w:color="auto"/>
      </w:divBdr>
    </w:div>
    <w:div w:id="1107040648">
      <w:bodyDiv w:val="1"/>
      <w:marLeft w:val="0"/>
      <w:marRight w:val="0"/>
      <w:marTop w:val="0"/>
      <w:marBottom w:val="0"/>
      <w:divBdr>
        <w:top w:val="none" w:sz="0" w:space="0" w:color="auto"/>
        <w:left w:val="none" w:sz="0" w:space="0" w:color="auto"/>
        <w:bottom w:val="none" w:sz="0" w:space="0" w:color="auto"/>
        <w:right w:val="none" w:sz="0" w:space="0" w:color="auto"/>
      </w:divBdr>
    </w:div>
    <w:div w:id="1113785338">
      <w:bodyDiv w:val="1"/>
      <w:marLeft w:val="0"/>
      <w:marRight w:val="0"/>
      <w:marTop w:val="0"/>
      <w:marBottom w:val="0"/>
      <w:divBdr>
        <w:top w:val="none" w:sz="0" w:space="0" w:color="auto"/>
        <w:left w:val="none" w:sz="0" w:space="0" w:color="auto"/>
        <w:bottom w:val="none" w:sz="0" w:space="0" w:color="auto"/>
        <w:right w:val="none" w:sz="0" w:space="0" w:color="auto"/>
      </w:divBdr>
      <w:divsChild>
        <w:div w:id="1455170810">
          <w:marLeft w:val="446"/>
          <w:marRight w:val="0"/>
          <w:marTop w:val="0"/>
          <w:marBottom w:val="0"/>
          <w:divBdr>
            <w:top w:val="none" w:sz="0" w:space="0" w:color="auto"/>
            <w:left w:val="none" w:sz="0" w:space="0" w:color="auto"/>
            <w:bottom w:val="none" w:sz="0" w:space="0" w:color="auto"/>
            <w:right w:val="none" w:sz="0" w:space="0" w:color="auto"/>
          </w:divBdr>
        </w:div>
        <w:div w:id="1631521297">
          <w:marLeft w:val="1166"/>
          <w:marRight w:val="0"/>
          <w:marTop w:val="0"/>
          <w:marBottom w:val="0"/>
          <w:divBdr>
            <w:top w:val="none" w:sz="0" w:space="0" w:color="auto"/>
            <w:left w:val="none" w:sz="0" w:space="0" w:color="auto"/>
            <w:bottom w:val="none" w:sz="0" w:space="0" w:color="auto"/>
            <w:right w:val="none" w:sz="0" w:space="0" w:color="auto"/>
          </w:divBdr>
        </w:div>
      </w:divsChild>
    </w:div>
    <w:div w:id="1129126030">
      <w:bodyDiv w:val="1"/>
      <w:marLeft w:val="0"/>
      <w:marRight w:val="0"/>
      <w:marTop w:val="0"/>
      <w:marBottom w:val="0"/>
      <w:divBdr>
        <w:top w:val="none" w:sz="0" w:space="0" w:color="auto"/>
        <w:left w:val="none" w:sz="0" w:space="0" w:color="auto"/>
        <w:bottom w:val="none" w:sz="0" w:space="0" w:color="auto"/>
        <w:right w:val="none" w:sz="0" w:space="0" w:color="auto"/>
      </w:divBdr>
    </w:div>
    <w:div w:id="1170289121">
      <w:bodyDiv w:val="1"/>
      <w:marLeft w:val="0"/>
      <w:marRight w:val="0"/>
      <w:marTop w:val="0"/>
      <w:marBottom w:val="0"/>
      <w:divBdr>
        <w:top w:val="none" w:sz="0" w:space="0" w:color="auto"/>
        <w:left w:val="none" w:sz="0" w:space="0" w:color="auto"/>
        <w:bottom w:val="none" w:sz="0" w:space="0" w:color="auto"/>
        <w:right w:val="none" w:sz="0" w:space="0" w:color="auto"/>
      </w:divBdr>
    </w:div>
    <w:div w:id="1255626972">
      <w:bodyDiv w:val="1"/>
      <w:marLeft w:val="0"/>
      <w:marRight w:val="0"/>
      <w:marTop w:val="0"/>
      <w:marBottom w:val="0"/>
      <w:divBdr>
        <w:top w:val="none" w:sz="0" w:space="0" w:color="auto"/>
        <w:left w:val="none" w:sz="0" w:space="0" w:color="auto"/>
        <w:bottom w:val="none" w:sz="0" w:space="0" w:color="auto"/>
        <w:right w:val="none" w:sz="0" w:space="0" w:color="auto"/>
      </w:divBdr>
    </w:div>
    <w:div w:id="1258976658">
      <w:bodyDiv w:val="1"/>
      <w:marLeft w:val="0"/>
      <w:marRight w:val="0"/>
      <w:marTop w:val="0"/>
      <w:marBottom w:val="0"/>
      <w:divBdr>
        <w:top w:val="none" w:sz="0" w:space="0" w:color="auto"/>
        <w:left w:val="none" w:sz="0" w:space="0" w:color="auto"/>
        <w:bottom w:val="none" w:sz="0" w:space="0" w:color="auto"/>
        <w:right w:val="none" w:sz="0" w:space="0" w:color="auto"/>
      </w:divBdr>
    </w:div>
    <w:div w:id="1262761197">
      <w:bodyDiv w:val="1"/>
      <w:marLeft w:val="0"/>
      <w:marRight w:val="0"/>
      <w:marTop w:val="0"/>
      <w:marBottom w:val="0"/>
      <w:divBdr>
        <w:top w:val="none" w:sz="0" w:space="0" w:color="auto"/>
        <w:left w:val="none" w:sz="0" w:space="0" w:color="auto"/>
        <w:bottom w:val="none" w:sz="0" w:space="0" w:color="auto"/>
        <w:right w:val="none" w:sz="0" w:space="0" w:color="auto"/>
      </w:divBdr>
    </w:div>
    <w:div w:id="1283851114">
      <w:bodyDiv w:val="1"/>
      <w:marLeft w:val="0"/>
      <w:marRight w:val="0"/>
      <w:marTop w:val="0"/>
      <w:marBottom w:val="0"/>
      <w:divBdr>
        <w:top w:val="none" w:sz="0" w:space="0" w:color="auto"/>
        <w:left w:val="none" w:sz="0" w:space="0" w:color="auto"/>
        <w:bottom w:val="none" w:sz="0" w:space="0" w:color="auto"/>
        <w:right w:val="none" w:sz="0" w:space="0" w:color="auto"/>
      </w:divBdr>
    </w:div>
    <w:div w:id="1298952238">
      <w:bodyDiv w:val="1"/>
      <w:marLeft w:val="0"/>
      <w:marRight w:val="0"/>
      <w:marTop w:val="0"/>
      <w:marBottom w:val="0"/>
      <w:divBdr>
        <w:top w:val="none" w:sz="0" w:space="0" w:color="auto"/>
        <w:left w:val="none" w:sz="0" w:space="0" w:color="auto"/>
        <w:bottom w:val="none" w:sz="0" w:space="0" w:color="auto"/>
        <w:right w:val="none" w:sz="0" w:space="0" w:color="auto"/>
      </w:divBdr>
    </w:div>
    <w:div w:id="1308632698">
      <w:bodyDiv w:val="1"/>
      <w:marLeft w:val="0"/>
      <w:marRight w:val="0"/>
      <w:marTop w:val="0"/>
      <w:marBottom w:val="0"/>
      <w:divBdr>
        <w:top w:val="none" w:sz="0" w:space="0" w:color="auto"/>
        <w:left w:val="none" w:sz="0" w:space="0" w:color="auto"/>
        <w:bottom w:val="none" w:sz="0" w:space="0" w:color="auto"/>
        <w:right w:val="none" w:sz="0" w:space="0" w:color="auto"/>
      </w:divBdr>
    </w:div>
    <w:div w:id="1316298180">
      <w:bodyDiv w:val="1"/>
      <w:marLeft w:val="0"/>
      <w:marRight w:val="0"/>
      <w:marTop w:val="0"/>
      <w:marBottom w:val="0"/>
      <w:divBdr>
        <w:top w:val="none" w:sz="0" w:space="0" w:color="auto"/>
        <w:left w:val="none" w:sz="0" w:space="0" w:color="auto"/>
        <w:bottom w:val="none" w:sz="0" w:space="0" w:color="auto"/>
        <w:right w:val="none" w:sz="0" w:space="0" w:color="auto"/>
      </w:divBdr>
    </w:div>
    <w:div w:id="1347097663">
      <w:bodyDiv w:val="1"/>
      <w:marLeft w:val="0"/>
      <w:marRight w:val="0"/>
      <w:marTop w:val="0"/>
      <w:marBottom w:val="0"/>
      <w:divBdr>
        <w:top w:val="none" w:sz="0" w:space="0" w:color="auto"/>
        <w:left w:val="none" w:sz="0" w:space="0" w:color="auto"/>
        <w:bottom w:val="none" w:sz="0" w:space="0" w:color="auto"/>
        <w:right w:val="none" w:sz="0" w:space="0" w:color="auto"/>
      </w:divBdr>
    </w:div>
    <w:div w:id="1354502312">
      <w:bodyDiv w:val="1"/>
      <w:marLeft w:val="0"/>
      <w:marRight w:val="0"/>
      <w:marTop w:val="0"/>
      <w:marBottom w:val="0"/>
      <w:divBdr>
        <w:top w:val="none" w:sz="0" w:space="0" w:color="auto"/>
        <w:left w:val="none" w:sz="0" w:space="0" w:color="auto"/>
        <w:bottom w:val="none" w:sz="0" w:space="0" w:color="auto"/>
        <w:right w:val="none" w:sz="0" w:space="0" w:color="auto"/>
      </w:divBdr>
      <w:divsChild>
        <w:div w:id="264659007">
          <w:marLeft w:val="547"/>
          <w:marRight w:val="0"/>
          <w:marTop w:val="0"/>
          <w:marBottom w:val="0"/>
          <w:divBdr>
            <w:top w:val="none" w:sz="0" w:space="0" w:color="auto"/>
            <w:left w:val="none" w:sz="0" w:space="0" w:color="auto"/>
            <w:bottom w:val="none" w:sz="0" w:space="0" w:color="auto"/>
            <w:right w:val="none" w:sz="0" w:space="0" w:color="auto"/>
          </w:divBdr>
        </w:div>
        <w:div w:id="1053163691">
          <w:marLeft w:val="547"/>
          <w:marRight w:val="0"/>
          <w:marTop w:val="0"/>
          <w:marBottom w:val="0"/>
          <w:divBdr>
            <w:top w:val="none" w:sz="0" w:space="0" w:color="auto"/>
            <w:left w:val="none" w:sz="0" w:space="0" w:color="auto"/>
            <w:bottom w:val="none" w:sz="0" w:space="0" w:color="auto"/>
            <w:right w:val="none" w:sz="0" w:space="0" w:color="auto"/>
          </w:divBdr>
        </w:div>
        <w:div w:id="1122306881">
          <w:marLeft w:val="547"/>
          <w:marRight w:val="0"/>
          <w:marTop w:val="0"/>
          <w:marBottom w:val="0"/>
          <w:divBdr>
            <w:top w:val="none" w:sz="0" w:space="0" w:color="auto"/>
            <w:left w:val="none" w:sz="0" w:space="0" w:color="auto"/>
            <w:bottom w:val="none" w:sz="0" w:space="0" w:color="auto"/>
            <w:right w:val="none" w:sz="0" w:space="0" w:color="auto"/>
          </w:divBdr>
        </w:div>
        <w:div w:id="1652827200">
          <w:marLeft w:val="547"/>
          <w:marRight w:val="0"/>
          <w:marTop w:val="0"/>
          <w:marBottom w:val="0"/>
          <w:divBdr>
            <w:top w:val="none" w:sz="0" w:space="0" w:color="auto"/>
            <w:left w:val="none" w:sz="0" w:space="0" w:color="auto"/>
            <w:bottom w:val="none" w:sz="0" w:space="0" w:color="auto"/>
            <w:right w:val="none" w:sz="0" w:space="0" w:color="auto"/>
          </w:divBdr>
        </w:div>
      </w:divsChild>
    </w:div>
    <w:div w:id="1355498821">
      <w:bodyDiv w:val="1"/>
      <w:marLeft w:val="0"/>
      <w:marRight w:val="0"/>
      <w:marTop w:val="0"/>
      <w:marBottom w:val="0"/>
      <w:divBdr>
        <w:top w:val="none" w:sz="0" w:space="0" w:color="auto"/>
        <w:left w:val="none" w:sz="0" w:space="0" w:color="auto"/>
        <w:bottom w:val="none" w:sz="0" w:space="0" w:color="auto"/>
        <w:right w:val="none" w:sz="0" w:space="0" w:color="auto"/>
      </w:divBdr>
    </w:div>
    <w:div w:id="1366061260">
      <w:bodyDiv w:val="1"/>
      <w:marLeft w:val="0"/>
      <w:marRight w:val="0"/>
      <w:marTop w:val="0"/>
      <w:marBottom w:val="0"/>
      <w:divBdr>
        <w:top w:val="none" w:sz="0" w:space="0" w:color="auto"/>
        <w:left w:val="none" w:sz="0" w:space="0" w:color="auto"/>
        <w:bottom w:val="none" w:sz="0" w:space="0" w:color="auto"/>
        <w:right w:val="none" w:sz="0" w:space="0" w:color="auto"/>
      </w:divBdr>
    </w:div>
    <w:div w:id="1481457771">
      <w:bodyDiv w:val="1"/>
      <w:marLeft w:val="0"/>
      <w:marRight w:val="0"/>
      <w:marTop w:val="0"/>
      <w:marBottom w:val="0"/>
      <w:divBdr>
        <w:top w:val="none" w:sz="0" w:space="0" w:color="auto"/>
        <w:left w:val="none" w:sz="0" w:space="0" w:color="auto"/>
        <w:bottom w:val="none" w:sz="0" w:space="0" w:color="auto"/>
        <w:right w:val="none" w:sz="0" w:space="0" w:color="auto"/>
      </w:divBdr>
    </w:div>
    <w:div w:id="1483622650">
      <w:bodyDiv w:val="1"/>
      <w:marLeft w:val="0"/>
      <w:marRight w:val="0"/>
      <w:marTop w:val="0"/>
      <w:marBottom w:val="0"/>
      <w:divBdr>
        <w:top w:val="none" w:sz="0" w:space="0" w:color="auto"/>
        <w:left w:val="none" w:sz="0" w:space="0" w:color="auto"/>
        <w:bottom w:val="none" w:sz="0" w:space="0" w:color="auto"/>
        <w:right w:val="none" w:sz="0" w:space="0" w:color="auto"/>
      </w:divBdr>
    </w:div>
    <w:div w:id="1506824695">
      <w:bodyDiv w:val="1"/>
      <w:marLeft w:val="0"/>
      <w:marRight w:val="0"/>
      <w:marTop w:val="0"/>
      <w:marBottom w:val="0"/>
      <w:divBdr>
        <w:top w:val="none" w:sz="0" w:space="0" w:color="auto"/>
        <w:left w:val="none" w:sz="0" w:space="0" w:color="auto"/>
        <w:bottom w:val="none" w:sz="0" w:space="0" w:color="auto"/>
        <w:right w:val="none" w:sz="0" w:space="0" w:color="auto"/>
      </w:divBdr>
    </w:div>
    <w:div w:id="1535457123">
      <w:bodyDiv w:val="1"/>
      <w:marLeft w:val="0"/>
      <w:marRight w:val="0"/>
      <w:marTop w:val="0"/>
      <w:marBottom w:val="0"/>
      <w:divBdr>
        <w:top w:val="none" w:sz="0" w:space="0" w:color="auto"/>
        <w:left w:val="none" w:sz="0" w:space="0" w:color="auto"/>
        <w:bottom w:val="none" w:sz="0" w:space="0" w:color="auto"/>
        <w:right w:val="none" w:sz="0" w:space="0" w:color="auto"/>
      </w:divBdr>
    </w:div>
    <w:div w:id="1539471171">
      <w:bodyDiv w:val="1"/>
      <w:marLeft w:val="0"/>
      <w:marRight w:val="0"/>
      <w:marTop w:val="0"/>
      <w:marBottom w:val="0"/>
      <w:divBdr>
        <w:top w:val="none" w:sz="0" w:space="0" w:color="auto"/>
        <w:left w:val="none" w:sz="0" w:space="0" w:color="auto"/>
        <w:bottom w:val="none" w:sz="0" w:space="0" w:color="auto"/>
        <w:right w:val="none" w:sz="0" w:space="0" w:color="auto"/>
      </w:divBdr>
    </w:div>
    <w:div w:id="1548712949">
      <w:bodyDiv w:val="1"/>
      <w:marLeft w:val="0"/>
      <w:marRight w:val="0"/>
      <w:marTop w:val="0"/>
      <w:marBottom w:val="0"/>
      <w:divBdr>
        <w:top w:val="none" w:sz="0" w:space="0" w:color="auto"/>
        <w:left w:val="none" w:sz="0" w:space="0" w:color="auto"/>
        <w:bottom w:val="none" w:sz="0" w:space="0" w:color="auto"/>
        <w:right w:val="none" w:sz="0" w:space="0" w:color="auto"/>
      </w:divBdr>
    </w:div>
    <w:div w:id="1562055398">
      <w:bodyDiv w:val="1"/>
      <w:marLeft w:val="0"/>
      <w:marRight w:val="0"/>
      <w:marTop w:val="0"/>
      <w:marBottom w:val="0"/>
      <w:divBdr>
        <w:top w:val="none" w:sz="0" w:space="0" w:color="auto"/>
        <w:left w:val="none" w:sz="0" w:space="0" w:color="auto"/>
        <w:bottom w:val="none" w:sz="0" w:space="0" w:color="auto"/>
        <w:right w:val="none" w:sz="0" w:space="0" w:color="auto"/>
      </w:divBdr>
    </w:div>
    <w:div w:id="1574194140">
      <w:bodyDiv w:val="1"/>
      <w:marLeft w:val="0"/>
      <w:marRight w:val="0"/>
      <w:marTop w:val="0"/>
      <w:marBottom w:val="0"/>
      <w:divBdr>
        <w:top w:val="none" w:sz="0" w:space="0" w:color="auto"/>
        <w:left w:val="none" w:sz="0" w:space="0" w:color="auto"/>
        <w:bottom w:val="none" w:sz="0" w:space="0" w:color="auto"/>
        <w:right w:val="none" w:sz="0" w:space="0" w:color="auto"/>
      </w:divBdr>
    </w:div>
    <w:div w:id="1588807986">
      <w:bodyDiv w:val="1"/>
      <w:marLeft w:val="0"/>
      <w:marRight w:val="0"/>
      <w:marTop w:val="0"/>
      <w:marBottom w:val="0"/>
      <w:divBdr>
        <w:top w:val="none" w:sz="0" w:space="0" w:color="auto"/>
        <w:left w:val="none" w:sz="0" w:space="0" w:color="auto"/>
        <w:bottom w:val="none" w:sz="0" w:space="0" w:color="auto"/>
        <w:right w:val="none" w:sz="0" w:space="0" w:color="auto"/>
      </w:divBdr>
    </w:div>
    <w:div w:id="1597860768">
      <w:bodyDiv w:val="1"/>
      <w:marLeft w:val="0"/>
      <w:marRight w:val="0"/>
      <w:marTop w:val="0"/>
      <w:marBottom w:val="0"/>
      <w:divBdr>
        <w:top w:val="none" w:sz="0" w:space="0" w:color="auto"/>
        <w:left w:val="none" w:sz="0" w:space="0" w:color="auto"/>
        <w:bottom w:val="none" w:sz="0" w:space="0" w:color="auto"/>
        <w:right w:val="none" w:sz="0" w:space="0" w:color="auto"/>
      </w:divBdr>
    </w:div>
    <w:div w:id="1611471709">
      <w:bodyDiv w:val="1"/>
      <w:marLeft w:val="0"/>
      <w:marRight w:val="0"/>
      <w:marTop w:val="0"/>
      <w:marBottom w:val="0"/>
      <w:divBdr>
        <w:top w:val="none" w:sz="0" w:space="0" w:color="auto"/>
        <w:left w:val="none" w:sz="0" w:space="0" w:color="auto"/>
        <w:bottom w:val="none" w:sz="0" w:space="0" w:color="auto"/>
        <w:right w:val="none" w:sz="0" w:space="0" w:color="auto"/>
      </w:divBdr>
    </w:div>
    <w:div w:id="1617518830">
      <w:bodyDiv w:val="1"/>
      <w:marLeft w:val="0"/>
      <w:marRight w:val="0"/>
      <w:marTop w:val="0"/>
      <w:marBottom w:val="0"/>
      <w:divBdr>
        <w:top w:val="none" w:sz="0" w:space="0" w:color="auto"/>
        <w:left w:val="none" w:sz="0" w:space="0" w:color="auto"/>
        <w:bottom w:val="none" w:sz="0" w:space="0" w:color="auto"/>
        <w:right w:val="none" w:sz="0" w:space="0" w:color="auto"/>
      </w:divBdr>
    </w:div>
    <w:div w:id="1640187844">
      <w:bodyDiv w:val="1"/>
      <w:marLeft w:val="0"/>
      <w:marRight w:val="0"/>
      <w:marTop w:val="0"/>
      <w:marBottom w:val="0"/>
      <w:divBdr>
        <w:top w:val="none" w:sz="0" w:space="0" w:color="auto"/>
        <w:left w:val="none" w:sz="0" w:space="0" w:color="auto"/>
        <w:bottom w:val="none" w:sz="0" w:space="0" w:color="auto"/>
        <w:right w:val="none" w:sz="0" w:space="0" w:color="auto"/>
      </w:divBdr>
      <w:divsChild>
        <w:div w:id="36008677">
          <w:marLeft w:val="446"/>
          <w:marRight w:val="0"/>
          <w:marTop w:val="0"/>
          <w:marBottom w:val="0"/>
          <w:divBdr>
            <w:top w:val="none" w:sz="0" w:space="0" w:color="auto"/>
            <w:left w:val="none" w:sz="0" w:space="0" w:color="auto"/>
            <w:bottom w:val="none" w:sz="0" w:space="0" w:color="auto"/>
            <w:right w:val="none" w:sz="0" w:space="0" w:color="auto"/>
          </w:divBdr>
        </w:div>
        <w:div w:id="330570733">
          <w:marLeft w:val="446"/>
          <w:marRight w:val="0"/>
          <w:marTop w:val="0"/>
          <w:marBottom w:val="0"/>
          <w:divBdr>
            <w:top w:val="none" w:sz="0" w:space="0" w:color="auto"/>
            <w:left w:val="none" w:sz="0" w:space="0" w:color="auto"/>
            <w:bottom w:val="none" w:sz="0" w:space="0" w:color="auto"/>
            <w:right w:val="none" w:sz="0" w:space="0" w:color="auto"/>
          </w:divBdr>
        </w:div>
        <w:div w:id="1479179648">
          <w:marLeft w:val="446"/>
          <w:marRight w:val="0"/>
          <w:marTop w:val="0"/>
          <w:marBottom w:val="0"/>
          <w:divBdr>
            <w:top w:val="none" w:sz="0" w:space="0" w:color="auto"/>
            <w:left w:val="none" w:sz="0" w:space="0" w:color="auto"/>
            <w:bottom w:val="none" w:sz="0" w:space="0" w:color="auto"/>
            <w:right w:val="none" w:sz="0" w:space="0" w:color="auto"/>
          </w:divBdr>
        </w:div>
        <w:div w:id="1682733156">
          <w:marLeft w:val="446"/>
          <w:marRight w:val="0"/>
          <w:marTop w:val="0"/>
          <w:marBottom w:val="0"/>
          <w:divBdr>
            <w:top w:val="none" w:sz="0" w:space="0" w:color="auto"/>
            <w:left w:val="none" w:sz="0" w:space="0" w:color="auto"/>
            <w:bottom w:val="none" w:sz="0" w:space="0" w:color="auto"/>
            <w:right w:val="none" w:sz="0" w:space="0" w:color="auto"/>
          </w:divBdr>
        </w:div>
        <w:div w:id="1976325866">
          <w:marLeft w:val="446"/>
          <w:marRight w:val="0"/>
          <w:marTop w:val="0"/>
          <w:marBottom w:val="0"/>
          <w:divBdr>
            <w:top w:val="none" w:sz="0" w:space="0" w:color="auto"/>
            <w:left w:val="none" w:sz="0" w:space="0" w:color="auto"/>
            <w:bottom w:val="none" w:sz="0" w:space="0" w:color="auto"/>
            <w:right w:val="none" w:sz="0" w:space="0" w:color="auto"/>
          </w:divBdr>
        </w:div>
        <w:div w:id="2112359589">
          <w:marLeft w:val="446"/>
          <w:marRight w:val="0"/>
          <w:marTop w:val="0"/>
          <w:marBottom w:val="0"/>
          <w:divBdr>
            <w:top w:val="none" w:sz="0" w:space="0" w:color="auto"/>
            <w:left w:val="none" w:sz="0" w:space="0" w:color="auto"/>
            <w:bottom w:val="none" w:sz="0" w:space="0" w:color="auto"/>
            <w:right w:val="none" w:sz="0" w:space="0" w:color="auto"/>
          </w:divBdr>
        </w:div>
      </w:divsChild>
    </w:div>
    <w:div w:id="1709866134">
      <w:bodyDiv w:val="1"/>
      <w:marLeft w:val="0"/>
      <w:marRight w:val="0"/>
      <w:marTop w:val="0"/>
      <w:marBottom w:val="0"/>
      <w:divBdr>
        <w:top w:val="none" w:sz="0" w:space="0" w:color="auto"/>
        <w:left w:val="none" w:sz="0" w:space="0" w:color="auto"/>
        <w:bottom w:val="none" w:sz="0" w:space="0" w:color="auto"/>
        <w:right w:val="none" w:sz="0" w:space="0" w:color="auto"/>
      </w:divBdr>
    </w:div>
    <w:div w:id="1733625373">
      <w:bodyDiv w:val="1"/>
      <w:marLeft w:val="0"/>
      <w:marRight w:val="0"/>
      <w:marTop w:val="0"/>
      <w:marBottom w:val="0"/>
      <w:divBdr>
        <w:top w:val="none" w:sz="0" w:space="0" w:color="auto"/>
        <w:left w:val="none" w:sz="0" w:space="0" w:color="auto"/>
        <w:bottom w:val="none" w:sz="0" w:space="0" w:color="auto"/>
        <w:right w:val="none" w:sz="0" w:space="0" w:color="auto"/>
      </w:divBdr>
    </w:div>
    <w:div w:id="1735857723">
      <w:bodyDiv w:val="1"/>
      <w:marLeft w:val="0"/>
      <w:marRight w:val="0"/>
      <w:marTop w:val="0"/>
      <w:marBottom w:val="0"/>
      <w:divBdr>
        <w:top w:val="none" w:sz="0" w:space="0" w:color="auto"/>
        <w:left w:val="none" w:sz="0" w:space="0" w:color="auto"/>
        <w:bottom w:val="none" w:sz="0" w:space="0" w:color="auto"/>
        <w:right w:val="none" w:sz="0" w:space="0" w:color="auto"/>
      </w:divBdr>
    </w:div>
    <w:div w:id="1811094224">
      <w:bodyDiv w:val="1"/>
      <w:marLeft w:val="0"/>
      <w:marRight w:val="0"/>
      <w:marTop w:val="0"/>
      <w:marBottom w:val="0"/>
      <w:divBdr>
        <w:top w:val="none" w:sz="0" w:space="0" w:color="auto"/>
        <w:left w:val="none" w:sz="0" w:space="0" w:color="auto"/>
        <w:bottom w:val="none" w:sz="0" w:space="0" w:color="auto"/>
        <w:right w:val="none" w:sz="0" w:space="0" w:color="auto"/>
      </w:divBdr>
      <w:divsChild>
        <w:div w:id="347488044">
          <w:marLeft w:val="0"/>
          <w:marRight w:val="0"/>
          <w:marTop w:val="0"/>
          <w:marBottom w:val="0"/>
          <w:divBdr>
            <w:top w:val="none" w:sz="0" w:space="0" w:color="auto"/>
            <w:left w:val="none" w:sz="0" w:space="0" w:color="auto"/>
            <w:bottom w:val="none" w:sz="0" w:space="0" w:color="auto"/>
            <w:right w:val="none" w:sz="0" w:space="0" w:color="auto"/>
          </w:divBdr>
        </w:div>
        <w:div w:id="512301144">
          <w:marLeft w:val="0"/>
          <w:marRight w:val="0"/>
          <w:marTop w:val="0"/>
          <w:marBottom w:val="0"/>
          <w:divBdr>
            <w:top w:val="none" w:sz="0" w:space="0" w:color="auto"/>
            <w:left w:val="none" w:sz="0" w:space="0" w:color="auto"/>
            <w:bottom w:val="none" w:sz="0" w:space="0" w:color="auto"/>
            <w:right w:val="none" w:sz="0" w:space="0" w:color="auto"/>
          </w:divBdr>
        </w:div>
        <w:div w:id="768351954">
          <w:marLeft w:val="0"/>
          <w:marRight w:val="0"/>
          <w:marTop w:val="0"/>
          <w:marBottom w:val="0"/>
          <w:divBdr>
            <w:top w:val="none" w:sz="0" w:space="0" w:color="auto"/>
            <w:left w:val="none" w:sz="0" w:space="0" w:color="auto"/>
            <w:bottom w:val="none" w:sz="0" w:space="0" w:color="auto"/>
            <w:right w:val="none" w:sz="0" w:space="0" w:color="auto"/>
          </w:divBdr>
        </w:div>
        <w:div w:id="2069912189">
          <w:marLeft w:val="0"/>
          <w:marRight w:val="0"/>
          <w:marTop w:val="0"/>
          <w:marBottom w:val="0"/>
          <w:divBdr>
            <w:top w:val="none" w:sz="0" w:space="0" w:color="auto"/>
            <w:left w:val="none" w:sz="0" w:space="0" w:color="auto"/>
            <w:bottom w:val="none" w:sz="0" w:space="0" w:color="auto"/>
            <w:right w:val="none" w:sz="0" w:space="0" w:color="auto"/>
          </w:divBdr>
        </w:div>
      </w:divsChild>
    </w:div>
    <w:div w:id="1819957289">
      <w:bodyDiv w:val="1"/>
      <w:marLeft w:val="0"/>
      <w:marRight w:val="0"/>
      <w:marTop w:val="0"/>
      <w:marBottom w:val="0"/>
      <w:divBdr>
        <w:top w:val="none" w:sz="0" w:space="0" w:color="auto"/>
        <w:left w:val="none" w:sz="0" w:space="0" w:color="auto"/>
        <w:bottom w:val="none" w:sz="0" w:space="0" w:color="auto"/>
        <w:right w:val="none" w:sz="0" w:space="0" w:color="auto"/>
      </w:divBdr>
      <w:divsChild>
        <w:div w:id="382146538">
          <w:marLeft w:val="446"/>
          <w:marRight w:val="0"/>
          <w:marTop w:val="0"/>
          <w:marBottom w:val="0"/>
          <w:divBdr>
            <w:top w:val="none" w:sz="0" w:space="0" w:color="auto"/>
            <w:left w:val="none" w:sz="0" w:space="0" w:color="auto"/>
            <w:bottom w:val="none" w:sz="0" w:space="0" w:color="auto"/>
            <w:right w:val="none" w:sz="0" w:space="0" w:color="auto"/>
          </w:divBdr>
        </w:div>
        <w:div w:id="677780527">
          <w:marLeft w:val="446"/>
          <w:marRight w:val="0"/>
          <w:marTop w:val="0"/>
          <w:marBottom w:val="0"/>
          <w:divBdr>
            <w:top w:val="none" w:sz="0" w:space="0" w:color="auto"/>
            <w:left w:val="none" w:sz="0" w:space="0" w:color="auto"/>
            <w:bottom w:val="none" w:sz="0" w:space="0" w:color="auto"/>
            <w:right w:val="none" w:sz="0" w:space="0" w:color="auto"/>
          </w:divBdr>
        </w:div>
        <w:div w:id="1824155658">
          <w:marLeft w:val="446"/>
          <w:marRight w:val="0"/>
          <w:marTop w:val="0"/>
          <w:marBottom w:val="0"/>
          <w:divBdr>
            <w:top w:val="none" w:sz="0" w:space="0" w:color="auto"/>
            <w:left w:val="none" w:sz="0" w:space="0" w:color="auto"/>
            <w:bottom w:val="none" w:sz="0" w:space="0" w:color="auto"/>
            <w:right w:val="none" w:sz="0" w:space="0" w:color="auto"/>
          </w:divBdr>
        </w:div>
      </w:divsChild>
    </w:div>
    <w:div w:id="1847355443">
      <w:bodyDiv w:val="1"/>
      <w:marLeft w:val="0"/>
      <w:marRight w:val="0"/>
      <w:marTop w:val="0"/>
      <w:marBottom w:val="0"/>
      <w:divBdr>
        <w:top w:val="none" w:sz="0" w:space="0" w:color="auto"/>
        <w:left w:val="none" w:sz="0" w:space="0" w:color="auto"/>
        <w:bottom w:val="none" w:sz="0" w:space="0" w:color="auto"/>
        <w:right w:val="none" w:sz="0" w:space="0" w:color="auto"/>
      </w:divBdr>
    </w:div>
    <w:div w:id="1893078119">
      <w:bodyDiv w:val="1"/>
      <w:marLeft w:val="0"/>
      <w:marRight w:val="0"/>
      <w:marTop w:val="0"/>
      <w:marBottom w:val="0"/>
      <w:divBdr>
        <w:top w:val="none" w:sz="0" w:space="0" w:color="auto"/>
        <w:left w:val="none" w:sz="0" w:space="0" w:color="auto"/>
        <w:bottom w:val="none" w:sz="0" w:space="0" w:color="auto"/>
        <w:right w:val="none" w:sz="0" w:space="0" w:color="auto"/>
      </w:divBdr>
    </w:div>
    <w:div w:id="2039813770">
      <w:bodyDiv w:val="1"/>
      <w:marLeft w:val="0"/>
      <w:marRight w:val="0"/>
      <w:marTop w:val="0"/>
      <w:marBottom w:val="0"/>
      <w:divBdr>
        <w:top w:val="none" w:sz="0" w:space="0" w:color="auto"/>
        <w:left w:val="none" w:sz="0" w:space="0" w:color="auto"/>
        <w:bottom w:val="none" w:sz="0" w:space="0" w:color="auto"/>
        <w:right w:val="none" w:sz="0" w:space="0" w:color="auto"/>
      </w:divBdr>
    </w:div>
    <w:div w:id="2044397696">
      <w:bodyDiv w:val="1"/>
      <w:marLeft w:val="0"/>
      <w:marRight w:val="0"/>
      <w:marTop w:val="0"/>
      <w:marBottom w:val="0"/>
      <w:divBdr>
        <w:top w:val="none" w:sz="0" w:space="0" w:color="auto"/>
        <w:left w:val="none" w:sz="0" w:space="0" w:color="auto"/>
        <w:bottom w:val="none" w:sz="0" w:space="0" w:color="auto"/>
        <w:right w:val="none" w:sz="0" w:space="0" w:color="auto"/>
      </w:divBdr>
    </w:div>
    <w:div w:id="2087411023">
      <w:bodyDiv w:val="1"/>
      <w:marLeft w:val="0"/>
      <w:marRight w:val="0"/>
      <w:marTop w:val="0"/>
      <w:marBottom w:val="0"/>
      <w:divBdr>
        <w:top w:val="none" w:sz="0" w:space="0" w:color="auto"/>
        <w:left w:val="none" w:sz="0" w:space="0" w:color="auto"/>
        <w:bottom w:val="none" w:sz="0" w:space="0" w:color="auto"/>
        <w:right w:val="none" w:sz="0" w:space="0" w:color="auto"/>
      </w:divBdr>
    </w:div>
    <w:div w:id="2106683351">
      <w:bodyDiv w:val="1"/>
      <w:marLeft w:val="0"/>
      <w:marRight w:val="0"/>
      <w:marTop w:val="0"/>
      <w:marBottom w:val="0"/>
      <w:divBdr>
        <w:top w:val="none" w:sz="0" w:space="0" w:color="auto"/>
        <w:left w:val="none" w:sz="0" w:space="0" w:color="auto"/>
        <w:bottom w:val="none" w:sz="0" w:space="0" w:color="auto"/>
        <w:right w:val="none" w:sz="0" w:space="0" w:color="auto"/>
      </w:divBdr>
    </w:div>
    <w:div w:id="2130053101">
      <w:bodyDiv w:val="1"/>
      <w:marLeft w:val="0"/>
      <w:marRight w:val="0"/>
      <w:marTop w:val="0"/>
      <w:marBottom w:val="0"/>
      <w:divBdr>
        <w:top w:val="none" w:sz="0" w:space="0" w:color="auto"/>
        <w:left w:val="none" w:sz="0" w:space="0" w:color="auto"/>
        <w:bottom w:val="none" w:sz="0" w:space="0" w:color="auto"/>
        <w:right w:val="none" w:sz="0" w:space="0" w:color="auto"/>
      </w:divBdr>
    </w:div>
    <w:div w:id="214369356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jpeg"/><Relationship Id="rId18" Type="http://schemas.openxmlformats.org/officeDocument/2006/relationships/image" Target="media/image8.jpeg"/><Relationship Id="rId26" Type="http://schemas.openxmlformats.org/officeDocument/2006/relationships/image" Target="media/image16.jpeg"/><Relationship Id="rId39" Type="http://schemas.openxmlformats.org/officeDocument/2006/relationships/image" Target="media/image26.png"/><Relationship Id="rId21" Type="http://schemas.openxmlformats.org/officeDocument/2006/relationships/image" Target="media/image11.jpeg"/><Relationship Id="rId34" Type="http://schemas.openxmlformats.org/officeDocument/2006/relationships/image" Target="media/image24.png"/><Relationship Id="rId42" Type="http://schemas.openxmlformats.org/officeDocument/2006/relationships/image" Target="media/image28.jpeg"/><Relationship Id="rId47" Type="http://schemas.openxmlformats.org/officeDocument/2006/relationships/hyperlink" Target="https://www.crimestatistics.vic.gov.au/" TargetMode="External"/><Relationship Id="rId50" Type="http://schemas.openxmlformats.org/officeDocument/2006/relationships/hyperlink" Target="https://www.crimestatistics.vic.gov.au/" TargetMode="External"/><Relationship Id="rId55" Type="http://schemas.openxmlformats.org/officeDocument/2006/relationships/header" Target="header3.xml"/><Relationship Id="rId7" Type="http://schemas.openxmlformats.org/officeDocument/2006/relationships/settings" Target="settings.xml"/><Relationship Id="rId12" Type="http://schemas.openxmlformats.org/officeDocument/2006/relationships/image" Target="media/image2.jpeg"/><Relationship Id="rId17" Type="http://schemas.openxmlformats.org/officeDocument/2006/relationships/image" Target="media/image7.jpeg"/><Relationship Id="rId25" Type="http://schemas.openxmlformats.org/officeDocument/2006/relationships/image" Target="media/image15.jpeg"/><Relationship Id="rId33" Type="http://schemas.openxmlformats.org/officeDocument/2006/relationships/image" Target="media/image23.png"/><Relationship Id="rId38" Type="http://schemas.openxmlformats.org/officeDocument/2006/relationships/hyperlink" Target="http://mapshare.maps.vic.gov.au/gvh270hydra/" TargetMode="External"/><Relationship Id="rId46" Type="http://schemas.openxmlformats.org/officeDocument/2006/relationships/hyperlink" Target="https://www.crimestatistics.vic.gov.au/" TargetMode="External"/><Relationship Id="rId59"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6.jpeg"/><Relationship Id="rId20" Type="http://schemas.openxmlformats.org/officeDocument/2006/relationships/image" Target="media/image10.jpeg"/><Relationship Id="rId29" Type="http://schemas.openxmlformats.org/officeDocument/2006/relationships/image" Target="media/image19.png"/><Relationship Id="rId41" Type="http://schemas.openxmlformats.org/officeDocument/2006/relationships/hyperlink" Target="https://mapshare.vic.gov.au/coolinggreening/" TargetMode="External"/><Relationship Id="rId54"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image" Target="media/image14.jpeg"/><Relationship Id="rId32" Type="http://schemas.openxmlformats.org/officeDocument/2006/relationships/image" Target="media/image22.jpeg"/><Relationship Id="rId37" Type="http://schemas.openxmlformats.org/officeDocument/2006/relationships/image" Target="media/image25.jpg"/><Relationship Id="rId40" Type="http://schemas.openxmlformats.org/officeDocument/2006/relationships/image" Target="media/image27.jpeg"/><Relationship Id="rId45" Type="http://schemas.openxmlformats.org/officeDocument/2006/relationships/image" Target="media/image31.jpeg"/><Relationship Id="rId53" Type="http://schemas.openxmlformats.org/officeDocument/2006/relationships/header" Target="header2.xml"/><Relationship Id="rId58"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image" Target="media/image5.jpeg"/><Relationship Id="rId23" Type="http://schemas.openxmlformats.org/officeDocument/2006/relationships/image" Target="media/image13.jpeg"/><Relationship Id="rId28" Type="http://schemas.openxmlformats.org/officeDocument/2006/relationships/image" Target="media/image18.png"/><Relationship Id="rId36" Type="http://schemas.openxmlformats.org/officeDocument/2006/relationships/hyperlink" Target="https://mapshare.vic.gov.au/coolinggreening/" TargetMode="External"/><Relationship Id="rId49" Type="http://schemas.openxmlformats.org/officeDocument/2006/relationships/hyperlink" Target="https://www.crimestatistics.vic.gov.au/" TargetMode="External"/><Relationship Id="rId57" Type="http://schemas.openxmlformats.org/officeDocument/2006/relationships/image" Target="media/image33.jpeg"/><Relationship Id="rId10" Type="http://schemas.openxmlformats.org/officeDocument/2006/relationships/endnotes" Target="endnotes.xml"/><Relationship Id="rId19" Type="http://schemas.openxmlformats.org/officeDocument/2006/relationships/image" Target="media/image9.jpeg"/><Relationship Id="rId31" Type="http://schemas.openxmlformats.org/officeDocument/2006/relationships/image" Target="media/image21.png"/><Relationship Id="rId44" Type="http://schemas.openxmlformats.org/officeDocument/2006/relationships/image" Target="media/image30.jpeg"/><Relationship Id="rId52"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jpeg"/><Relationship Id="rId22" Type="http://schemas.openxmlformats.org/officeDocument/2006/relationships/image" Target="media/image12.jpeg"/><Relationship Id="rId27" Type="http://schemas.openxmlformats.org/officeDocument/2006/relationships/image" Target="media/image17.png"/><Relationship Id="rId30" Type="http://schemas.openxmlformats.org/officeDocument/2006/relationships/image" Target="media/image20.jpeg"/><Relationship Id="rId35" Type="http://schemas.openxmlformats.org/officeDocument/2006/relationships/hyperlink" Target="https://mapshare.vic.gov.au/coolinggreening/" TargetMode="External"/><Relationship Id="rId43" Type="http://schemas.openxmlformats.org/officeDocument/2006/relationships/image" Target="media/image29.jpeg"/><Relationship Id="rId48" Type="http://schemas.openxmlformats.org/officeDocument/2006/relationships/chart" Target="charts/chart1.xml"/><Relationship Id="rId56" Type="http://schemas.openxmlformats.org/officeDocument/2006/relationships/footer" Target="footer2.xml"/><Relationship Id="rId8" Type="http://schemas.openxmlformats.org/officeDocument/2006/relationships/webSettings" Target="webSettings.xml"/><Relationship Id="rId51" Type="http://schemas.openxmlformats.org/officeDocument/2006/relationships/chart" Target="charts/chart2.xml"/><Relationship Id="rId3" Type="http://schemas.openxmlformats.org/officeDocument/2006/relationships/customXml" Target="../customXml/item3.xml"/></Relationships>
</file>

<file path=word/_rels/footnotes.xml.rels><?xml version="1.0" encoding="UTF-8" standalone="yes"?>
<Relationships xmlns="http://schemas.openxmlformats.org/package/2006/relationships"><Relationship Id="rId8" Type="http://schemas.openxmlformats.org/officeDocument/2006/relationships/hyperlink" Target="https://www.crimestatistics.vic.gov.au/" TargetMode="External"/><Relationship Id="rId3" Type="http://schemas.openxmlformats.org/officeDocument/2006/relationships/hyperlink" Target="https://participate.melbourne.vic.gov.au/transportstrategy/cycling" TargetMode="External"/><Relationship Id="rId7" Type="http://schemas.openxmlformats.org/officeDocument/2006/relationships/hyperlink" Target="https://www.portphillip.vic.gov.au/media/yn3h3uoc/report-9-1-drinking-laws.pdf" TargetMode="External"/><Relationship Id="rId2" Type="http://schemas.openxmlformats.org/officeDocument/2006/relationships/hyperlink" Target="https://www.ato.gov.au/Business/Imputation/" TargetMode="External"/><Relationship Id="rId1" Type="http://schemas.openxmlformats.org/officeDocument/2006/relationships/hyperlink" Target="https://taylorfry.com.au/articles/covid-19-financial-impact-index/%20" TargetMode="External"/><Relationship Id="rId6" Type="http://schemas.openxmlformats.org/officeDocument/2006/relationships/hyperlink" Target="https://www.crimestatistics.vic.gov.au/" TargetMode="External"/><Relationship Id="rId11" Type="http://schemas.openxmlformats.org/officeDocument/2006/relationships/hyperlink" Target="https://www.crimestatistics.vic.gov.au/" TargetMode="External"/><Relationship Id="rId5" Type="http://schemas.openxmlformats.org/officeDocument/2006/relationships/hyperlink" Target="https://www.crimestatistics.vic.gov.au/" TargetMode="External"/><Relationship Id="rId10" Type="http://schemas.openxmlformats.org/officeDocument/2006/relationships/hyperlink" Target="https://www.crimestatistics.vic.gov.au/" TargetMode="External"/><Relationship Id="rId4" Type="http://schemas.openxmlformats.org/officeDocument/2006/relationships/hyperlink" Target="https://participate.melbourne.vic.gov.au/transportstrategy/cycling" TargetMode="External"/><Relationship Id="rId9" Type="http://schemas.openxmlformats.org/officeDocument/2006/relationships/hyperlink" Target="https://www.crimestatistics.vic.gov.au/"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32.png"/></Relationships>
</file>

<file path=word/_rels/header2.xml.rels><?xml version="1.0" encoding="UTF-8" standalone="yes"?>
<Relationships xmlns="http://schemas.openxmlformats.org/package/2006/relationships"><Relationship Id="rId1" Type="http://schemas.openxmlformats.org/officeDocument/2006/relationships/image" Target="media/image32.png"/></Relationships>
</file>

<file path=word/_rels/header3.xml.rels><?xml version="1.0" encoding="UTF-8" standalone="yes"?>
<Relationships xmlns="http://schemas.openxmlformats.org/package/2006/relationships"><Relationship Id="rId1" Type="http://schemas.openxmlformats.org/officeDocument/2006/relationships/image" Target="media/image32.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syapa\Downloads\copp-report-template%20(1).dotx" TargetMode="Externa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sz="1200"/>
              <a:t>Criminal offences over a five year period -</a:t>
            </a:r>
            <a:endParaRPr lang="en-AU" sz="1200" b="1" i="0" u="none" strike="noStrike" baseline="0">
              <a:effectLst/>
            </a:endParaRPr>
          </a:p>
          <a:p>
            <a:pPr>
              <a:defRPr/>
            </a:pPr>
            <a:r>
              <a:rPr lang="en-AU" sz="1200"/>
              <a:t>St Kilda / St Kilda West neighbourhood</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'Five year trend'!$A$18</c:f>
              <c:strCache>
                <c:ptCount val="1"/>
                <c:pt idx="0">
                  <c:v>St Kilda / St Kilda West</c:v>
                </c:pt>
              </c:strCache>
            </c:strRef>
          </c:tx>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'Five year trend'!$B$17:$F$17</c:f>
              <c:numCache>
                <c:formatCode>General</c:formatCode>
                <c:ptCount val="5"/>
                <c:pt idx="0">
                  <c:v>2016</c:v>
                </c:pt>
                <c:pt idx="1">
                  <c:v>2017</c:v>
                </c:pt>
                <c:pt idx="2">
                  <c:v>2018</c:v>
                </c:pt>
                <c:pt idx="3">
                  <c:v>2019</c:v>
                </c:pt>
                <c:pt idx="4">
                  <c:v>2020</c:v>
                </c:pt>
              </c:numCache>
            </c:numRef>
          </c:cat>
          <c:val>
            <c:numRef>
              <c:f>'Five year trend'!$B$18:$F$18</c:f>
              <c:numCache>
                <c:formatCode>General</c:formatCode>
                <c:ptCount val="5"/>
                <c:pt idx="0">
                  <c:v>5160</c:v>
                </c:pt>
                <c:pt idx="1">
                  <c:v>4719</c:v>
                </c:pt>
                <c:pt idx="2">
                  <c:v>4499</c:v>
                </c:pt>
                <c:pt idx="3">
                  <c:v>4545</c:v>
                </c:pt>
                <c:pt idx="4">
                  <c:v>4638</c:v>
                </c:pt>
              </c:numCache>
            </c:numRef>
          </c:val>
          <c:smooth val="0"/>
          <c:extLst>
            <c:ext xmlns:c16="http://schemas.microsoft.com/office/drawing/2014/chart" uri="{C3380CC4-5D6E-409C-BE32-E72D297353CC}">
              <c16:uniqueId val="{00000000-034B-40DA-B1DE-8685E7581EB7}"/>
            </c:ext>
          </c:extLst>
        </c:ser>
        <c:dLbls>
          <c:dLblPos val="t"/>
          <c:showLegendKey val="0"/>
          <c:showVal val="1"/>
          <c:showCatName val="0"/>
          <c:showSerName val="0"/>
          <c:showPercent val="0"/>
          <c:showBubbleSize val="0"/>
        </c:dLbls>
        <c:smooth val="0"/>
        <c:axId val="971071248"/>
        <c:axId val="971070000"/>
      </c:lineChart>
      <c:catAx>
        <c:axId val="97107124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Year</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71070000"/>
        <c:crosses val="autoZero"/>
        <c:auto val="1"/>
        <c:lblAlgn val="ctr"/>
        <c:lblOffset val="100"/>
        <c:noMultiLvlLbl val="0"/>
      </c:catAx>
      <c:valAx>
        <c:axId val="97107000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Nos of offences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71071248"/>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r>
              <a:rPr lang="en-AU" sz="1200"/>
              <a:t>Criminal offences over a five year period - Balaclava / East St Kilda neighbourhood</a:t>
            </a:r>
          </a:p>
        </c:rich>
      </c:tx>
      <c:overlay val="0"/>
      <c:spPr>
        <a:noFill/>
        <a:ln>
          <a:noFill/>
        </a:ln>
        <a:effectLst/>
      </c:spPr>
      <c:txPr>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'Five year trend'!$A$18</c:f>
              <c:strCache>
                <c:ptCount val="1"/>
                <c:pt idx="0">
                  <c:v>Balaclava / East St Kilda</c:v>
                </c:pt>
              </c:strCache>
            </c:strRef>
          </c:tx>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'Five year trend'!$B$17:$F$17</c:f>
              <c:numCache>
                <c:formatCode>General</c:formatCode>
                <c:ptCount val="5"/>
                <c:pt idx="0">
                  <c:v>2016</c:v>
                </c:pt>
                <c:pt idx="1">
                  <c:v>2017</c:v>
                </c:pt>
                <c:pt idx="2">
                  <c:v>2018</c:v>
                </c:pt>
                <c:pt idx="3">
                  <c:v>2019</c:v>
                </c:pt>
                <c:pt idx="4">
                  <c:v>2020</c:v>
                </c:pt>
              </c:numCache>
            </c:numRef>
          </c:cat>
          <c:val>
            <c:numRef>
              <c:f>'Five year trend'!$B$18:$F$18</c:f>
              <c:numCache>
                <c:formatCode>General</c:formatCode>
                <c:ptCount val="5"/>
                <c:pt idx="0">
                  <c:v>1188</c:v>
                </c:pt>
                <c:pt idx="1">
                  <c:v>1191</c:v>
                </c:pt>
                <c:pt idx="2">
                  <c:v>1725</c:v>
                </c:pt>
                <c:pt idx="3">
                  <c:v>1106</c:v>
                </c:pt>
                <c:pt idx="4">
                  <c:v>1086</c:v>
                </c:pt>
              </c:numCache>
            </c:numRef>
          </c:val>
          <c:smooth val="0"/>
          <c:extLst>
            <c:ext xmlns:c16="http://schemas.microsoft.com/office/drawing/2014/chart" uri="{C3380CC4-5D6E-409C-BE32-E72D297353CC}">
              <c16:uniqueId val="{00000000-1879-409F-923F-34A272EF3D98}"/>
            </c:ext>
          </c:extLst>
        </c:ser>
        <c:dLbls>
          <c:dLblPos val="t"/>
          <c:showLegendKey val="0"/>
          <c:showVal val="1"/>
          <c:showCatName val="0"/>
          <c:showSerName val="0"/>
          <c:showPercent val="0"/>
          <c:showBubbleSize val="0"/>
        </c:dLbls>
        <c:smooth val="0"/>
        <c:axId val="808871824"/>
        <c:axId val="808866416"/>
      </c:lineChart>
      <c:catAx>
        <c:axId val="808871824"/>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Year</a:t>
                </a:r>
              </a:p>
            </c:rich>
          </c:tx>
          <c:layout>
            <c:manualLayout>
              <c:xMode val="edge"/>
              <c:yMode val="edge"/>
              <c:x val="0.50128346456692918"/>
              <c:y val="0.88331000291630213"/>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08866416"/>
        <c:crosses val="autoZero"/>
        <c:auto val="1"/>
        <c:lblAlgn val="ctr"/>
        <c:lblOffset val="100"/>
        <c:noMultiLvlLbl val="0"/>
      </c:catAx>
      <c:valAx>
        <c:axId val="80886641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ANos. of offences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08871824"/>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3FAD3936EBA5340949A5001E34EAFF6" ma:contentTypeVersion="13" ma:contentTypeDescription="Create a new document." ma:contentTypeScope="" ma:versionID="18b146c0d4d599e5855bbbf14a631443">
  <xsd:schema xmlns:xsd="http://www.w3.org/2001/XMLSchema" xmlns:xs="http://www.w3.org/2001/XMLSchema" xmlns:p="http://schemas.microsoft.com/office/2006/metadata/properties" xmlns:ns3="08811095-a0fe-4b83-bb82-316ff875afaa" xmlns:ns4="2cba0a6f-b200-4d8b-9d9f-45d5da4beaa5" targetNamespace="http://schemas.microsoft.com/office/2006/metadata/properties" ma:root="true" ma:fieldsID="a7f5c08a4abdca41d14df3fc85bf029b" ns3:_="" ns4:_="">
    <xsd:import namespace="08811095-a0fe-4b83-bb82-316ff875afaa"/>
    <xsd:import namespace="2cba0a6f-b200-4d8b-9d9f-45d5da4beaa5"/>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8811095-a0fe-4b83-bb82-316ff875afa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cba0a6f-b200-4d8b-9d9f-45d5da4beaa5"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DEDBC824-2D99-4C44-B6A2-DB9F01460A02}">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C3DF4E33-C54A-4A0A-8A0F-D0FFD5699225}">
  <ds:schemaRefs>
    <ds:schemaRef ds:uri="http://schemas.microsoft.com/sharepoint/v3/contenttype/forms"/>
  </ds:schemaRefs>
</ds:datastoreItem>
</file>

<file path=customXml/itemProps3.xml><?xml version="1.0" encoding="utf-8"?>
<ds:datastoreItem xmlns:ds="http://schemas.openxmlformats.org/officeDocument/2006/customXml" ds:itemID="{542A9C5A-C7BC-424C-A37A-5F494888F6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8811095-a0fe-4b83-bb82-316ff875afaa"/>
    <ds:schemaRef ds:uri="2cba0a6f-b200-4d8b-9d9f-45d5da4beaa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5305B3A0-69D4-43F2-A968-14C3D955B23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copp-report-template (1).dotx</Template>
  <TotalTime>0</TotalTime>
  <Pages>87</Pages>
  <Words>19085</Words>
  <Characters>106497</Characters>
  <Application>Microsoft Office Word</Application>
  <DocSecurity>2</DocSecurity>
  <Lines>2878</Lines>
  <Paragraphs>1495</Paragraphs>
  <ScaleCrop>false</ScaleCrop>
  <HeadingPairs>
    <vt:vector size="2" baseType="variant">
      <vt:variant>
        <vt:lpstr>Title</vt:lpstr>
      </vt:variant>
      <vt:variant>
        <vt:i4>1</vt:i4>
      </vt:variant>
    </vt:vector>
  </HeadingPairs>
  <TitlesOfParts>
    <vt:vector size="1" baseType="lpstr">
      <vt:lpstr>CoPP St Kilda Strategic Plan Volume 2 Background Report</vt:lpstr>
    </vt:vector>
  </TitlesOfParts>
  <LinksUpToDate>false</LinksUpToDate>
  <CharactersWithSpaces>124087</CharactersWithSpaces>
  <SharedDoc>false</SharedDoc>
  <HLinks>
    <vt:vector size="540" baseType="variant">
      <vt:variant>
        <vt:i4>851969</vt:i4>
      </vt:variant>
      <vt:variant>
        <vt:i4>455</vt:i4>
      </vt:variant>
      <vt:variant>
        <vt:i4>0</vt:i4>
      </vt:variant>
      <vt:variant>
        <vt:i4>5</vt:i4>
      </vt:variant>
      <vt:variant>
        <vt:lpwstr>https://mapshare.vic.gov.au/coolinggreening/</vt:lpwstr>
      </vt:variant>
      <vt:variant>
        <vt:lpwstr/>
      </vt:variant>
      <vt:variant>
        <vt:i4>655370</vt:i4>
      </vt:variant>
      <vt:variant>
        <vt:i4>452</vt:i4>
      </vt:variant>
      <vt:variant>
        <vt:i4>0</vt:i4>
      </vt:variant>
      <vt:variant>
        <vt:i4>5</vt:i4>
      </vt:variant>
      <vt:variant>
        <vt:lpwstr>http://mapshare.maps.vic.gov.au/gvh270hydra/</vt:lpwstr>
      </vt:variant>
      <vt:variant>
        <vt:lpwstr/>
      </vt:variant>
      <vt:variant>
        <vt:i4>1376304</vt:i4>
      </vt:variant>
      <vt:variant>
        <vt:i4>441</vt:i4>
      </vt:variant>
      <vt:variant>
        <vt:i4>0</vt:i4>
      </vt:variant>
      <vt:variant>
        <vt:i4>5</vt:i4>
      </vt:variant>
      <vt:variant>
        <vt:lpwstr/>
      </vt:variant>
      <vt:variant>
        <vt:lpwstr>_Recommendations</vt:lpwstr>
      </vt:variant>
      <vt:variant>
        <vt:i4>1179708</vt:i4>
      </vt:variant>
      <vt:variant>
        <vt:i4>434</vt:i4>
      </vt:variant>
      <vt:variant>
        <vt:i4>0</vt:i4>
      </vt:variant>
      <vt:variant>
        <vt:i4>5</vt:i4>
      </vt:variant>
      <vt:variant>
        <vt:lpwstr/>
      </vt:variant>
      <vt:variant>
        <vt:lpwstr>_Toc85550712</vt:lpwstr>
      </vt:variant>
      <vt:variant>
        <vt:i4>1114172</vt:i4>
      </vt:variant>
      <vt:variant>
        <vt:i4>428</vt:i4>
      </vt:variant>
      <vt:variant>
        <vt:i4>0</vt:i4>
      </vt:variant>
      <vt:variant>
        <vt:i4>5</vt:i4>
      </vt:variant>
      <vt:variant>
        <vt:lpwstr/>
      </vt:variant>
      <vt:variant>
        <vt:lpwstr>_Toc85550711</vt:lpwstr>
      </vt:variant>
      <vt:variant>
        <vt:i4>1048636</vt:i4>
      </vt:variant>
      <vt:variant>
        <vt:i4>422</vt:i4>
      </vt:variant>
      <vt:variant>
        <vt:i4>0</vt:i4>
      </vt:variant>
      <vt:variant>
        <vt:i4>5</vt:i4>
      </vt:variant>
      <vt:variant>
        <vt:lpwstr/>
      </vt:variant>
      <vt:variant>
        <vt:lpwstr>_Toc85550710</vt:lpwstr>
      </vt:variant>
      <vt:variant>
        <vt:i4>1638461</vt:i4>
      </vt:variant>
      <vt:variant>
        <vt:i4>416</vt:i4>
      </vt:variant>
      <vt:variant>
        <vt:i4>0</vt:i4>
      </vt:variant>
      <vt:variant>
        <vt:i4>5</vt:i4>
      </vt:variant>
      <vt:variant>
        <vt:lpwstr/>
      </vt:variant>
      <vt:variant>
        <vt:lpwstr>_Toc85550709</vt:lpwstr>
      </vt:variant>
      <vt:variant>
        <vt:i4>1572925</vt:i4>
      </vt:variant>
      <vt:variant>
        <vt:i4>410</vt:i4>
      </vt:variant>
      <vt:variant>
        <vt:i4>0</vt:i4>
      </vt:variant>
      <vt:variant>
        <vt:i4>5</vt:i4>
      </vt:variant>
      <vt:variant>
        <vt:lpwstr/>
      </vt:variant>
      <vt:variant>
        <vt:lpwstr>_Toc85550708</vt:lpwstr>
      </vt:variant>
      <vt:variant>
        <vt:i4>1507389</vt:i4>
      </vt:variant>
      <vt:variant>
        <vt:i4>404</vt:i4>
      </vt:variant>
      <vt:variant>
        <vt:i4>0</vt:i4>
      </vt:variant>
      <vt:variant>
        <vt:i4>5</vt:i4>
      </vt:variant>
      <vt:variant>
        <vt:lpwstr/>
      </vt:variant>
      <vt:variant>
        <vt:lpwstr>_Toc85550707</vt:lpwstr>
      </vt:variant>
      <vt:variant>
        <vt:i4>1441853</vt:i4>
      </vt:variant>
      <vt:variant>
        <vt:i4>398</vt:i4>
      </vt:variant>
      <vt:variant>
        <vt:i4>0</vt:i4>
      </vt:variant>
      <vt:variant>
        <vt:i4>5</vt:i4>
      </vt:variant>
      <vt:variant>
        <vt:lpwstr/>
      </vt:variant>
      <vt:variant>
        <vt:lpwstr>_Toc85550706</vt:lpwstr>
      </vt:variant>
      <vt:variant>
        <vt:i4>1376317</vt:i4>
      </vt:variant>
      <vt:variant>
        <vt:i4>392</vt:i4>
      </vt:variant>
      <vt:variant>
        <vt:i4>0</vt:i4>
      </vt:variant>
      <vt:variant>
        <vt:i4>5</vt:i4>
      </vt:variant>
      <vt:variant>
        <vt:lpwstr/>
      </vt:variant>
      <vt:variant>
        <vt:lpwstr>_Toc85550705</vt:lpwstr>
      </vt:variant>
      <vt:variant>
        <vt:i4>1310781</vt:i4>
      </vt:variant>
      <vt:variant>
        <vt:i4>386</vt:i4>
      </vt:variant>
      <vt:variant>
        <vt:i4>0</vt:i4>
      </vt:variant>
      <vt:variant>
        <vt:i4>5</vt:i4>
      </vt:variant>
      <vt:variant>
        <vt:lpwstr/>
      </vt:variant>
      <vt:variant>
        <vt:lpwstr>_Toc85550704</vt:lpwstr>
      </vt:variant>
      <vt:variant>
        <vt:i4>1245245</vt:i4>
      </vt:variant>
      <vt:variant>
        <vt:i4>380</vt:i4>
      </vt:variant>
      <vt:variant>
        <vt:i4>0</vt:i4>
      </vt:variant>
      <vt:variant>
        <vt:i4>5</vt:i4>
      </vt:variant>
      <vt:variant>
        <vt:lpwstr/>
      </vt:variant>
      <vt:variant>
        <vt:lpwstr>_Toc85550703</vt:lpwstr>
      </vt:variant>
      <vt:variant>
        <vt:i4>1179709</vt:i4>
      </vt:variant>
      <vt:variant>
        <vt:i4>374</vt:i4>
      </vt:variant>
      <vt:variant>
        <vt:i4>0</vt:i4>
      </vt:variant>
      <vt:variant>
        <vt:i4>5</vt:i4>
      </vt:variant>
      <vt:variant>
        <vt:lpwstr/>
      </vt:variant>
      <vt:variant>
        <vt:lpwstr>_Toc85550702</vt:lpwstr>
      </vt:variant>
      <vt:variant>
        <vt:i4>1114173</vt:i4>
      </vt:variant>
      <vt:variant>
        <vt:i4>368</vt:i4>
      </vt:variant>
      <vt:variant>
        <vt:i4>0</vt:i4>
      </vt:variant>
      <vt:variant>
        <vt:i4>5</vt:i4>
      </vt:variant>
      <vt:variant>
        <vt:lpwstr/>
      </vt:variant>
      <vt:variant>
        <vt:lpwstr>_Toc85550701</vt:lpwstr>
      </vt:variant>
      <vt:variant>
        <vt:i4>1048637</vt:i4>
      </vt:variant>
      <vt:variant>
        <vt:i4>362</vt:i4>
      </vt:variant>
      <vt:variant>
        <vt:i4>0</vt:i4>
      </vt:variant>
      <vt:variant>
        <vt:i4>5</vt:i4>
      </vt:variant>
      <vt:variant>
        <vt:lpwstr/>
      </vt:variant>
      <vt:variant>
        <vt:lpwstr>_Toc85550700</vt:lpwstr>
      </vt:variant>
      <vt:variant>
        <vt:i4>1572916</vt:i4>
      </vt:variant>
      <vt:variant>
        <vt:i4>356</vt:i4>
      </vt:variant>
      <vt:variant>
        <vt:i4>0</vt:i4>
      </vt:variant>
      <vt:variant>
        <vt:i4>5</vt:i4>
      </vt:variant>
      <vt:variant>
        <vt:lpwstr/>
      </vt:variant>
      <vt:variant>
        <vt:lpwstr>_Toc85550699</vt:lpwstr>
      </vt:variant>
      <vt:variant>
        <vt:i4>1638452</vt:i4>
      </vt:variant>
      <vt:variant>
        <vt:i4>350</vt:i4>
      </vt:variant>
      <vt:variant>
        <vt:i4>0</vt:i4>
      </vt:variant>
      <vt:variant>
        <vt:i4>5</vt:i4>
      </vt:variant>
      <vt:variant>
        <vt:lpwstr/>
      </vt:variant>
      <vt:variant>
        <vt:lpwstr>_Toc85550698</vt:lpwstr>
      </vt:variant>
      <vt:variant>
        <vt:i4>1441844</vt:i4>
      </vt:variant>
      <vt:variant>
        <vt:i4>344</vt:i4>
      </vt:variant>
      <vt:variant>
        <vt:i4>0</vt:i4>
      </vt:variant>
      <vt:variant>
        <vt:i4>5</vt:i4>
      </vt:variant>
      <vt:variant>
        <vt:lpwstr/>
      </vt:variant>
      <vt:variant>
        <vt:lpwstr>_Toc85550697</vt:lpwstr>
      </vt:variant>
      <vt:variant>
        <vt:i4>1507380</vt:i4>
      </vt:variant>
      <vt:variant>
        <vt:i4>338</vt:i4>
      </vt:variant>
      <vt:variant>
        <vt:i4>0</vt:i4>
      </vt:variant>
      <vt:variant>
        <vt:i4>5</vt:i4>
      </vt:variant>
      <vt:variant>
        <vt:lpwstr/>
      </vt:variant>
      <vt:variant>
        <vt:lpwstr>_Toc85550696</vt:lpwstr>
      </vt:variant>
      <vt:variant>
        <vt:i4>1310772</vt:i4>
      </vt:variant>
      <vt:variant>
        <vt:i4>332</vt:i4>
      </vt:variant>
      <vt:variant>
        <vt:i4>0</vt:i4>
      </vt:variant>
      <vt:variant>
        <vt:i4>5</vt:i4>
      </vt:variant>
      <vt:variant>
        <vt:lpwstr/>
      </vt:variant>
      <vt:variant>
        <vt:lpwstr>_Toc85550695</vt:lpwstr>
      </vt:variant>
      <vt:variant>
        <vt:i4>1376308</vt:i4>
      </vt:variant>
      <vt:variant>
        <vt:i4>326</vt:i4>
      </vt:variant>
      <vt:variant>
        <vt:i4>0</vt:i4>
      </vt:variant>
      <vt:variant>
        <vt:i4>5</vt:i4>
      </vt:variant>
      <vt:variant>
        <vt:lpwstr/>
      </vt:variant>
      <vt:variant>
        <vt:lpwstr>_Toc85550694</vt:lpwstr>
      </vt:variant>
      <vt:variant>
        <vt:i4>1179700</vt:i4>
      </vt:variant>
      <vt:variant>
        <vt:i4>320</vt:i4>
      </vt:variant>
      <vt:variant>
        <vt:i4>0</vt:i4>
      </vt:variant>
      <vt:variant>
        <vt:i4>5</vt:i4>
      </vt:variant>
      <vt:variant>
        <vt:lpwstr/>
      </vt:variant>
      <vt:variant>
        <vt:lpwstr>_Toc85550693</vt:lpwstr>
      </vt:variant>
      <vt:variant>
        <vt:i4>1245236</vt:i4>
      </vt:variant>
      <vt:variant>
        <vt:i4>314</vt:i4>
      </vt:variant>
      <vt:variant>
        <vt:i4>0</vt:i4>
      </vt:variant>
      <vt:variant>
        <vt:i4>5</vt:i4>
      </vt:variant>
      <vt:variant>
        <vt:lpwstr/>
      </vt:variant>
      <vt:variant>
        <vt:lpwstr>_Toc85550692</vt:lpwstr>
      </vt:variant>
      <vt:variant>
        <vt:i4>1048628</vt:i4>
      </vt:variant>
      <vt:variant>
        <vt:i4>308</vt:i4>
      </vt:variant>
      <vt:variant>
        <vt:i4>0</vt:i4>
      </vt:variant>
      <vt:variant>
        <vt:i4>5</vt:i4>
      </vt:variant>
      <vt:variant>
        <vt:lpwstr/>
      </vt:variant>
      <vt:variant>
        <vt:lpwstr>_Toc85550691</vt:lpwstr>
      </vt:variant>
      <vt:variant>
        <vt:i4>1114164</vt:i4>
      </vt:variant>
      <vt:variant>
        <vt:i4>302</vt:i4>
      </vt:variant>
      <vt:variant>
        <vt:i4>0</vt:i4>
      </vt:variant>
      <vt:variant>
        <vt:i4>5</vt:i4>
      </vt:variant>
      <vt:variant>
        <vt:lpwstr/>
      </vt:variant>
      <vt:variant>
        <vt:lpwstr>_Toc85550690</vt:lpwstr>
      </vt:variant>
      <vt:variant>
        <vt:i4>1572917</vt:i4>
      </vt:variant>
      <vt:variant>
        <vt:i4>296</vt:i4>
      </vt:variant>
      <vt:variant>
        <vt:i4>0</vt:i4>
      </vt:variant>
      <vt:variant>
        <vt:i4>5</vt:i4>
      </vt:variant>
      <vt:variant>
        <vt:lpwstr/>
      </vt:variant>
      <vt:variant>
        <vt:lpwstr>_Toc85550689</vt:lpwstr>
      </vt:variant>
      <vt:variant>
        <vt:i4>1638453</vt:i4>
      </vt:variant>
      <vt:variant>
        <vt:i4>290</vt:i4>
      </vt:variant>
      <vt:variant>
        <vt:i4>0</vt:i4>
      </vt:variant>
      <vt:variant>
        <vt:i4>5</vt:i4>
      </vt:variant>
      <vt:variant>
        <vt:lpwstr/>
      </vt:variant>
      <vt:variant>
        <vt:lpwstr>_Toc85550688</vt:lpwstr>
      </vt:variant>
      <vt:variant>
        <vt:i4>1441845</vt:i4>
      </vt:variant>
      <vt:variant>
        <vt:i4>284</vt:i4>
      </vt:variant>
      <vt:variant>
        <vt:i4>0</vt:i4>
      </vt:variant>
      <vt:variant>
        <vt:i4>5</vt:i4>
      </vt:variant>
      <vt:variant>
        <vt:lpwstr/>
      </vt:variant>
      <vt:variant>
        <vt:lpwstr>_Toc85550687</vt:lpwstr>
      </vt:variant>
      <vt:variant>
        <vt:i4>1507381</vt:i4>
      </vt:variant>
      <vt:variant>
        <vt:i4>278</vt:i4>
      </vt:variant>
      <vt:variant>
        <vt:i4>0</vt:i4>
      </vt:variant>
      <vt:variant>
        <vt:i4>5</vt:i4>
      </vt:variant>
      <vt:variant>
        <vt:lpwstr/>
      </vt:variant>
      <vt:variant>
        <vt:lpwstr>_Toc85550686</vt:lpwstr>
      </vt:variant>
      <vt:variant>
        <vt:i4>1310773</vt:i4>
      </vt:variant>
      <vt:variant>
        <vt:i4>272</vt:i4>
      </vt:variant>
      <vt:variant>
        <vt:i4>0</vt:i4>
      </vt:variant>
      <vt:variant>
        <vt:i4>5</vt:i4>
      </vt:variant>
      <vt:variant>
        <vt:lpwstr/>
      </vt:variant>
      <vt:variant>
        <vt:lpwstr>_Toc85550685</vt:lpwstr>
      </vt:variant>
      <vt:variant>
        <vt:i4>1376309</vt:i4>
      </vt:variant>
      <vt:variant>
        <vt:i4>266</vt:i4>
      </vt:variant>
      <vt:variant>
        <vt:i4>0</vt:i4>
      </vt:variant>
      <vt:variant>
        <vt:i4>5</vt:i4>
      </vt:variant>
      <vt:variant>
        <vt:lpwstr/>
      </vt:variant>
      <vt:variant>
        <vt:lpwstr>_Toc85550684</vt:lpwstr>
      </vt:variant>
      <vt:variant>
        <vt:i4>1179701</vt:i4>
      </vt:variant>
      <vt:variant>
        <vt:i4>260</vt:i4>
      </vt:variant>
      <vt:variant>
        <vt:i4>0</vt:i4>
      </vt:variant>
      <vt:variant>
        <vt:i4>5</vt:i4>
      </vt:variant>
      <vt:variant>
        <vt:lpwstr/>
      </vt:variant>
      <vt:variant>
        <vt:lpwstr>_Toc85550683</vt:lpwstr>
      </vt:variant>
      <vt:variant>
        <vt:i4>1245237</vt:i4>
      </vt:variant>
      <vt:variant>
        <vt:i4>254</vt:i4>
      </vt:variant>
      <vt:variant>
        <vt:i4>0</vt:i4>
      </vt:variant>
      <vt:variant>
        <vt:i4>5</vt:i4>
      </vt:variant>
      <vt:variant>
        <vt:lpwstr/>
      </vt:variant>
      <vt:variant>
        <vt:lpwstr>_Toc85550682</vt:lpwstr>
      </vt:variant>
      <vt:variant>
        <vt:i4>1048629</vt:i4>
      </vt:variant>
      <vt:variant>
        <vt:i4>248</vt:i4>
      </vt:variant>
      <vt:variant>
        <vt:i4>0</vt:i4>
      </vt:variant>
      <vt:variant>
        <vt:i4>5</vt:i4>
      </vt:variant>
      <vt:variant>
        <vt:lpwstr/>
      </vt:variant>
      <vt:variant>
        <vt:lpwstr>_Toc85550681</vt:lpwstr>
      </vt:variant>
      <vt:variant>
        <vt:i4>1114165</vt:i4>
      </vt:variant>
      <vt:variant>
        <vt:i4>242</vt:i4>
      </vt:variant>
      <vt:variant>
        <vt:i4>0</vt:i4>
      </vt:variant>
      <vt:variant>
        <vt:i4>5</vt:i4>
      </vt:variant>
      <vt:variant>
        <vt:lpwstr/>
      </vt:variant>
      <vt:variant>
        <vt:lpwstr>_Toc85550680</vt:lpwstr>
      </vt:variant>
      <vt:variant>
        <vt:i4>1572922</vt:i4>
      </vt:variant>
      <vt:variant>
        <vt:i4>236</vt:i4>
      </vt:variant>
      <vt:variant>
        <vt:i4>0</vt:i4>
      </vt:variant>
      <vt:variant>
        <vt:i4>5</vt:i4>
      </vt:variant>
      <vt:variant>
        <vt:lpwstr/>
      </vt:variant>
      <vt:variant>
        <vt:lpwstr>_Toc85550679</vt:lpwstr>
      </vt:variant>
      <vt:variant>
        <vt:i4>1638458</vt:i4>
      </vt:variant>
      <vt:variant>
        <vt:i4>230</vt:i4>
      </vt:variant>
      <vt:variant>
        <vt:i4>0</vt:i4>
      </vt:variant>
      <vt:variant>
        <vt:i4>5</vt:i4>
      </vt:variant>
      <vt:variant>
        <vt:lpwstr/>
      </vt:variant>
      <vt:variant>
        <vt:lpwstr>_Toc85550678</vt:lpwstr>
      </vt:variant>
      <vt:variant>
        <vt:i4>1441850</vt:i4>
      </vt:variant>
      <vt:variant>
        <vt:i4>224</vt:i4>
      </vt:variant>
      <vt:variant>
        <vt:i4>0</vt:i4>
      </vt:variant>
      <vt:variant>
        <vt:i4>5</vt:i4>
      </vt:variant>
      <vt:variant>
        <vt:lpwstr/>
      </vt:variant>
      <vt:variant>
        <vt:lpwstr>_Toc85550677</vt:lpwstr>
      </vt:variant>
      <vt:variant>
        <vt:i4>1507386</vt:i4>
      </vt:variant>
      <vt:variant>
        <vt:i4>218</vt:i4>
      </vt:variant>
      <vt:variant>
        <vt:i4>0</vt:i4>
      </vt:variant>
      <vt:variant>
        <vt:i4>5</vt:i4>
      </vt:variant>
      <vt:variant>
        <vt:lpwstr/>
      </vt:variant>
      <vt:variant>
        <vt:lpwstr>_Toc85550676</vt:lpwstr>
      </vt:variant>
      <vt:variant>
        <vt:i4>1310778</vt:i4>
      </vt:variant>
      <vt:variant>
        <vt:i4>212</vt:i4>
      </vt:variant>
      <vt:variant>
        <vt:i4>0</vt:i4>
      </vt:variant>
      <vt:variant>
        <vt:i4>5</vt:i4>
      </vt:variant>
      <vt:variant>
        <vt:lpwstr/>
      </vt:variant>
      <vt:variant>
        <vt:lpwstr>_Toc85550675</vt:lpwstr>
      </vt:variant>
      <vt:variant>
        <vt:i4>1376314</vt:i4>
      </vt:variant>
      <vt:variant>
        <vt:i4>206</vt:i4>
      </vt:variant>
      <vt:variant>
        <vt:i4>0</vt:i4>
      </vt:variant>
      <vt:variant>
        <vt:i4>5</vt:i4>
      </vt:variant>
      <vt:variant>
        <vt:lpwstr/>
      </vt:variant>
      <vt:variant>
        <vt:lpwstr>_Toc85550674</vt:lpwstr>
      </vt:variant>
      <vt:variant>
        <vt:i4>1179706</vt:i4>
      </vt:variant>
      <vt:variant>
        <vt:i4>200</vt:i4>
      </vt:variant>
      <vt:variant>
        <vt:i4>0</vt:i4>
      </vt:variant>
      <vt:variant>
        <vt:i4>5</vt:i4>
      </vt:variant>
      <vt:variant>
        <vt:lpwstr/>
      </vt:variant>
      <vt:variant>
        <vt:lpwstr>_Toc85550673</vt:lpwstr>
      </vt:variant>
      <vt:variant>
        <vt:i4>1245242</vt:i4>
      </vt:variant>
      <vt:variant>
        <vt:i4>194</vt:i4>
      </vt:variant>
      <vt:variant>
        <vt:i4>0</vt:i4>
      </vt:variant>
      <vt:variant>
        <vt:i4>5</vt:i4>
      </vt:variant>
      <vt:variant>
        <vt:lpwstr/>
      </vt:variant>
      <vt:variant>
        <vt:lpwstr>_Toc85550672</vt:lpwstr>
      </vt:variant>
      <vt:variant>
        <vt:i4>1048634</vt:i4>
      </vt:variant>
      <vt:variant>
        <vt:i4>188</vt:i4>
      </vt:variant>
      <vt:variant>
        <vt:i4>0</vt:i4>
      </vt:variant>
      <vt:variant>
        <vt:i4>5</vt:i4>
      </vt:variant>
      <vt:variant>
        <vt:lpwstr/>
      </vt:variant>
      <vt:variant>
        <vt:lpwstr>_Toc85550671</vt:lpwstr>
      </vt:variant>
      <vt:variant>
        <vt:i4>1114170</vt:i4>
      </vt:variant>
      <vt:variant>
        <vt:i4>182</vt:i4>
      </vt:variant>
      <vt:variant>
        <vt:i4>0</vt:i4>
      </vt:variant>
      <vt:variant>
        <vt:i4>5</vt:i4>
      </vt:variant>
      <vt:variant>
        <vt:lpwstr/>
      </vt:variant>
      <vt:variant>
        <vt:lpwstr>_Toc85550670</vt:lpwstr>
      </vt:variant>
      <vt:variant>
        <vt:i4>1572923</vt:i4>
      </vt:variant>
      <vt:variant>
        <vt:i4>176</vt:i4>
      </vt:variant>
      <vt:variant>
        <vt:i4>0</vt:i4>
      </vt:variant>
      <vt:variant>
        <vt:i4>5</vt:i4>
      </vt:variant>
      <vt:variant>
        <vt:lpwstr/>
      </vt:variant>
      <vt:variant>
        <vt:lpwstr>_Toc85550669</vt:lpwstr>
      </vt:variant>
      <vt:variant>
        <vt:i4>1638459</vt:i4>
      </vt:variant>
      <vt:variant>
        <vt:i4>170</vt:i4>
      </vt:variant>
      <vt:variant>
        <vt:i4>0</vt:i4>
      </vt:variant>
      <vt:variant>
        <vt:i4>5</vt:i4>
      </vt:variant>
      <vt:variant>
        <vt:lpwstr/>
      </vt:variant>
      <vt:variant>
        <vt:lpwstr>_Toc85550668</vt:lpwstr>
      </vt:variant>
      <vt:variant>
        <vt:i4>1441851</vt:i4>
      </vt:variant>
      <vt:variant>
        <vt:i4>164</vt:i4>
      </vt:variant>
      <vt:variant>
        <vt:i4>0</vt:i4>
      </vt:variant>
      <vt:variant>
        <vt:i4>5</vt:i4>
      </vt:variant>
      <vt:variant>
        <vt:lpwstr/>
      </vt:variant>
      <vt:variant>
        <vt:lpwstr>_Toc85550667</vt:lpwstr>
      </vt:variant>
      <vt:variant>
        <vt:i4>1507387</vt:i4>
      </vt:variant>
      <vt:variant>
        <vt:i4>158</vt:i4>
      </vt:variant>
      <vt:variant>
        <vt:i4>0</vt:i4>
      </vt:variant>
      <vt:variant>
        <vt:i4>5</vt:i4>
      </vt:variant>
      <vt:variant>
        <vt:lpwstr/>
      </vt:variant>
      <vt:variant>
        <vt:lpwstr>_Toc85550666</vt:lpwstr>
      </vt:variant>
      <vt:variant>
        <vt:i4>1310779</vt:i4>
      </vt:variant>
      <vt:variant>
        <vt:i4>152</vt:i4>
      </vt:variant>
      <vt:variant>
        <vt:i4>0</vt:i4>
      </vt:variant>
      <vt:variant>
        <vt:i4>5</vt:i4>
      </vt:variant>
      <vt:variant>
        <vt:lpwstr/>
      </vt:variant>
      <vt:variant>
        <vt:lpwstr>_Toc85550665</vt:lpwstr>
      </vt:variant>
      <vt:variant>
        <vt:i4>1376315</vt:i4>
      </vt:variant>
      <vt:variant>
        <vt:i4>146</vt:i4>
      </vt:variant>
      <vt:variant>
        <vt:i4>0</vt:i4>
      </vt:variant>
      <vt:variant>
        <vt:i4>5</vt:i4>
      </vt:variant>
      <vt:variant>
        <vt:lpwstr/>
      </vt:variant>
      <vt:variant>
        <vt:lpwstr>_Toc85550664</vt:lpwstr>
      </vt:variant>
      <vt:variant>
        <vt:i4>1179707</vt:i4>
      </vt:variant>
      <vt:variant>
        <vt:i4>140</vt:i4>
      </vt:variant>
      <vt:variant>
        <vt:i4>0</vt:i4>
      </vt:variant>
      <vt:variant>
        <vt:i4>5</vt:i4>
      </vt:variant>
      <vt:variant>
        <vt:lpwstr/>
      </vt:variant>
      <vt:variant>
        <vt:lpwstr>_Toc85550663</vt:lpwstr>
      </vt:variant>
      <vt:variant>
        <vt:i4>1245243</vt:i4>
      </vt:variant>
      <vt:variant>
        <vt:i4>134</vt:i4>
      </vt:variant>
      <vt:variant>
        <vt:i4>0</vt:i4>
      </vt:variant>
      <vt:variant>
        <vt:i4>5</vt:i4>
      </vt:variant>
      <vt:variant>
        <vt:lpwstr/>
      </vt:variant>
      <vt:variant>
        <vt:lpwstr>_Toc85550662</vt:lpwstr>
      </vt:variant>
      <vt:variant>
        <vt:i4>1048635</vt:i4>
      </vt:variant>
      <vt:variant>
        <vt:i4>128</vt:i4>
      </vt:variant>
      <vt:variant>
        <vt:i4>0</vt:i4>
      </vt:variant>
      <vt:variant>
        <vt:i4>5</vt:i4>
      </vt:variant>
      <vt:variant>
        <vt:lpwstr/>
      </vt:variant>
      <vt:variant>
        <vt:lpwstr>_Toc85550661</vt:lpwstr>
      </vt:variant>
      <vt:variant>
        <vt:i4>1114171</vt:i4>
      </vt:variant>
      <vt:variant>
        <vt:i4>122</vt:i4>
      </vt:variant>
      <vt:variant>
        <vt:i4>0</vt:i4>
      </vt:variant>
      <vt:variant>
        <vt:i4>5</vt:i4>
      </vt:variant>
      <vt:variant>
        <vt:lpwstr/>
      </vt:variant>
      <vt:variant>
        <vt:lpwstr>_Toc85550660</vt:lpwstr>
      </vt:variant>
      <vt:variant>
        <vt:i4>1572920</vt:i4>
      </vt:variant>
      <vt:variant>
        <vt:i4>116</vt:i4>
      </vt:variant>
      <vt:variant>
        <vt:i4>0</vt:i4>
      </vt:variant>
      <vt:variant>
        <vt:i4>5</vt:i4>
      </vt:variant>
      <vt:variant>
        <vt:lpwstr/>
      </vt:variant>
      <vt:variant>
        <vt:lpwstr>_Toc85550659</vt:lpwstr>
      </vt:variant>
      <vt:variant>
        <vt:i4>1638456</vt:i4>
      </vt:variant>
      <vt:variant>
        <vt:i4>110</vt:i4>
      </vt:variant>
      <vt:variant>
        <vt:i4>0</vt:i4>
      </vt:variant>
      <vt:variant>
        <vt:i4>5</vt:i4>
      </vt:variant>
      <vt:variant>
        <vt:lpwstr/>
      </vt:variant>
      <vt:variant>
        <vt:lpwstr>_Toc85550658</vt:lpwstr>
      </vt:variant>
      <vt:variant>
        <vt:i4>1441848</vt:i4>
      </vt:variant>
      <vt:variant>
        <vt:i4>104</vt:i4>
      </vt:variant>
      <vt:variant>
        <vt:i4>0</vt:i4>
      </vt:variant>
      <vt:variant>
        <vt:i4>5</vt:i4>
      </vt:variant>
      <vt:variant>
        <vt:lpwstr/>
      </vt:variant>
      <vt:variant>
        <vt:lpwstr>_Toc85550657</vt:lpwstr>
      </vt:variant>
      <vt:variant>
        <vt:i4>1507384</vt:i4>
      </vt:variant>
      <vt:variant>
        <vt:i4>98</vt:i4>
      </vt:variant>
      <vt:variant>
        <vt:i4>0</vt:i4>
      </vt:variant>
      <vt:variant>
        <vt:i4>5</vt:i4>
      </vt:variant>
      <vt:variant>
        <vt:lpwstr/>
      </vt:variant>
      <vt:variant>
        <vt:lpwstr>_Toc85550656</vt:lpwstr>
      </vt:variant>
      <vt:variant>
        <vt:i4>1310776</vt:i4>
      </vt:variant>
      <vt:variant>
        <vt:i4>92</vt:i4>
      </vt:variant>
      <vt:variant>
        <vt:i4>0</vt:i4>
      </vt:variant>
      <vt:variant>
        <vt:i4>5</vt:i4>
      </vt:variant>
      <vt:variant>
        <vt:lpwstr/>
      </vt:variant>
      <vt:variant>
        <vt:lpwstr>_Toc85550655</vt:lpwstr>
      </vt:variant>
      <vt:variant>
        <vt:i4>1376312</vt:i4>
      </vt:variant>
      <vt:variant>
        <vt:i4>86</vt:i4>
      </vt:variant>
      <vt:variant>
        <vt:i4>0</vt:i4>
      </vt:variant>
      <vt:variant>
        <vt:i4>5</vt:i4>
      </vt:variant>
      <vt:variant>
        <vt:lpwstr/>
      </vt:variant>
      <vt:variant>
        <vt:lpwstr>_Toc85550654</vt:lpwstr>
      </vt:variant>
      <vt:variant>
        <vt:i4>1179704</vt:i4>
      </vt:variant>
      <vt:variant>
        <vt:i4>80</vt:i4>
      </vt:variant>
      <vt:variant>
        <vt:i4>0</vt:i4>
      </vt:variant>
      <vt:variant>
        <vt:i4>5</vt:i4>
      </vt:variant>
      <vt:variant>
        <vt:lpwstr/>
      </vt:variant>
      <vt:variant>
        <vt:lpwstr>_Toc85550653</vt:lpwstr>
      </vt:variant>
      <vt:variant>
        <vt:i4>1245240</vt:i4>
      </vt:variant>
      <vt:variant>
        <vt:i4>74</vt:i4>
      </vt:variant>
      <vt:variant>
        <vt:i4>0</vt:i4>
      </vt:variant>
      <vt:variant>
        <vt:i4>5</vt:i4>
      </vt:variant>
      <vt:variant>
        <vt:lpwstr/>
      </vt:variant>
      <vt:variant>
        <vt:lpwstr>_Toc85550652</vt:lpwstr>
      </vt:variant>
      <vt:variant>
        <vt:i4>1048632</vt:i4>
      </vt:variant>
      <vt:variant>
        <vt:i4>68</vt:i4>
      </vt:variant>
      <vt:variant>
        <vt:i4>0</vt:i4>
      </vt:variant>
      <vt:variant>
        <vt:i4>5</vt:i4>
      </vt:variant>
      <vt:variant>
        <vt:lpwstr/>
      </vt:variant>
      <vt:variant>
        <vt:lpwstr>_Toc85550651</vt:lpwstr>
      </vt:variant>
      <vt:variant>
        <vt:i4>1114168</vt:i4>
      </vt:variant>
      <vt:variant>
        <vt:i4>62</vt:i4>
      </vt:variant>
      <vt:variant>
        <vt:i4>0</vt:i4>
      </vt:variant>
      <vt:variant>
        <vt:i4>5</vt:i4>
      </vt:variant>
      <vt:variant>
        <vt:lpwstr/>
      </vt:variant>
      <vt:variant>
        <vt:lpwstr>_Toc85550650</vt:lpwstr>
      </vt:variant>
      <vt:variant>
        <vt:i4>1572921</vt:i4>
      </vt:variant>
      <vt:variant>
        <vt:i4>56</vt:i4>
      </vt:variant>
      <vt:variant>
        <vt:i4>0</vt:i4>
      </vt:variant>
      <vt:variant>
        <vt:i4>5</vt:i4>
      </vt:variant>
      <vt:variant>
        <vt:lpwstr/>
      </vt:variant>
      <vt:variant>
        <vt:lpwstr>_Toc85550649</vt:lpwstr>
      </vt:variant>
      <vt:variant>
        <vt:i4>1638457</vt:i4>
      </vt:variant>
      <vt:variant>
        <vt:i4>50</vt:i4>
      </vt:variant>
      <vt:variant>
        <vt:i4>0</vt:i4>
      </vt:variant>
      <vt:variant>
        <vt:i4>5</vt:i4>
      </vt:variant>
      <vt:variant>
        <vt:lpwstr/>
      </vt:variant>
      <vt:variant>
        <vt:lpwstr>_Toc85550648</vt:lpwstr>
      </vt:variant>
      <vt:variant>
        <vt:i4>1441849</vt:i4>
      </vt:variant>
      <vt:variant>
        <vt:i4>44</vt:i4>
      </vt:variant>
      <vt:variant>
        <vt:i4>0</vt:i4>
      </vt:variant>
      <vt:variant>
        <vt:i4>5</vt:i4>
      </vt:variant>
      <vt:variant>
        <vt:lpwstr/>
      </vt:variant>
      <vt:variant>
        <vt:lpwstr>_Toc85550647</vt:lpwstr>
      </vt:variant>
      <vt:variant>
        <vt:i4>1507385</vt:i4>
      </vt:variant>
      <vt:variant>
        <vt:i4>38</vt:i4>
      </vt:variant>
      <vt:variant>
        <vt:i4>0</vt:i4>
      </vt:variant>
      <vt:variant>
        <vt:i4>5</vt:i4>
      </vt:variant>
      <vt:variant>
        <vt:lpwstr/>
      </vt:variant>
      <vt:variant>
        <vt:lpwstr>_Toc85550646</vt:lpwstr>
      </vt:variant>
      <vt:variant>
        <vt:i4>1310777</vt:i4>
      </vt:variant>
      <vt:variant>
        <vt:i4>32</vt:i4>
      </vt:variant>
      <vt:variant>
        <vt:i4>0</vt:i4>
      </vt:variant>
      <vt:variant>
        <vt:i4>5</vt:i4>
      </vt:variant>
      <vt:variant>
        <vt:lpwstr/>
      </vt:variant>
      <vt:variant>
        <vt:lpwstr>_Toc85550645</vt:lpwstr>
      </vt:variant>
      <vt:variant>
        <vt:i4>1376313</vt:i4>
      </vt:variant>
      <vt:variant>
        <vt:i4>26</vt:i4>
      </vt:variant>
      <vt:variant>
        <vt:i4>0</vt:i4>
      </vt:variant>
      <vt:variant>
        <vt:i4>5</vt:i4>
      </vt:variant>
      <vt:variant>
        <vt:lpwstr/>
      </vt:variant>
      <vt:variant>
        <vt:lpwstr>_Toc85550644</vt:lpwstr>
      </vt:variant>
      <vt:variant>
        <vt:i4>1179705</vt:i4>
      </vt:variant>
      <vt:variant>
        <vt:i4>20</vt:i4>
      </vt:variant>
      <vt:variant>
        <vt:i4>0</vt:i4>
      </vt:variant>
      <vt:variant>
        <vt:i4>5</vt:i4>
      </vt:variant>
      <vt:variant>
        <vt:lpwstr/>
      </vt:variant>
      <vt:variant>
        <vt:lpwstr>_Toc85550643</vt:lpwstr>
      </vt:variant>
      <vt:variant>
        <vt:i4>1245241</vt:i4>
      </vt:variant>
      <vt:variant>
        <vt:i4>14</vt:i4>
      </vt:variant>
      <vt:variant>
        <vt:i4>0</vt:i4>
      </vt:variant>
      <vt:variant>
        <vt:i4>5</vt:i4>
      </vt:variant>
      <vt:variant>
        <vt:lpwstr/>
      </vt:variant>
      <vt:variant>
        <vt:lpwstr>_Toc85550642</vt:lpwstr>
      </vt:variant>
      <vt:variant>
        <vt:i4>1048633</vt:i4>
      </vt:variant>
      <vt:variant>
        <vt:i4>8</vt:i4>
      </vt:variant>
      <vt:variant>
        <vt:i4>0</vt:i4>
      </vt:variant>
      <vt:variant>
        <vt:i4>5</vt:i4>
      </vt:variant>
      <vt:variant>
        <vt:lpwstr/>
      </vt:variant>
      <vt:variant>
        <vt:lpwstr>_Toc85550641</vt:lpwstr>
      </vt:variant>
      <vt:variant>
        <vt:i4>1114169</vt:i4>
      </vt:variant>
      <vt:variant>
        <vt:i4>2</vt:i4>
      </vt:variant>
      <vt:variant>
        <vt:i4>0</vt:i4>
      </vt:variant>
      <vt:variant>
        <vt:i4>5</vt:i4>
      </vt:variant>
      <vt:variant>
        <vt:lpwstr/>
      </vt:variant>
      <vt:variant>
        <vt:lpwstr>_Toc85550640</vt:lpwstr>
      </vt:variant>
      <vt:variant>
        <vt:i4>6684707</vt:i4>
      </vt:variant>
      <vt:variant>
        <vt:i4>30</vt:i4>
      </vt:variant>
      <vt:variant>
        <vt:i4>0</vt:i4>
      </vt:variant>
      <vt:variant>
        <vt:i4>5</vt:i4>
      </vt:variant>
      <vt:variant>
        <vt:lpwstr>https://www.crimestatistics.vic.gov.au/</vt:lpwstr>
      </vt:variant>
      <vt:variant>
        <vt:lpwstr/>
      </vt:variant>
      <vt:variant>
        <vt:i4>6684707</vt:i4>
      </vt:variant>
      <vt:variant>
        <vt:i4>27</vt:i4>
      </vt:variant>
      <vt:variant>
        <vt:i4>0</vt:i4>
      </vt:variant>
      <vt:variant>
        <vt:i4>5</vt:i4>
      </vt:variant>
      <vt:variant>
        <vt:lpwstr>https://www.crimestatistics.vic.gov.au/</vt:lpwstr>
      </vt:variant>
      <vt:variant>
        <vt:lpwstr/>
      </vt:variant>
      <vt:variant>
        <vt:i4>6684707</vt:i4>
      </vt:variant>
      <vt:variant>
        <vt:i4>24</vt:i4>
      </vt:variant>
      <vt:variant>
        <vt:i4>0</vt:i4>
      </vt:variant>
      <vt:variant>
        <vt:i4>5</vt:i4>
      </vt:variant>
      <vt:variant>
        <vt:lpwstr>https://www.crimestatistics.vic.gov.au/</vt:lpwstr>
      </vt:variant>
      <vt:variant>
        <vt:lpwstr/>
      </vt:variant>
      <vt:variant>
        <vt:i4>6684707</vt:i4>
      </vt:variant>
      <vt:variant>
        <vt:i4>21</vt:i4>
      </vt:variant>
      <vt:variant>
        <vt:i4>0</vt:i4>
      </vt:variant>
      <vt:variant>
        <vt:i4>5</vt:i4>
      </vt:variant>
      <vt:variant>
        <vt:lpwstr>https://www.crimestatistics.vic.gov.au/</vt:lpwstr>
      </vt:variant>
      <vt:variant>
        <vt:lpwstr/>
      </vt:variant>
      <vt:variant>
        <vt:i4>6619168</vt:i4>
      </vt:variant>
      <vt:variant>
        <vt:i4>18</vt:i4>
      </vt:variant>
      <vt:variant>
        <vt:i4>0</vt:i4>
      </vt:variant>
      <vt:variant>
        <vt:i4>5</vt:i4>
      </vt:variant>
      <vt:variant>
        <vt:lpwstr>https://www.portphillip.vic.gov.au/media/yn3h3uoc/report-9-1-drinking-laws.pdf</vt:lpwstr>
      </vt:variant>
      <vt:variant>
        <vt:lpwstr/>
      </vt:variant>
      <vt:variant>
        <vt:i4>6684707</vt:i4>
      </vt:variant>
      <vt:variant>
        <vt:i4>15</vt:i4>
      </vt:variant>
      <vt:variant>
        <vt:i4>0</vt:i4>
      </vt:variant>
      <vt:variant>
        <vt:i4>5</vt:i4>
      </vt:variant>
      <vt:variant>
        <vt:lpwstr>https://www.crimestatistics.vic.gov.au/</vt:lpwstr>
      </vt:variant>
      <vt:variant>
        <vt:lpwstr/>
      </vt:variant>
      <vt:variant>
        <vt:i4>6684707</vt:i4>
      </vt:variant>
      <vt:variant>
        <vt:i4>12</vt:i4>
      </vt:variant>
      <vt:variant>
        <vt:i4>0</vt:i4>
      </vt:variant>
      <vt:variant>
        <vt:i4>5</vt:i4>
      </vt:variant>
      <vt:variant>
        <vt:lpwstr>https://www.crimestatistics.vic.gov.au/</vt:lpwstr>
      </vt:variant>
      <vt:variant>
        <vt:lpwstr/>
      </vt:variant>
      <vt:variant>
        <vt:i4>7733293</vt:i4>
      </vt:variant>
      <vt:variant>
        <vt:i4>9</vt:i4>
      </vt:variant>
      <vt:variant>
        <vt:i4>0</vt:i4>
      </vt:variant>
      <vt:variant>
        <vt:i4>5</vt:i4>
      </vt:variant>
      <vt:variant>
        <vt:lpwstr>https://participate.melbourne.vic.gov.au/transportstrategy/cycling</vt:lpwstr>
      </vt:variant>
      <vt:variant>
        <vt:lpwstr/>
      </vt:variant>
      <vt:variant>
        <vt:i4>7733293</vt:i4>
      </vt:variant>
      <vt:variant>
        <vt:i4>6</vt:i4>
      </vt:variant>
      <vt:variant>
        <vt:i4>0</vt:i4>
      </vt:variant>
      <vt:variant>
        <vt:i4>5</vt:i4>
      </vt:variant>
      <vt:variant>
        <vt:lpwstr>https://participate.melbourne.vic.gov.au/transportstrategy/cycling</vt:lpwstr>
      </vt:variant>
      <vt:variant>
        <vt:lpwstr/>
      </vt:variant>
      <vt:variant>
        <vt:i4>8061037</vt:i4>
      </vt:variant>
      <vt:variant>
        <vt:i4>3</vt:i4>
      </vt:variant>
      <vt:variant>
        <vt:i4>0</vt:i4>
      </vt:variant>
      <vt:variant>
        <vt:i4>5</vt:i4>
      </vt:variant>
      <vt:variant>
        <vt:lpwstr>https://www.ato.gov.au/Business/Imputation/</vt:lpwstr>
      </vt:variant>
      <vt:variant>
        <vt:lpwstr/>
      </vt:variant>
      <vt:variant>
        <vt:i4>3670078</vt:i4>
      </vt:variant>
      <vt:variant>
        <vt:i4>0</vt:i4>
      </vt:variant>
      <vt:variant>
        <vt:i4>0</vt:i4>
      </vt:variant>
      <vt:variant>
        <vt:i4>5</vt:i4>
      </vt:variant>
      <vt:variant>
        <vt:lpwstr>https://taylorfry.com.au/articles/covid-19-financial-impact-index/</vt:lpwstr>
      </vt:variant>
      <vt:variant>
        <vt:lpwstr/>
      </vt:variant>
      <vt:variant>
        <vt:i4>6684707</vt:i4>
      </vt:variant>
      <vt:variant>
        <vt:i4>6</vt:i4>
      </vt:variant>
      <vt:variant>
        <vt:i4>0</vt:i4>
      </vt:variant>
      <vt:variant>
        <vt:i4>5</vt:i4>
      </vt:variant>
      <vt:variant>
        <vt:lpwstr>https://www.crimestatistics.vic.gov.au/</vt:lpwstr>
      </vt:variant>
      <vt:variant>
        <vt:lpwstr/>
      </vt:variant>
      <vt:variant>
        <vt:i4>6684707</vt:i4>
      </vt:variant>
      <vt:variant>
        <vt:i4>3</vt:i4>
      </vt:variant>
      <vt:variant>
        <vt:i4>0</vt:i4>
      </vt:variant>
      <vt:variant>
        <vt:i4>5</vt:i4>
      </vt:variant>
      <vt:variant>
        <vt:lpwstr>https://www.crimestatistics.vic.gov.au/</vt:lpwstr>
      </vt:variant>
      <vt:variant>
        <vt:lpwstr/>
      </vt:variant>
      <vt:variant>
        <vt:i4>851969</vt:i4>
      </vt:variant>
      <vt:variant>
        <vt:i4>0</vt:i4>
      </vt:variant>
      <vt:variant>
        <vt:i4>0</vt:i4>
      </vt:variant>
      <vt:variant>
        <vt:i4>5</vt:i4>
      </vt:variant>
      <vt:variant>
        <vt:lpwstr>https://mapshare.vic.gov.au/coolinggreening/</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CoPP St Kilda Strategic Plan Volume 2 Background Report</dc:title>
  <dc:subject/>
  <dc:creator/>
  <cp:keywords/>
  <dc:description/>
  <cp:lastModifiedBy/>
  <cp:revision>1</cp:revision>
  <dcterms:created xsi:type="dcterms:W3CDTF">2021-12-08T06:05:00Z</dcterms:created>
  <dcterms:modified xsi:type="dcterms:W3CDTF">2021-12-08T23:59:00Z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0x01010073FAD3936EBA5340949A5001E34EAFF6</vt:lpwstr>
  </property>
</Properties>
</file>