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3850E54" w14:textId="37250ECE" w:rsidR="00C94C54" w:rsidRPr="000A0DC1" w:rsidRDefault="009B178E" w:rsidP="0007720F">
      <w:pPr>
        <w:pStyle w:val="Title"/>
        <w:rPr>
          <w:highlight w:val="yellow"/>
          <w14:shadow w14:blurRad="50800" w14:dist="50800" w14:dir="5400000" w14:sx="0" w14:sy="0" w14:kx="0" w14:ky="0" w14:algn="ctr">
            <w14:schemeClr w14:val="accent1"/>
          </w14:shadow>
        </w:rPr>
        <w:sectPr w:rsidR="00C94C54" w:rsidRPr="000A0DC1" w:rsidSect="00147C38">
          <w:headerReference w:type="even" r:id="rId11"/>
          <w:headerReference w:type="default" r:id="rId12"/>
          <w:footerReference w:type="even" r:id="rId13"/>
          <w:footerReference w:type="default" r:id="rId14"/>
          <w:headerReference w:type="first" r:id="rId15"/>
          <w:pgSz w:w="11906" w:h="16838"/>
          <w:pgMar w:top="2268" w:right="1134" w:bottom="1134" w:left="1134" w:header="709" w:footer="709" w:gutter="0"/>
          <w:cols w:space="708"/>
          <w:titlePg/>
          <w:docGrid w:linePitch="360"/>
        </w:sectPr>
      </w:pPr>
      <w:r w:rsidRPr="006D0DA6">
        <w:rPr>
          <w:noProof/>
          <w:highlight w:val="yellow"/>
        </w:rPr>
        <w:drawing>
          <wp:anchor distT="0" distB="0" distL="114300" distR="114300" simplePos="0" relativeHeight="251658241" behindDoc="1" locked="0" layoutInCell="1" allowOverlap="1" wp14:anchorId="5B6E3960" wp14:editId="4AB6F27A">
            <wp:simplePos x="0" y="0"/>
            <wp:positionH relativeFrom="page">
              <wp:align>right</wp:align>
            </wp:positionH>
            <wp:positionV relativeFrom="paragraph">
              <wp:posOffset>1181092</wp:posOffset>
            </wp:positionV>
            <wp:extent cx="7887970" cy="7280476"/>
            <wp:effectExtent l="0" t="0" r="0" b="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rotWithShape="1">
                    <a:blip r:embed="rId16">
                      <a:extLst>
                        <a:ext uri="{BEBA8EAE-BF5A-486C-A8C5-ECC9F3942E4B}">
                          <a14:imgProps xmlns:a14="http://schemas.microsoft.com/office/drawing/2010/main">
                            <a14:imgLayer r:embed="rId17">
                              <a14:imgEffect>
                                <a14:saturation sat="200000"/>
                              </a14:imgEffect>
                            </a14:imgLayer>
                          </a14:imgProps>
                        </a:ext>
                        <a:ext uri="{28A0092B-C50C-407E-A947-70E740481C1C}">
                          <a14:useLocalDpi xmlns:a14="http://schemas.microsoft.com/office/drawing/2010/main" val="0"/>
                        </a:ext>
                      </a:extLst>
                    </a:blip>
                    <a:srcRect l="12326" r="12326" b="6110"/>
                    <a:stretch/>
                  </pic:blipFill>
                  <pic:spPr bwMode="auto">
                    <a:xfrm>
                      <a:off x="0" y="0"/>
                      <a:ext cx="7894875" cy="728684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6D0DA6">
        <w:rPr>
          <w:noProof/>
          <w:highlight w:val="yellow"/>
        </w:rPr>
        <w:drawing>
          <wp:anchor distT="0" distB="0" distL="114300" distR="114300" simplePos="0" relativeHeight="251658242" behindDoc="1" locked="0" layoutInCell="1" allowOverlap="1" wp14:anchorId="32E4C501" wp14:editId="23D621DF">
            <wp:simplePos x="0" y="0"/>
            <wp:positionH relativeFrom="page">
              <wp:align>left</wp:align>
            </wp:positionH>
            <wp:positionV relativeFrom="paragraph">
              <wp:posOffset>-1538243</wp:posOffset>
            </wp:positionV>
            <wp:extent cx="7559643" cy="5229225"/>
            <wp:effectExtent l="0" t="0" r="3810" b="0"/>
            <wp:wrapNone/>
            <wp:docPr id="14" name="Picture 14" descr="A picture containing text, accessor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picture containing text, accessory&#10;&#10;Description automatically generated"/>
                    <pic:cNvPicPr/>
                  </pic:nvPicPr>
                  <pic:blipFill rotWithShape="1">
                    <a:blip r:embed="rId18">
                      <a:extLst>
                        <a:ext uri="{28A0092B-C50C-407E-A947-70E740481C1C}">
                          <a14:useLocalDpi xmlns:a14="http://schemas.microsoft.com/office/drawing/2010/main" val="0"/>
                        </a:ext>
                      </a:extLst>
                    </a:blip>
                    <a:srcRect b="51090"/>
                    <a:stretch/>
                  </pic:blipFill>
                  <pic:spPr bwMode="auto">
                    <a:xfrm>
                      <a:off x="0" y="0"/>
                      <a:ext cx="7559643" cy="522922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617AE" w:rsidRPr="006D0DA6">
        <w:rPr>
          <w:noProof/>
          <w:highlight w:val="yellow"/>
        </w:rPr>
        <mc:AlternateContent>
          <mc:Choice Requires="wps">
            <w:drawing>
              <wp:anchor distT="45720" distB="45720" distL="114300" distR="114300" simplePos="0" relativeHeight="251658240" behindDoc="0" locked="0" layoutInCell="1" allowOverlap="1" wp14:anchorId="2ED557FE" wp14:editId="1C55FA5C">
                <wp:simplePos x="0" y="0"/>
                <wp:positionH relativeFrom="margin">
                  <wp:posOffset>-239123</wp:posOffset>
                </wp:positionH>
                <wp:positionV relativeFrom="paragraph">
                  <wp:posOffset>454</wp:posOffset>
                </wp:positionV>
                <wp:extent cx="4876800" cy="358140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76800" cy="3581400"/>
                        </a:xfrm>
                        <a:prstGeom prst="rect">
                          <a:avLst/>
                        </a:prstGeom>
                        <a:noFill/>
                        <a:ln w="9525">
                          <a:noFill/>
                          <a:miter lim="800000"/>
                          <a:headEnd/>
                          <a:tailEnd/>
                        </a:ln>
                      </wps:spPr>
                      <wps:txbx>
                        <w:txbxContent>
                          <w:p w14:paraId="5DD03BBA" w14:textId="5C73DC69" w:rsidR="0007720F" w:rsidRDefault="00517D9B" w:rsidP="0007720F">
                            <w:pPr>
                              <w:pStyle w:val="Title"/>
                              <w:rPr>
                                <w:color w:val="FFFFFF" w:themeColor="background1"/>
                              </w:rPr>
                            </w:pPr>
                            <w:bookmarkStart w:id="1" w:name="_Hlk153546295"/>
                            <w:bookmarkEnd w:id="1"/>
                            <w:r>
                              <w:rPr>
                                <w:color w:val="FFFFFF" w:themeColor="background1"/>
                              </w:rPr>
                              <w:t>Older Persons Advisory Committee (OPAC)</w:t>
                            </w:r>
                          </w:p>
                          <w:p w14:paraId="1683E32D" w14:textId="77777777" w:rsidR="00517D9B" w:rsidRPr="00517D9B" w:rsidRDefault="00517D9B" w:rsidP="00517D9B">
                            <w:pPr>
                              <w:rPr>
                                <w:rFonts w:eastAsiaTheme="majorEastAsia" w:cstheme="majorBidi"/>
                                <w:color w:val="FFFFFF" w:themeColor="background1"/>
                                <w:spacing w:val="-10"/>
                                <w:kern w:val="28"/>
                                <w:sz w:val="72"/>
                                <w:szCs w:val="56"/>
                              </w:rPr>
                            </w:pPr>
                            <w:r w:rsidRPr="00517D9B">
                              <w:rPr>
                                <w:rFonts w:eastAsiaTheme="majorEastAsia" w:cstheme="majorBidi"/>
                                <w:color w:val="FFFFFF" w:themeColor="background1"/>
                                <w:spacing w:val="-10"/>
                                <w:kern w:val="28"/>
                                <w:sz w:val="72"/>
                                <w:szCs w:val="56"/>
                              </w:rPr>
                              <w:t>Annual Report</w:t>
                            </w:r>
                          </w:p>
                          <w:p w14:paraId="765B9A9F" w14:textId="64BF78EA" w:rsidR="00517D9B" w:rsidRPr="00517D9B" w:rsidRDefault="00517D9B" w:rsidP="00517D9B">
                            <w:pPr>
                              <w:rPr>
                                <w:rFonts w:eastAsiaTheme="majorEastAsia" w:cstheme="majorBidi"/>
                                <w:color w:val="FFFFFF" w:themeColor="background1"/>
                                <w:spacing w:val="-10"/>
                                <w:kern w:val="28"/>
                                <w:sz w:val="48"/>
                                <w:szCs w:val="48"/>
                              </w:rPr>
                            </w:pPr>
                            <w:r w:rsidRPr="00517D9B">
                              <w:rPr>
                                <w:rFonts w:eastAsiaTheme="majorEastAsia" w:cstheme="majorBidi"/>
                                <w:color w:val="FFFFFF" w:themeColor="background1"/>
                                <w:spacing w:val="-10"/>
                                <w:kern w:val="28"/>
                                <w:sz w:val="48"/>
                                <w:szCs w:val="48"/>
                              </w:rPr>
                              <w:t>January to December 202</w:t>
                            </w:r>
                            <w:r w:rsidR="00065C05">
                              <w:rPr>
                                <w:rFonts w:eastAsiaTheme="majorEastAsia" w:cstheme="majorBidi"/>
                                <w:color w:val="FFFFFF" w:themeColor="background1"/>
                                <w:spacing w:val="-10"/>
                                <w:kern w:val="28"/>
                                <w:sz w:val="48"/>
                                <w:szCs w:val="48"/>
                              </w:rPr>
                              <w:t>4</w:t>
                            </w:r>
                          </w:p>
                          <w:p w14:paraId="18902976" w14:textId="0AECB309" w:rsidR="0007720F" w:rsidRPr="00B65F1C" w:rsidRDefault="0007720F" w:rsidP="0007720F">
                            <w:pPr>
                              <w:pStyle w:val="Coverversioncontrol"/>
                              <w:rPr>
                                <w:color w:val="FFFFFF" w:themeColor="background1"/>
                              </w:rPr>
                            </w:pP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ED557FE" id="_x0000_t202" coordsize="21600,21600" o:spt="202" path="m,l,21600r21600,l21600,xe">
                <v:stroke joinstyle="miter"/>
                <v:path gradientshapeok="t" o:connecttype="rect"/>
              </v:shapetype>
              <v:shape id="Text Box 2" o:spid="_x0000_s1026" type="#_x0000_t202" style="position:absolute;margin-left:-18.85pt;margin-top:.05pt;width:384pt;height:282pt;z-index:2516582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KAa7gEAAL4DAAAOAAAAZHJzL2Uyb0RvYy54bWysU9tu2zAMfR+wfxD0vtjJmi4z4hRduw4D&#10;ugvQ7gNkWY6FSaJGKbGzrx8lJ2mxvg3zg0CZ5CHPIbW+Gq1he4VBg6v5fFZyppyEVrttzX883r1Z&#10;cRaicK0w4FTNDyrwq83rV+vBV2oBPZhWISMQF6rB17yP0VdFEWSvrAgz8MqRswO0ItIVt0WLYiB0&#10;a4pFWV4WA2DrEaQKgf7eTk6+yfhdp2T81nVBRWZqTr3FfGI+m3QWm7Wotih8r+WxDfEPXVihHRU9&#10;Q92KKNgO9QsoqyVCgC7OJNgCuk5LlTkQm3n5F5uHXniVuZA4wZ9lCv8PVn7dP/jvyOL4AUYaYCYR&#10;/D3In4E5uOmF26prRBh6JVoqPE+SFYMP1TE1SR2qkECa4Qu0NGSxi5CBxg5tUoV4MkKnARzOoqsx&#10;Mkk/L1bvLlcluST53i5X8wu6pBqiOqV7DPGTAsuSUXOkqWZ4sb8PcQo9haRqDu60MXmyxrGh5u+X&#10;i2VOeOaxOtLiGW1rTtXpm1Yhsfzo2pwchTaTTb0Yd6SdmE6c49iMFJjoN9AeSACEacHoQZDRA/7m&#10;bKDlqnn4tROoODOfHYmYNvFk4MloToZwklJrHjmbzJuYN3bidk3idjrTfqp87I2WJAt3XOi0hc/v&#10;Oerp2W3+AAAA//8DAFBLAwQUAAYACAAAACEAR/rqX94AAAAIAQAADwAAAGRycy9kb3ducmV2Lnht&#10;bEyPwU7DMBBE70j8g7VI3Fq7BBIIcaoKwQkJkYYDRyfeJlbjdYjdNvw97qkcV28087ZYz3ZgR5y8&#10;cSRhtRTAkFqnDXUSvuq3xSMwHxRpNThCCb/oYV1eXxUq1+5EFR63oWOxhHyuJPQhjDnnvu3RKr90&#10;I1JkOzdZFeI5dVxP6hTL7cDvhEi5VYbiQq9GfOmx3W8PVsLmm6pX8/PRfFa7ytT1k6D3dC/l7c28&#10;eQYWcA6XMJz1ozqU0alxB9KeDRIWSZbF6BmwiLNEJMAaCQ/p/Qp4WfD/D5R/AAAA//8DAFBLAQIt&#10;ABQABgAIAAAAIQC2gziS/gAAAOEBAAATAAAAAAAAAAAAAAAAAAAAAABbQ29udGVudF9UeXBlc10u&#10;eG1sUEsBAi0AFAAGAAgAAAAhADj9If/WAAAAlAEAAAsAAAAAAAAAAAAAAAAALwEAAF9yZWxzLy5y&#10;ZWxzUEsBAi0AFAAGAAgAAAAhAA94oBruAQAAvgMAAA4AAAAAAAAAAAAAAAAALgIAAGRycy9lMm9E&#10;b2MueG1sUEsBAi0AFAAGAAgAAAAhAEf66l/eAAAACAEAAA8AAAAAAAAAAAAAAAAASAQAAGRycy9k&#10;b3ducmV2LnhtbFBLBQYAAAAABAAEAPMAAABTBQAAAAA=&#10;" filled="f" stroked="f">
                <v:textbox inset="0,0,0,0">
                  <w:txbxContent>
                    <w:p w14:paraId="5DD03BBA" w14:textId="5C73DC69" w:rsidR="0007720F" w:rsidRDefault="00517D9B" w:rsidP="0007720F">
                      <w:pPr>
                        <w:pStyle w:val="Title"/>
                        <w:rPr>
                          <w:color w:val="FFFFFF" w:themeColor="background1"/>
                        </w:rPr>
                      </w:pPr>
                      <w:bookmarkStart w:id="2" w:name="_Hlk153546295"/>
                      <w:bookmarkEnd w:id="2"/>
                      <w:r>
                        <w:rPr>
                          <w:color w:val="FFFFFF" w:themeColor="background1"/>
                        </w:rPr>
                        <w:t>Older Persons Advisory Committee (OPAC)</w:t>
                      </w:r>
                    </w:p>
                    <w:p w14:paraId="1683E32D" w14:textId="77777777" w:rsidR="00517D9B" w:rsidRPr="00517D9B" w:rsidRDefault="00517D9B" w:rsidP="00517D9B">
                      <w:pPr>
                        <w:rPr>
                          <w:rFonts w:eastAsiaTheme="majorEastAsia" w:cstheme="majorBidi"/>
                          <w:color w:val="FFFFFF" w:themeColor="background1"/>
                          <w:spacing w:val="-10"/>
                          <w:kern w:val="28"/>
                          <w:sz w:val="72"/>
                          <w:szCs w:val="56"/>
                        </w:rPr>
                      </w:pPr>
                      <w:r w:rsidRPr="00517D9B">
                        <w:rPr>
                          <w:rFonts w:eastAsiaTheme="majorEastAsia" w:cstheme="majorBidi"/>
                          <w:color w:val="FFFFFF" w:themeColor="background1"/>
                          <w:spacing w:val="-10"/>
                          <w:kern w:val="28"/>
                          <w:sz w:val="72"/>
                          <w:szCs w:val="56"/>
                        </w:rPr>
                        <w:t>Annual Report</w:t>
                      </w:r>
                    </w:p>
                    <w:p w14:paraId="765B9A9F" w14:textId="64BF78EA" w:rsidR="00517D9B" w:rsidRPr="00517D9B" w:rsidRDefault="00517D9B" w:rsidP="00517D9B">
                      <w:pPr>
                        <w:rPr>
                          <w:rFonts w:eastAsiaTheme="majorEastAsia" w:cstheme="majorBidi"/>
                          <w:color w:val="FFFFFF" w:themeColor="background1"/>
                          <w:spacing w:val="-10"/>
                          <w:kern w:val="28"/>
                          <w:sz w:val="48"/>
                          <w:szCs w:val="48"/>
                        </w:rPr>
                      </w:pPr>
                      <w:r w:rsidRPr="00517D9B">
                        <w:rPr>
                          <w:rFonts w:eastAsiaTheme="majorEastAsia" w:cstheme="majorBidi"/>
                          <w:color w:val="FFFFFF" w:themeColor="background1"/>
                          <w:spacing w:val="-10"/>
                          <w:kern w:val="28"/>
                          <w:sz w:val="48"/>
                          <w:szCs w:val="48"/>
                        </w:rPr>
                        <w:t>January to December 202</w:t>
                      </w:r>
                      <w:r w:rsidR="00065C05">
                        <w:rPr>
                          <w:rFonts w:eastAsiaTheme="majorEastAsia" w:cstheme="majorBidi"/>
                          <w:color w:val="FFFFFF" w:themeColor="background1"/>
                          <w:spacing w:val="-10"/>
                          <w:kern w:val="28"/>
                          <w:sz w:val="48"/>
                          <w:szCs w:val="48"/>
                        </w:rPr>
                        <w:t>4</w:t>
                      </w:r>
                    </w:p>
                    <w:p w14:paraId="18902976" w14:textId="0AECB309" w:rsidR="0007720F" w:rsidRPr="00B65F1C" w:rsidRDefault="0007720F" w:rsidP="0007720F">
                      <w:pPr>
                        <w:pStyle w:val="Coverversioncontrol"/>
                        <w:rPr>
                          <w:color w:val="FFFFFF" w:themeColor="background1"/>
                        </w:rPr>
                      </w:pPr>
                    </w:p>
                  </w:txbxContent>
                </v:textbox>
                <w10:wrap type="square" anchorx="margin"/>
              </v:shape>
            </w:pict>
          </mc:Fallback>
        </mc:AlternateContent>
      </w:r>
      <w:r w:rsidR="0007720F" w:rsidRPr="006D0DA6">
        <w:rPr>
          <w:highlight w:val="yellow"/>
        </w:rPr>
        <w:t xml:space="preserve"> </w:t>
      </w:r>
    </w:p>
    <w:p w14:paraId="228350C8" w14:textId="7EC68D47" w:rsidR="00A84167" w:rsidRPr="006D0DA6" w:rsidRDefault="00A84167" w:rsidP="00BD0F6D">
      <w:pPr>
        <w:pStyle w:val="Heading4"/>
      </w:pPr>
      <w:r w:rsidRPr="006D0DA6">
        <w:rPr>
          <w:noProof/>
          <w:highlight w:val="yellow"/>
        </w:rPr>
        <w:lastRenderedPageBreak/>
        <w:drawing>
          <wp:anchor distT="0" distB="0" distL="114300" distR="114300" simplePos="0" relativeHeight="251658245" behindDoc="0" locked="0" layoutInCell="1" allowOverlap="1" wp14:anchorId="387638D3" wp14:editId="4B07A15F">
            <wp:simplePos x="717550" y="1606550"/>
            <wp:positionH relativeFrom="column">
              <wp:align>left</wp:align>
            </wp:positionH>
            <wp:positionV relativeFrom="paragraph">
              <wp:align>top</wp:align>
            </wp:positionV>
            <wp:extent cx="1244600" cy="1244600"/>
            <wp:effectExtent l="0" t="0" r="0" b="0"/>
            <wp:wrapSquare wrapText="bothSides"/>
            <wp:docPr id="37" name="Picture 37" descr="City of Port Phillip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City of Port Phillip logo"/>
                    <pic:cNvPicPr/>
                  </pic:nvPicPr>
                  <pic:blipFill>
                    <a:blip r:embed="rId19">
                      <a:extLst>
                        <a:ext uri="{28A0092B-C50C-407E-A947-70E740481C1C}">
                          <a14:useLocalDpi xmlns:a14="http://schemas.microsoft.com/office/drawing/2010/main" val="0"/>
                        </a:ext>
                      </a:extLst>
                    </a:blip>
                    <a:stretch>
                      <a:fillRect/>
                    </a:stretch>
                  </pic:blipFill>
                  <pic:spPr>
                    <a:xfrm>
                      <a:off x="0" y="0"/>
                      <a:ext cx="1244600" cy="1244600"/>
                    </a:xfrm>
                    <a:prstGeom prst="rect">
                      <a:avLst/>
                    </a:prstGeom>
                  </pic:spPr>
                </pic:pic>
              </a:graphicData>
            </a:graphic>
          </wp:anchor>
        </w:drawing>
      </w:r>
      <w:r w:rsidR="00065C05" w:rsidRPr="006D0DA6">
        <w:br w:type="textWrapping" w:clear="all"/>
      </w:r>
    </w:p>
    <w:p w14:paraId="22BEDF33" w14:textId="77777777" w:rsidR="00BD0F6D" w:rsidRPr="006D0DA6" w:rsidRDefault="00BD0F6D" w:rsidP="00BD0F6D">
      <w:pPr>
        <w:pStyle w:val="Heading4"/>
      </w:pPr>
      <w:r w:rsidRPr="006D0DA6">
        <w:t>City of Port Phillip</w:t>
      </w:r>
    </w:p>
    <w:p w14:paraId="0F857981" w14:textId="77777777" w:rsidR="00EA5334" w:rsidRPr="006D0DA6" w:rsidRDefault="00BD0F6D" w:rsidP="00EA5334">
      <w:pPr>
        <w:spacing w:after="0"/>
      </w:pPr>
      <w:r w:rsidRPr="006D0DA6">
        <w:t>99a Carlisle Street</w:t>
      </w:r>
    </w:p>
    <w:p w14:paraId="0E92F267" w14:textId="77777777" w:rsidR="00BD0F6D" w:rsidRPr="006D0DA6" w:rsidRDefault="00BD0F6D" w:rsidP="000865EB">
      <w:r w:rsidRPr="006D0DA6">
        <w:t>St Kilda VIC 3182</w:t>
      </w:r>
      <w:r w:rsidRPr="006D0DA6">
        <w:tab/>
      </w:r>
      <w:r w:rsidRPr="006D0DA6">
        <w:tab/>
      </w:r>
    </w:p>
    <w:p w14:paraId="366A1729" w14:textId="77777777" w:rsidR="004B0453" w:rsidRPr="006D0DA6" w:rsidRDefault="00EA5334" w:rsidP="00EA5334">
      <w:pPr>
        <w:spacing w:after="0"/>
      </w:pPr>
      <w:r w:rsidRPr="006D0DA6">
        <w:t>Phone:</w:t>
      </w:r>
      <w:r w:rsidRPr="006D0DA6">
        <w:rPr>
          <w:rFonts w:ascii="Poppins SemiBold" w:hAnsi="Poppins SemiBold" w:cs="Poppins SemiBold"/>
        </w:rPr>
        <w:t xml:space="preserve"> </w:t>
      </w:r>
      <w:r w:rsidR="00BD0F6D" w:rsidRPr="006D0DA6">
        <w:rPr>
          <w:rFonts w:ascii="Poppins SemiBold" w:hAnsi="Poppins SemiBold" w:cs="Poppins SemiBold"/>
        </w:rPr>
        <w:t>ASSIST</w:t>
      </w:r>
      <w:r w:rsidR="00BD0F6D" w:rsidRPr="006D0DA6">
        <w:t xml:space="preserve"> 03 9209 6777</w:t>
      </w:r>
    </w:p>
    <w:p w14:paraId="1F074D26" w14:textId="77777777" w:rsidR="00EA5334" w:rsidRPr="006D0DA6" w:rsidRDefault="00EA5334" w:rsidP="00EA5334">
      <w:pPr>
        <w:spacing w:after="0"/>
      </w:pPr>
      <w:r w:rsidRPr="006D0DA6">
        <w:t xml:space="preserve">Email: </w:t>
      </w:r>
      <w:hyperlink r:id="rId20" w:history="1">
        <w:r w:rsidRPr="006D0DA6">
          <w:rPr>
            <w:rStyle w:val="Hyperlink"/>
          </w:rPr>
          <w:t>portphillip.vic.gov.au/contact-us</w:t>
        </w:r>
      </w:hyperlink>
    </w:p>
    <w:p w14:paraId="762768B1" w14:textId="77777777" w:rsidR="004B0453" w:rsidRPr="006D0DA6" w:rsidRDefault="00EA5334" w:rsidP="004B0453">
      <w:pPr>
        <w:spacing w:after="120"/>
      </w:pPr>
      <w:r w:rsidRPr="006D0DA6">
        <w:t xml:space="preserve">Website: </w:t>
      </w:r>
      <w:hyperlink r:id="rId21" w:history="1">
        <w:r w:rsidR="004B0453" w:rsidRPr="006D0DA6">
          <w:rPr>
            <w:rStyle w:val="Hyperlink"/>
          </w:rPr>
          <w:t>portphillip.vic.gov.au</w:t>
        </w:r>
      </w:hyperlink>
    </w:p>
    <w:p w14:paraId="60E84FDA" w14:textId="77777777" w:rsidR="00147C38" w:rsidRPr="006D0DA6" w:rsidRDefault="00147C38" w:rsidP="00147C38">
      <w:pPr>
        <w:pStyle w:val="Heading5"/>
      </w:pPr>
    </w:p>
    <w:p w14:paraId="4B4C3A48" w14:textId="77777777" w:rsidR="00147C38" w:rsidRPr="006D0DA6" w:rsidRDefault="00147C38" w:rsidP="00147C38">
      <w:pPr>
        <w:pStyle w:val="Heading5"/>
      </w:pPr>
      <w:r w:rsidRPr="006D0DA6">
        <w:t>Divercity</w:t>
      </w:r>
    </w:p>
    <w:p w14:paraId="4664BF10" w14:textId="77777777" w:rsidR="004B0453" w:rsidRPr="006D0DA6" w:rsidRDefault="00BD0F6D" w:rsidP="004B0453">
      <w:pPr>
        <w:spacing w:after="120"/>
      </w:pPr>
      <w:r w:rsidRPr="006D0DA6">
        <w:t xml:space="preserve">Receive the latest news from your City and Council </w:t>
      </w:r>
      <w:hyperlink r:id="rId22" w:tooltip="portphillip.vic.gov.au/divercity" w:history="1">
        <w:r w:rsidRPr="006D0DA6">
          <w:rPr>
            <w:rStyle w:val="Hyperlink"/>
          </w:rPr>
          <w:t>portphillip.vic.gov.au/</w:t>
        </w:r>
        <w:proofErr w:type="spellStart"/>
        <w:r w:rsidRPr="006D0DA6">
          <w:rPr>
            <w:rStyle w:val="Hyperlink"/>
          </w:rPr>
          <w:t>divercity</w:t>
        </w:r>
        <w:proofErr w:type="spellEnd"/>
      </w:hyperlink>
    </w:p>
    <w:p w14:paraId="220299AA" w14:textId="77777777" w:rsidR="004B0453" w:rsidRPr="006D0DA6" w:rsidRDefault="004B0453" w:rsidP="004B0453"/>
    <w:p w14:paraId="58CDC1DC" w14:textId="77777777" w:rsidR="00A84167" w:rsidRPr="006D0DA6" w:rsidRDefault="00A84167" w:rsidP="004B0453">
      <w:r w:rsidRPr="006D0DA6">
        <w:rPr>
          <w:noProof/>
        </w:rPr>
        <w:drawing>
          <wp:inline distT="0" distB="0" distL="0" distR="0" wp14:anchorId="75E2BEBB" wp14:editId="012B0B1D">
            <wp:extent cx="856490" cy="704089"/>
            <wp:effectExtent l="0" t="0" r="1270" b="1270"/>
            <wp:docPr id="36" name="Picture 36" descr="National Relay Servic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descr="National Relay Service logo"/>
                    <pic:cNvPicPr/>
                  </pic:nvPicPr>
                  <pic:blipFill>
                    <a:blip r:embed="rId23" cstate="print">
                      <a:extLst>
                        <a:ext uri="{28A0092B-C50C-407E-A947-70E740481C1C}">
                          <a14:useLocalDpi xmlns:a14="http://schemas.microsoft.com/office/drawing/2010/main" val="0"/>
                        </a:ext>
                      </a:extLst>
                    </a:blip>
                    <a:stretch>
                      <a:fillRect/>
                    </a:stretch>
                  </pic:blipFill>
                  <pic:spPr>
                    <a:xfrm>
                      <a:off x="0" y="0"/>
                      <a:ext cx="856490" cy="704089"/>
                    </a:xfrm>
                    <a:prstGeom prst="rect">
                      <a:avLst/>
                    </a:prstGeom>
                  </pic:spPr>
                </pic:pic>
              </a:graphicData>
            </a:graphic>
          </wp:inline>
        </w:drawing>
      </w:r>
    </w:p>
    <w:p w14:paraId="6892EA1D" w14:textId="77777777" w:rsidR="00EA5334" w:rsidRPr="006D0DA6" w:rsidRDefault="00EA5334" w:rsidP="00EA5334">
      <w:pPr>
        <w:pStyle w:val="Heading5"/>
      </w:pPr>
      <w:r w:rsidRPr="006D0DA6">
        <w:t>National Relay Service</w:t>
      </w:r>
    </w:p>
    <w:p w14:paraId="672C4887" w14:textId="77777777" w:rsidR="004B0453" w:rsidRPr="006D0DA6" w:rsidRDefault="00BD0F6D" w:rsidP="004B0453">
      <w:r w:rsidRPr="006D0DA6">
        <w:t>If you are deaf or have a hearing or speech impairment, you can phone us through the National Relay Service (NRS):</w:t>
      </w:r>
    </w:p>
    <w:p w14:paraId="28E755C3" w14:textId="608BA3EA" w:rsidR="00BD0F6D" w:rsidRPr="006D0DA6" w:rsidRDefault="00BD0F6D" w:rsidP="004B0453">
      <w:r w:rsidRPr="006D0DA6">
        <w:t xml:space="preserve">TTY users, dial 133677, ask for 03 9209 </w:t>
      </w:r>
      <w:r w:rsidR="00373CC5" w:rsidRPr="006D0DA6">
        <w:t>6777.</w:t>
      </w:r>
    </w:p>
    <w:p w14:paraId="4DD1D0D6" w14:textId="77777777" w:rsidR="004B0453" w:rsidRPr="006D0DA6" w:rsidRDefault="00BD0F6D" w:rsidP="004B0453">
      <w:pPr>
        <w:rPr>
          <w:spacing w:val="-2"/>
        </w:rPr>
      </w:pPr>
      <w:r w:rsidRPr="006D0DA6">
        <w:rPr>
          <w:spacing w:val="-2"/>
        </w:rPr>
        <w:t xml:space="preserve">Voice Relay users, phone 1300 555 727, </w:t>
      </w:r>
    </w:p>
    <w:p w14:paraId="05458806" w14:textId="77777777" w:rsidR="00BD0F6D" w:rsidRPr="006D0DA6" w:rsidRDefault="00BD0F6D" w:rsidP="004B0453">
      <w:pPr>
        <w:rPr>
          <w:spacing w:val="-2"/>
        </w:rPr>
      </w:pPr>
      <w:r w:rsidRPr="006D0DA6">
        <w:rPr>
          <w:spacing w:val="-2"/>
        </w:rPr>
        <w:t>then ask for 03 9209 6777</w:t>
      </w:r>
      <w:r w:rsidR="00A84167" w:rsidRPr="006D0DA6">
        <w:rPr>
          <w:spacing w:val="-2"/>
        </w:rPr>
        <w:t>.</w:t>
      </w:r>
    </w:p>
    <w:p w14:paraId="577FFF55" w14:textId="77777777" w:rsidR="00BD0F6D" w:rsidRPr="006D0DA6" w:rsidRDefault="00EA5334" w:rsidP="00BD0F6D">
      <w:pPr>
        <w:rPr>
          <w:rStyle w:val="Hyperlink"/>
        </w:rPr>
      </w:pPr>
      <w:r w:rsidRPr="006D0DA6">
        <w:fldChar w:fldCharType="begin"/>
      </w:r>
      <w:r w:rsidRPr="006D0DA6">
        <w:instrText xml:space="preserve"> HYPERLINK "https://www.infrastructure.gov.au/media-communications-arts/phone/services-people-disability/accesshub" \o "relayservice.gov.au" </w:instrText>
      </w:r>
      <w:r w:rsidRPr="006D0DA6">
        <w:fldChar w:fldCharType="separate"/>
      </w:r>
      <w:r w:rsidR="00BD0F6D" w:rsidRPr="006D0DA6">
        <w:rPr>
          <w:rStyle w:val="Hyperlink"/>
        </w:rPr>
        <w:t>relayservice.gov.au</w:t>
      </w:r>
    </w:p>
    <w:p w14:paraId="64733FB6" w14:textId="77777777" w:rsidR="00BD0F6D" w:rsidRPr="006D0DA6" w:rsidRDefault="00EA5334" w:rsidP="00BD0F6D">
      <w:r w:rsidRPr="006D0DA6">
        <w:fldChar w:fldCharType="end"/>
      </w:r>
      <w:r w:rsidR="00BD0F6D" w:rsidRPr="006D0DA6">
        <w:tab/>
      </w:r>
    </w:p>
    <w:p w14:paraId="34600F2C" w14:textId="77777777" w:rsidR="00B65F1C" w:rsidRPr="006D0DA6" w:rsidRDefault="00B65F1C">
      <w:pPr>
        <w:spacing w:line="259" w:lineRule="auto"/>
        <w:rPr>
          <w:rFonts w:eastAsiaTheme="majorEastAsia" w:cstheme="majorBidi"/>
          <w:spacing w:val="-10"/>
          <w:kern w:val="28"/>
          <w:sz w:val="32"/>
          <w:szCs w:val="32"/>
          <w:highlight w:val="yellow"/>
        </w:rPr>
      </w:pPr>
      <w:r w:rsidRPr="00904C9F">
        <w:rPr>
          <w:noProof/>
        </w:rPr>
        <w:drawing>
          <wp:inline distT="0" distB="0" distL="0" distR="0" wp14:anchorId="452DA36D" wp14:editId="02E37474">
            <wp:extent cx="1796400" cy="622800"/>
            <wp:effectExtent l="0" t="0" r="0" b="6350"/>
            <wp:docPr id="1" name="Picture 1" descr="Please consider the environment before print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on't Print_Graphic_0820.jpg"/>
                    <pic:cNvPicPr/>
                  </pic:nvPicPr>
                  <pic:blipFill>
                    <a:blip r:embed="rId24" cstate="print">
                      <a:extLst>
                        <a:ext uri="{28A0092B-C50C-407E-A947-70E740481C1C}">
                          <a14:useLocalDpi xmlns:a14="http://schemas.microsoft.com/office/drawing/2010/main" val="0"/>
                        </a:ext>
                      </a:extLst>
                    </a:blip>
                    <a:stretch>
                      <a:fillRect/>
                    </a:stretch>
                  </pic:blipFill>
                  <pic:spPr>
                    <a:xfrm>
                      <a:off x="0" y="0"/>
                      <a:ext cx="1796400" cy="622800"/>
                    </a:xfrm>
                    <a:prstGeom prst="rect">
                      <a:avLst/>
                    </a:prstGeom>
                  </pic:spPr>
                </pic:pic>
              </a:graphicData>
            </a:graphic>
          </wp:inline>
        </w:drawing>
      </w:r>
      <w:r w:rsidRPr="006D0DA6">
        <w:rPr>
          <w:rFonts w:eastAsiaTheme="majorEastAsia" w:cstheme="majorBidi"/>
          <w:spacing w:val="-10"/>
          <w:kern w:val="28"/>
          <w:sz w:val="32"/>
          <w:szCs w:val="32"/>
          <w:highlight w:val="yellow"/>
        </w:rPr>
        <w:br w:type="page"/>
      </w:r>
    </w:p>
    <w:sdt>
      <w:sdtPr>
        <w:rPr>
          <w:rFonts w:eastAsiaTheme="minorHAnsi" w:cstheme="minorBidi"/>
          <w:b w:val="0"/>
          <w:color w:val="auto"/>
          <w:sz w:val="22"/>
          <w:szCs w:val="22"/>
          <w:highlight w:val="yellow"/>
          <w:lang w:val="en-AU"/>
        </w:rPr>
        <w:id w:val="-919252553"/>
        <w:docPartObj>
          <w:docPartGallery w:val="Table of Contents"/>
          <w:docPartUnique/>
        </w:docPartObj>
      </w:sdtPr>
      <w:sdtEndPr>
        <w:rPr>
          <w:bCs/>
          <w:noProof/>
        </w:rPr>
      </w:sdtEndPr>
      <w:sdtContent>
        <w:p w14:paraId="6432CD98" w14:textId="77777777" w:rsidR="00147C38" w:rsidRPr="00C5407F" w:rsidRDefault="00147C38" w:rsidP="000865EB">
          <w:pPr>
            <w:pStyle w:val="TOCHeading"/>
          </w:pPr>
          <w:r w:rsidRPr="00C5407F">
            <w:t>Contents</w:t>
          </w:r>
        </w:p>
        <w:p w14:paraId="5648E0EB" w14:textId="468A175F" w:rsidR="00C72CBC" w:rsidRDefault="00147C38">
          <w:pPr>
            <w:pStyle w:val="TOC1"/>
            <w:tabs>
              <w:tab w:val="right" w:leader="dot" w:pos="9628"/>
            </w:tabs>
            <w:rPr>
              <w:rFonts w:asciiTheme="minorHAnsi" w:eastAsiaTheme="minorEastAsia" w:hAnsiTheme="minorHAnsi"/>
              <w:noProof/>
              <w:kern w:val="2"/>
              <w:lang w:eastAsia="en-AU"/>
              <w14:ligatures w14:val="standardContextual"/>
            </w:rPr>
          </w:pPr>
          <w:r w:rsidRPr="006D0DA6">
            <w:rPr>
              <w:highlight w:val="yellow"/>
            </w:rPr>
            <w:fldChar w:fldCharType="begin"/>
          </w:r>
          <w:r w:rsidRPr="006D0DA6">
            <w:rPr>
              <w:highlight w:val="yellow"/>
            </w:rPr>
            <w:instrText xml:space="preserve"> TOC \o "1-3" \h \z \u </w:instrText>
          </w:r>
          <w:r w:rsidRPr="006D0DA6">
            <w:rPr>
              <w:highlight w:val="yellow"/>
            </w:rPr>
            <w:fldChar w:fldCharType="separate"/>
          </w:r>
          <w:hyperlink w:anchor="_Toc187138080" w:history="1">
            <w:r w:rsidR="00C72CBC" w:rsidRPr="0051709A">
              <w:rPr>
                <w:rStyle w:val="Hyperlink"/>
                <w:noProof/>
              </w:rPr>
              <w:t>OPAC Annual Report 2024</w:t>
            </w:r>
            <w:r w:rsidR="00C72CBC">
              <w:rPr>
                <w:noProof/>
                <w:webHidden/>
              </w:rPr>
              <w:tab/>
            </w:r>
            <w:r w:rsidR="00C72CBC">
              <w:rPr>
                <w:noProof/>
                <w:webHidden/>
              </w:rPr>
              <w:fldChar w:fldCharType="begin"/>
            </w:r>
            <w:r w:rsidR="00C72CBC">
              <w:rPr>
                <w:noProof/>
                <w:webHidden/>
              </w:rPr>
              <w:instrText xml:space="preserve"> PAGEREF _Toc187138080 \h </w:instrText>
            </w:r>
            <w:r w:rsidR="00C72CBC">
              <w:rPr>
                <w:noProof/>
                <w:webHidden/>
              </w:rPr>
            </w:r>
            <w:r w:rsidR="00C72CBC">
              <w:rPr>
                <w:noProof/>
                <w:webHidden/>
              </w:rPr>
              <w:fldChar w:fldCharType="separate"/>
            </w:r>
            <w:r w:rsidR="00701235">
              <w:rPr>
                <w:noProof/>
                <w:webHidden/>
              </w:rPr>
              <w:t>4</w:t>
            </w:r>
            <w:r w:rsidR="00C72CBC">
              <w:rPr>
                <w:noProof/>
                <w:webHidden/>
              </w:rPr>
              <w:fldChar w:fldCharType="end"/>
            </w:r>
          </w:hyperlink>
        </w:p>
        <w:p w14:paraId="44E969CB" w14:textId="461B4D04"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1" w:history="1">
            <w:r w:rsidR="00C72CBC" w:rsidRPr="0051709A">
              <w:rPr>
                <w:rStyle w:val="Hyperlink"/>
                <w:noProof/>
              </w:rPr>
              <w:t>Acknowledgement of Country</w:t>
            </w:r>
            <w:r w:rsidR="00C72CBC">
              <w:rPr>
                <w:noProof/>
                <w:webHidden/>
              </w:rPr>
              <w:tab/>
            </w:r>
            <w:r w:rsidR="00C72CBC">
              <w:rPr>
                <w:noProof/>
                <w:webHidden/>
              </w:rPr>
              <w:fldChar w:fldCharType="begin"/>
            </w:r>
            <w:r w:rsidR="00C72CBC">
              <w:rPr>
                <w:noProof/>
                <w:webHidden/>
              </w:rPr>
              <w:instrText xml:space="preserve"> PAGEREF _Toc187138081 \h </w:instrText>
            </w:r>
            <w:r w:rsidR="00C72CBC">
              <w:rPr>
                <w:noProof/>
                <w:webHidden/>
              </w:rPr>
            </w:r>
            <w:r w:rsidR="00C72CBC">
              <w:rPr>
                <w:noProof/>
                <w:webHidden/>
              </w:rPr>
              <w:fldChar w:fldCharType="separate"/>
            </w:r>
            <w:r w:rsidR="00701235">
              <w:rPr>
                <w:noProof/>
                <w:webHidden/>
              </w:rPr>
              <w:t>4</w:t>
            </w:r>
            <w:r w:rsidR="00C72CBC">
              <w:rPr>
                <w:noProof/>
                <w:webHidden/>
              </w:rPr>
              <w:fldChar w:fldCharType="end"/>
            </w:r>
          </w:hyperlink>
        </w:p>
        <w:p w14:paraId="498C6318" w14:textId="12A61E52"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2" w:history="1">
            <w:r w:rsidR="00C72CBC" w:rsidRPr="0051709A">
              <w:rPr>
                <w:rStyle w:val="Hyperlink"/>
                <w:noProof/>
              </w:rPr>
              <w:t>About OPAC</w:t>
            </w:r>
            <w:r w:rsidR="00C72CBC">
              <w:rPr>
                <w:noProof/>
                <w:webHidden/>
              </w:rPr>
              <w:tab/>
            </w:r>
            <w:r w:rsidR="00C72CBC">
              <w:rPr>
                <w:noProof/>
                <w:webHidden/>
              </w:rPr>
              <w:fldChar w:fldCharType="begin"/>
            </w:r>
            <w:r w:rsidR="00C72CBC">
              <w:rPr>
                <w:noProof/>
                <w:webHidden/>
              </w:rPr>
              <w:instrText xml:space="preserve"> PAGEREF _Toc187138082 \h </w:instrText>
            </w:r>
            <w:r w:rsidR="00C72CBC">
              <w:rPr>
                <w:noProof/>
                <w:webHidden/>
              </w:rPr>
            </w:r>
            <w:r w:rsidR="00C72CBC">
              <w:rPr>
                <w:noProof/>
                <w:webHidden/>
              </w:rPr>
              <w:fldChar w:fldCharType="separate"/>
            </w:r>
            <w:r w:rsidR="00701235">
              <w:rPr>
                <w:noProof/>
                <w:webHidden/>
              </w:rPr>
              <w:t>4</w:t>
            </w:r>
            <w:r w:rsidR="00C72CBC">
              <w:rPr>
                <w:noProof/>
                <w:webHidden/>
              </w:rPr>
              <w:fldChar w:fldCharType="end"/>
            </w:r>
          </w:hyperlink>
        </w:p>
        <w:p w14:paraId="29C25B19" w14:textId="53E1F2A6"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3" w:history="1">
            <w:r w:rsidR="00C72CBC" w:rsidRPr="0051709A">
              <w:rPr>
                <w:rStyle w:val="Hyperlink"/>
                <w:noProof/>
              </w:rPr>
              <w:t>The Stated Purpose of the OPAC:</w:t>
            </w:r>
            <w:r w:rsidR="00C72CBC">
              <w:rPr>
                <w:noProof/>
                <w:webHidden/>
              </w:rPr>
              <w:tab/>
            </w:r>
            <w:r w:rsidR="00C72CBC">
              <w:rPr>
                <w:noProof/>
                <w:webHidden/>
              </w:rPr>
              <w:fldChar w:fldCharType="begin"/>
            </w:r>
            <w:r w:rsidR="00C72CBC">
              <w:rPr>
                <w:noProof/>
                <w:webHidden/>
              </w:rPr>
              <w:instrText xml:space="preserve"> PAGEREF _Toc187138083 \h </w:instrText>
            </w:r>
            <w:r w:rsidR="00C72CBC">
              <w:rPr>
                <w:noProof/>
                <w:webHidden/>
              </w:rPr>
            </w:r>
            <w:r w:rsidR="00C72CBC">
              <w:rPr>
                <w:noProof/>
                <w:webHidden/>
              </w:rPr>
              <w:fldChar w:fldCharType="separate"/>
            </w:r>
            <w:r w:rsidR="00701235">
              <w:rPr>
                <w:noProof/>
                <w:webHidden/>
              </w:rPr>
              <w:t>4</w:t>
            </w:r>
            <w:r w:rsidR="00C72CBC">
              <w:rPr>
                <w:noProof/>
                <w:webHidden/>
              </w:rPr>
              <w:fldChar w:fldCharType="end"/>
            </w:r>
          </w:hyperlink>
        </w:p>
        <w:p w14:paraId="202D9D95" w14:textId="4DC41679"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4" w:history="1">
            <w:r w:rsidR="00C72CBC" w:rsidRPr="000A0DC1">
              <w:rPr>
                <w:rStyle w:val="Hyperlink"/>
                <w:noProof/>
                <w:lang w:val="en-US"/>
              </w:rPr>
              <w:t>Message from the 2024 Chair</w:t>
            </w:r>
            <w:r w:rsidR="00C72CBC" w:rsidRPr="000A0DC1">
              <w:rPr>
                <w:noProof/>
                <w:webHidden/>
              </w:rPr>
              <w:tab/>
            </w:r>
            <w:r w:rsidR="00C72CBC" w:rsidRPr="000A0DC1">
              <w:rPr>
                <w:noProof/>
                <w:webHidden/>
              </w:rPr>
              <w:fldChar w:fldCharType="begin"/>
            </w:r>
            <w:r w:rsidR="00C72CBC" w:rsidRPr="000A0DC1">
              <w:rPr>
                <w:noProof/>
                <w:webHidden/>
              </w:rPr>
              <w:instrText xml:space="preserve"> PAGEREF _Toc187138084 \h </w:instrText>
            </w:r>
            <w:r w:rsidR="00C72CBC" w:rsidRPr="000A0DC1">
              <w:rPr>
                <w:noProof/>
                <w:webHidden/>
              </w:rPr>
            </w:r>
            <w:r w:rsidR="00C72CBC" w:rsidRPr="000A0DC1">
              <w:rPr>
                <w:noProof/>
                <w:webHidden/>
              </w:rPr>
              <w:fldChar w:fldCharType="separate"/>
            </w:r>
            <w:r w:rsidR="00701235">
              <w:rPr>
                <w:noProof/>
                <w:webHidden/>
              </w:rPr>
              <w:t>5</w:t>
            </w:r>
            <w:r w:rsidR="00C72CBC" w:rsidRPr="000A0DC1">
              <w:rPr>
                <w:noProof/>
                <w:webHidden/>
              </w:rPr>
              <w:fldChar w:fldCharType="end"/>
            </w:r>
          </w:hyperlink>
        </w:p>
        <w:p w14:paraId="11032C42" w14:textId="4B12E218"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5" w:history="1">
            <w:r w:rsidR="00C72CBC" w:rsidRPr="0051709A">
              <w:rPr>
                <w:rStyle w:val="Hyperlink"/>
                <w:noProof/>
                <w:lang w:val="en-US"/>
              </w:rPr>
              <w:t>OPAC Terms of Reference Objectives</w:t>
            </w:r>
            <w:r w:rsidR="00C72CBC">
              <w:rPr>
                <w:noProof/>
                <w:webHidden/>
              </w:rPr>
              <w:tab/>
            </w:r>
            <w:r w:rsidR="00C72CBC">
              <w:rPr>
                <w:noProof/>
                <w:webHidden/>
              </w:rPr>
              <w:fldChar w:fldCharType="begin"/>
            </w:r>
            <w:r w:rsidR="00C72CBC">
              <w:rPr>
                <w:noProof/>
                <w:webHidden/>
              </w:rPr>
              <w:instrText xml:space="preserve"> PAGEREF _Toc187138085 \h </w:instrText>
            </w:r>
            <w:r w:rsidR="00C72CBC">
              <w:rPr>
                <w:noProof/>
                <w:webHidden/>
              </w:rPr>
            </w:r>
            <w:r w:rsidR="00C72CBC">
              <w:rPr>
                <w:noProof/>
                <w:webHidden/>
              </w:rPr>
              <w:fldChar w:fldCharType="separate"/>
            </w:r>
            <w:r w:rsidR="00701235">
              <w:rPr>
                <w:noProof/>
                <w:webHidden/>
              </w:rPr>
              <w:t>6</w:t>
            </w:r>
            <w:r w:rsidR="00C72CBC">
              <w:rPr>
                <w:noProof/>
                <w:webHidden/>
              </w:rPr>
              <w:fldChar w:fldCharType="end"/>
            </w:r>
          </w:hyperlink>
        </w:p>
        <w:p w14:paraId="41C58C42" w14:textId="6022ADBA"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6" w:history="1">
            <w:r w:rsidR="00C72CBC" w:rsidRPr="0051709A">
              <w:rPr>
                <w:rStyle w:val="Hyperlink"/>
                <w:noProof/>
                <w:lang w:val="en-US"/>
              </w:rPr>
              <w:t>OPAC Key Achievements 2024</w:t>
            </w:r>
            <w:r w:rsidR="00C72CBC">
              <w:rPr>
                <w:noProof/>
                <w:webHidden/>
              </w:rPr>
              <w:tab/>
            </w:r>
            <w:r w:rsidR="00C72CBC">
              <w:rPr>
                <w:noProof/>
                <w:webHidden/>
              </w:rPr>
              <w:fldChar w:fldCharType="begin"/>
            </w:r>
            <w:r w:rsidR="00C72CBC">
              <w:rPr>
                <w:noProof/>
                <w:webHidden/>
              </w:rPr>
              <w:instrText xml:space="preserve"> PAGEREF _Toc187138086 \h </w:instrText>
            </w:r>
            <w:r w:rsidR="00C72CBC">
              <w:rPr>
                <w:noProof/>
                <w:webHidden/>
              </w:rPr>
            </w:r>
            <w:r w:rsidR="00C72CBC">
              <w:rPr>
                <w:noProof/>
                <w:webHidden/>
              </w:rPr>
              <w:fldChar w:fldCharType="separate"/>
            </w:r>
            <w:r w:rsidR="00701235">
              <w:rPr>
                <w:noProof/>
                <w:webHidden/>
              </w:rPr>
              <w:t>7</w:t>
            </w:r>
            <w:r w:rsidR="00C72CBC">
              <w:rPr>
                <w:noProof/>
                <w:webHidden/>
              </w:rPr>
              <w:fldChar w:fldCharType="end"/>
            </w:r>
          </w:hyperlink>
        </w:p>
        <w:p w14:paraId="52A2A73A" w14:textId="2C78D602"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7" w:history="1">
            <w:r w:rsidR="00C72CBC" w:rsidRPr="0051709A">
              <w:rPr>
                <w:rStyle w:val="Hyperlink"/>
                <w:noProof/>
              </w:rPr>
              <w:t>Membership</w:t>
            </w:r>
            <w:r w:rsidR="00C72CBC">
              <w:rPr>
                <w:noProof/>
                <w:webHidden/>
              </w:rPr>
              <w:tab/>
            </w:r>
            <w:r w:rsidR="00C72CBC">
              <w:rPr>
                <w:noProof/>
                <w:webHidden/>
              </w:rPr>
              <w:fldChar w:fldCharType="begin"/>
            </w:r>
            <w:r w:rsidR="00C72CBC">
              <w:rPr>
                <w:noProof/>
                <w:webHidden/>
              </w:rPr>
              <w:instrText xml:space="preserve"> PAGEREF _Toc187138087 \h </w:instrText>
            </w:r>
            <w:r w:rsidR="00C72CBC">
              <w:rPr>
                <w:noProof/>
                <w:webHidden/>
              </w:rPr>
            </w:r>
            <w:r w:rsidR="00C72CBC">
              <w:rPr>
                <w:noProof/>
                <w:webHidden/>
              </w:rPr>
              <w:fldChar w:fldCharType="separate"/>
            </w:r>
            <w:r w:rsidR="00701235">
              <w:rPr>
                <w:noProof/>
                <w:webHidden/>
              </w:rPr>
              <w:t>8</w:t>
            </w:r>
            <w:r w:rsidR="00C72CBC">
              <w:rPr>
                <w:noProof/>
                <w:webHidden/>
              </w:rPr>
              <w:fldChar w:fldCharType="end"/>
            </w:r>
          </w:hyperlink>
        </w:p>
        <w:p w14:paraId="44F64173" w14:textId="2A74827E"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8" w:history="1">
            <w:r w:rsidR="00C72CBC" w:rsidRPr="0051709A">
              <w:rPr>
                <w:rStyle w:val="Hyperlink"/>
                <w:noProof/>
                <w:lang w:val="en-US"/>
              </w:rPr>
              <w:t>Election of Office Bearers</w:t>
            </w:r>
            <w:r w:rsidR="00C72CBC">
              <w:rPr>
                <w:noProof/>
                <w:webHidden/>
              </w:rPr>
              <w:tab/>
            </w:r>
            <w:r w:rsidR="00C72CBC">
              <w:rPr>
                <w:noProof/>
                <w:webHidden/>
              </w:rPr>
              <w:fldChar w:fldCharType="begin"/>
            </w:r>
            <w:r w:rsidR="00C72CBC">
              <w:rPr>
                <w:noProof/>
                <w:webHidden/>
              </w:rPr>
              <w:instrText xml:space="preserve"> PAGEREF _Toc187138088 \h </w:instrText>
            </w:r>
            <w:r w:rsidR="00C72CBC">
              <w:rPr>
                <w:noProof/>
                <w:webHidden/>
              </w:rPr>
            </w:r>
            <w:r w:rsidR="00C72CBC">
              <w:rPr>
                <w:noProof/>
                <w:webHidden/>
              </w:rPr>
              <w:fldChar w:fldCharType="separate"/>
            </w:r>
            <w:r w:rsidR="00701235">
              <w:rPr>
                <w:noProof/>
                <w:webHidden/>
              </w:rPr>
              <w:t>9</w:t>
            </w:r>
            <w:r w:rsidR="00C72CBC">
              <w:rPr>
                <w:noProof/>
                <w:webHidden/>
              </w:rPr>
              <w:fldChar w:fldCharType="end"/>
            </w:r>
          </w:hyperlink>
        </w:p>
        <w:p w14:paraId="3639A967" w14:textId="7F2144E6"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89" w:history="1">
            <w:r w:rsidR="00C72CBC" w:rsidRPr="0051709A">
              <w:rPr>
                <w:rStyle w:val="Hyperlink"/>
                <w:noProof/>
                <w:lang w:val="en-US"/>
              </w:rPr>
              <w:t>Membership, Recruitment and Nominations</w:t>
            </w:r>
            <w:r w:rsidR="00C72CBC">
              <w:rPr>
                <w:noProof/>
                <w:webHidden/>
              </w:rPr>
              <w:tab/>
            </w:r>
            <w:r w:rsidR="00C72CBC">
              <w:rPr>
                <w:noProof/>
                <w:webHidden/>
              </w:rPr>
              <w:fldChar w:fldCharType="begin"/>
            </w:r>
            <w:r w:rsidR="00C72CBC">
              <w:rPr>
                <w:noProof/>
                <w:webHidden/>
              </w:rPr>
              <w:instrText xml:space="preserve"> PAGEREF _Toc187138089 \h </w:instrText>
            </w:r>
            <w:r w:rsidR="00C72CBC">
              <w:rPr>
                <w:noProof/>
                <w:webHidden/>
              </w:rPr>
            </w:r>
            <w:r w:rsidR="00C72CBC">
              <w:rPr>
                <w:noProof/>
                <w:webHidden/>
              </w:rPr>
              <w:fldChar w:fldCharType="separate"/>
            </w:r>
            <w:r w:rsidR="00701235">
              <w:rPr>
                <w:noProof/>
                <w:webHidden/>
              </w:rPr>
              <w:t>10</w:t>
            </w:r>
            <w:r w:rsidR="00C72CBC">
              <w:rPr>
                <w:noProof/>
                <w:webHidden/>
              </w:rPr>
              <w:fldChar w:fldCharType="end"/>
            </w:r>
          </w:hyperlink>
        </w:p>
        <w:p w14:paraId="5D2498FA" w14:textId="22A10C05"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0" w:history="1">
            <w:r w:rsidR="00C72CBC" w:rsidRPr="0051709A">
              <w:rPr>
                <w:rStyle w:val="Hyperlink"/>
                <w:noProof/>
                <w:lang w:val="en-US"/>
              </w:rPr>
              <w:t>OPAC Plan - January to December 2024</w:t>
            </w:r>
            <w:r w:rsidR="00C72CBC">
              <w:rPr>
                <w:noProof/>
                <w:webHidden/>
              </w:rPr>
              <w:tab/>
            </w:r>
            <w:r w:rsidR="00C72CBC">
              <w:rPr>
                <w:noProof/>
                <w:webHidden/>
              </w:rPr>
              <w:fldChar w:fldCharType="begin"/>
            </w:r>
            <w:r w:rsidR="00C72CBC">
              <w:rPr>
                <w:noProof/>
                <w:webHidden/>
              </w:rPr>
              <w:instrText xml:space="preserve"> PAGEREF _Toc187138090 \h </w:instrText>
            </w:r>
            <w:r w:rsidR="00C72CBC">
              <w:rPr>
                <w:noProof/>
                <w:webHidden/>
              </w:rPr>
            </w:r>
            <w:r w:rsidR="00C72CBC">
              <w:rPr>
                <w:noProof/>
                <w:webHidden/>
              </w:rPr>
              <w:fldChar w:fldCharType="separate"/>
            </w:r>
            <w:r w:rsidR="00701235">
              <w:rPr>
                <w:noProof/>
                <w:webHidden/>
              </w:rPr>
              <w:t>10</w:t>
            </w:r>
            <w:r w:rsidR="00C72CBC">
              <w:rPr>
                <w:noProof/>
                <w:webHidden/>
              </w:rPr>
              <w:fldChar w:fldCharType="end"/>
            </w:r>
          </w:hyperlink>
        </w:p>
        <w:p w14:paraId="600D9060" w14:textId="7B15C27D"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1" w:history="1">
            <w:r w:rsidR="00C72CBC" w:rsidRPr="0051709A">
              <w:rPr>
                <w:rStyle w:val="Hyperlink"/>
                <w:noProof/>
                <w:lang w:val="en-US"/>
              </w:rPr>
              <w:t>Meetings</w:t>
            </w:r>
            <w:r w:rsidR="00C72CBC">
              <w:rPr>
                <w:noProof/>
                <w:webHidden/>
              </w:rPr>
              <w:tab/>
            </w:r>
            <w:r w:rsidR="00C72CBC">
              <w:rPr>
                <w:noProof/>
                <w:webHidden/>
              </w:rPr>
              <w:fldChar w:fldCharType="begin"/>
            </w:r>
            <w:r w:rsidR="00C72CBC">
              <w:rPr>
                <w:noProof/>
                <w:webHidden/>
              </w:rPr>
              <w:instrText xml:space="preserve"> PAGEREF _Toc187138091 \h </w:instrText>
            </w:r>
            <w:r w:rsidR="00C72CBC">
              <w:rPr>
                <w:noProof/>
                <w:webHidden/>
              </w:rPr>
            </w:r>
            <w:r w:rsidR="00C72CBC">
              <w:rPr>
                <w:noProof/>
                <w:webHidden/>
              </w:rPr>
              <w:fldChar w:fldCharType="separate"/>
            </w:r>
            <w:r w:rsidR="00701235">
              <w:rPr>
                <w:noProof/>
                <w:webHidden/>
              </w:rPr>
              <w:t>10</w:t>
            </w:r>
            <w:r w:rsidR="00C72CBC">
              <w:rPr>
                <w:noProof/>
                <w:webHidden/>
              </w:rPr>
              <w:fldChar w:fldCharType="end"/>
            </w:r>
          </w:hyperlink>
        </w:p>
        <w:p w14:paraId="03689FC0" w14:textId="1D130157"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2" w:history="1">
            <w:r w:rsidR="00C72CBC" w:rsidRPr="0051709A">
              <w:rPr>
                <w:rStyle w:val="Hyperlink"/>
                <w:noProof/>
                <w:lang w:val="en-US"/>
              </w:rPr>
              <w:t>Subcommittees and Working Groups</w:t>
            </w:r>
            <w:r w:rsidR="00C72CBC">
              <w:rPr>
                <w:noProof/>
                <w:webHidden/>
              </w:rPr>
              <w:tab/>
            </w:r>
            <w:r w:rsidR="00C72CBC">
              <w:rPr>
                <w:noProof/>
                <w:webHidden/>
              </w:rPr>
              <w:fldChar w:fldCharType="begin"/>
            </w:r>
            <w:r w:rsidR="00C72CBC">
              <w:rPr>
                <w:noProof/>
                <w:webHidden/>
              </w:rPr>
              <w:instrText xml:space="preserve"> PAGEREF _Toc187138092 \h </w:instrText>
            </w:r>
            <w:r w:rsidR="00C72CBC">
              <w:rPr>
                <w:noProof/>
                <w:webHidden/>
              </w:rPr>
            </w:r>
            <w:r w:rsidR="00C72CBC">
              <w:rPr>
                <w:noProof/>
                <w:webHidden/>
              </w:rPr>
              <w:fldChar w:fldCharType="separate"/>
            </w:r>
            <w:r w:rsidR="00701235">
              <w:rPr>
                <w:noProof/>
                <w:webHidden/>
              </w:rPr>
              <w:t>11</w:t>
            </w:r>
            <w:r w:rsidR="00C72CBC">
              <w:rPr>
                <w:noProof/>
                <w:webHidden/>
              </w:rPr>
              <w:fldChar w:fldCharType="end"/>
            </w:r>
          </w:hyperlink>
        </w:p>
        <w:p w14:paraId="5FC5394D" w14:textId="620073B4"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093" w:history="1">
            <w:r w:rsidR="00C72CBC" w:rsidRPr="0051709A">
              <w:rPr>
                <w:rStyle w:val="Hyperlink"/>
                <w:rFonts w:cstheme="majorHAnsi"/>
                <w:noProof/>
              </w:rPr>
              <w:t>About the OPAC Governance Subcommittee</w:t>
            </w:r>
            <w:r w:rsidR="00C72CBC">
              <w:rPr>
                <w:noProof/>
                <w:webHidden/>
              </w:rPr>
              <w:tab/>
            </w:r>
            <w:r w:rsidR="00C72CBC">
              <w:rPr>
                <w:noProof/>
                <w:webHidden/>
              </w:rPr>
              <w:fldChar w:fldCharType="begin"/>
            </w:r>
            <w:r w:rsidR="00C72CBC">
              <w:rPr>
                <w:noProof/>
                <w:webHidden/>
              </w:rPr>
              <w:instrText xml:space="preserve"> PAGEREF _Toc187138093 \h </w:instrText>
            </w:r>
            <w:r w:rsidR="00C72CBC">
              <w:rPr>
                <w:noProof/>
                <w:webHidden/>
              </w:rPr>
            </w:r>
            <w:r w:rsidR="00C72CBC">
              <w:rPr>
                <w:noProof/>
                <w:webHidden/>
              </w:rPr>
              <w:fldChar w:fldCharType="separate"/>
            </w:r>
            <w:r w:rsidR="00701235">
              <w:rPr>
                <w:noProof/>
                <w:webHidden/>
              </w:rPr>
              <w:t>11</w:t>
            </w:r>
            <w:r w:rsidR="00C72CBC">
              <w:rPr>
                <w:noProof/>
                <w:webHidden/>
              </w:rPr>
              <w:fldChar w:fldCharType="end"/>
            </w:r>
          </w:hyperlink>
        </w:p>
        <w:p w14:paraId="2C3433CA" w14:textId="766B57BD"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4" w:history="1">
            <w:r w:rsidR="00C72CBC" w:rsidRPr="0051709A">
              <w:rPr>
                <w:rStyle w:val="Hyperlink"/>
                <w:rFonts w:cstheme="majorHAnsi"/>
                <w:noProof/>
                <w:lang w:val="en-US"/>
              </w:rPr>
              <w:t>Membership and Representation</w:t>
            </w:r>
            <w:r w:rsidR="00C72CBC">
              <w:rPr>
                <w:noProof/>
                <w:webHidden/>
              </w:rPr>
              <w:tab/>
            </w:r>
            <w:r w:rsidR="00C72CBC">
              <w:rPr>
                <w:noProof/>
                <w:webHidden/>
              </w:rPr>
              <w:fldChar w:fldCharType="begin"/>
            </w:r>
            <w:r w:rsidR="00C72CBC">
              <w:rPr>
                <w:noProof/>
                <w:webHidden/>
              </w:rPr>
              <w:instrText xml:space="preserve"> PAGEREF _Toc187138094 \h </w:instrText>
            </w:r>
            <w:r w:rsidR="00C72CBC">
              <w:rPr>
                <w:noProof/>
                <w:webHidden/>
              </w:rPr>
            </w:r>
            <w:r w:rsidR="00C72CBC">
              <w:rPr>
                <w:noProof/>
                <w:webHidden/>
              </w:rPr>
              <w:fldChar w:fldCharType="separate"/>
            </w:r>
            <w:r w:rsidR="00701235">
              <w:rPr>
                <w:noProof/>
                <w:webHidden/>
              </w:rPr>
              <w:t>12</w:t>
            </w:r>
            <w:r w:rsidR="00C72CBC">
              <w:rPr>
                <w:noProof/>
                <w:webHidden/>
              </w:rPr>
              <w:fldChar w:fldCharType="end"/>
            </w:r>
          </w:hyperlink>
        </w:p>
        <w:p w14:paraId="69B386AD" w14:textId="3EFE7C1A"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095" w:history="1">
            <w:r w:rsidR="00C72CBC" w:rsidRPr="0051709A">
              <w:rPr>
                <w:rStyle w:val="Hyperlink"/>
                <w:noProof/>
                <w:lang w:val="en-US"/>
              </w:rPr>
              <w:t>Council Advisory Committees/Networks:</w:t>
            </w:r>
            <w:r w:rsidR="00C72CBC">
              <w:rPr>
                <w:noProof/>
                <w:webHidden/>
              </w:rPr>
              <w:tab/>
            </w:r>
            <w:r w:rsidR="00C72CBC">
              <w:rPr>
                <w:noProof/>
                <w:webHidden/>
              </w:rPr>
              <w:fldChar w:fldCharType="begin"/>
            </w:r>
            <w:r w:rsidR="00C72CBC">
              <w:rPr>
                <w:noProof/>
                <w:webHidden/>
              </w:rPr>
              <w:instrText xml:space="preserve"> PAGEREF _Toc187138095 \h </w:instrText>
            </w:r>
            <w:r w:rsidR="00C72CBC">
              <w:rPr>
                <w:noProof/>
                <w:webHidden/>
              </w:rPr>
            </w:r>
            <w:r w:rsidR="00C72CBC">
              <w:rPr>
                <w:noProof/>
                <w:webHidden/>
              </w:rPr>
              <w:fldChar w:fldCharType="separate"/>
            </w:r>
            <w:r w:rsidR="00701235">
              <w:rPr>
                <w:noProof/>
                <w:webHidden/>
              </w:rPr>
              <w:t>12</w:t>
            </w:r>
            <w:r w:rsidR="00C72CBC">
              <w:rPr>
                <w:noProof/>
                <w:webHidden/>
              </w:rPr>
              <w:fldChar w:fldCharType="end"/>
            </w:r>
          </w:hyperlink>
        </w:p>
        <w:p w14:paraId="274280D4" w14:textId="44984715"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096" w:history="1">
            <w:r w:rsidR="00C72CBC" w:rsidRPr="0051709A">
              <w:rPr>
                <w:rStyle w:val="Hyperlink"/>
                <w:noProof/>
                <w:lang w:val="en-US"/>
              </w:rPr>
              <w:t>External Community Groups/Networks:</w:t>
            </w:r>
            <w:r w:rsidR="00C72CBC">
              <w:rPr>
                <w:noProof/>
                <w:webHidden/>
              </w:rPr>
              <w:tab/>
            </w:r>
            <w:r w:rsidR="00C72CBC">
              <w:rPr>
                <w:noProof/>
                <w:webHidden/>
              </w:rPr>
              <w:fldChar w:fldCharType="begin"/>
            </w:r>
            <w:r w:rsidR="00C72CBC">
              <w:rPr>
                <w:noProof/>
                <w:webHidden/>
              </w:rPr>
              <w:instrText xml:space="preserve"> PAGEREF _Toc187138096 \h </w:instrText>
            </w:r>
            <w:r w:rsidR="00C72CBC">
              <w:rPr>
                <w:noProof/>
                <w:webHidden/>
              </w:rPr>
            </w:r>
            <w:r w:rsidR="00C72CBC">
              <w:rPr>
                <w:noProof/>
                <w:webHidden/>
              </w:rPr>
              <w:fldChar w:fldCharType="separate"/>
            </w:r>
            <w:r w:rsidR="00701235">
              <w:rPr>
                <w:noProof/>
                <w:webHidden/>
              </w:rPr>
              <w:t>12</w:t>
            </w:r>
            <w:r w:rsidR="00C72CBC">
              <w:rPr>
                <w:noProof/>
                <w:webHidden/>
              </w:rPr>
              <w:fldChar w:fldCharType="end"/>
            </w:r>
          </w:hyperlink>
        </w:p>
        <w:p w14:paraId="3D5500A9" w14:textId="136C709E"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7" w:history="1">
            <w:r w:rsidR="00C72CBC" w:rsidRPr="0051709A">
              <w:rPr>
                <w:rStyle w:val="Hyperlink"/>
                <w:noProof/>
                <w:lang w:val="en-US"/>
              </w:rPr>
              <w:t>Consultation</w:t>
            </w:r>
            <w:r w:rsidR="00C72CBC">
              <w:rPr>
                <w:noProof/>
                <w:webHidden/>
              </w:rPr>
              <w:tab/>
            </w:r>
            <w:r w:rsidR="00C72CBC">
              <w:rPr>
                <w:noProof/>
                <w:webHidden/>
              </w:rPr>
              <w:fldChar w:fldCharType="begin"/>
            </w:r>
            <w:r w:rsidR="00C72CBC">
              <w:rPr>
                <w:noProof/>
                <w:webHidden/>
              </w:rPr>
              <w:instrText xml:space="preserve"> PAGEREF _Toc187138097 \h </w:instrText>
            </w:r>
            <w:r w:rsidR="00C72CBC">
              <w:rPr>
                <w:noProof/>
                <w:webHidden/>
              </w:rPr>
            </w:r>
            <w:r w:rsidR="00C72CBC">
              <w:rPr>
                <w:noProof/>
                <w:webHidden/>
              </w:rPr>
              <w:fldChar w:fldCharType="separate"/>
            </w:r>
            <w:r w:rsidR="00701235">
              <w:rPr>
                <w:noProof/>
                <w:webHidden/>
              </w:rPr>
              <w:t>12</w:t>
            </w:r>
            <w:r w:rsidR="00C72CBC">
              <w:rPr>
                <w:noProof/>
                <w:webHidden/>
              </w:rPr>
              <w:fldChar w:fldCharType="end"/>
            </w:r>
          </w:hyperlink>
        </w:p>
        <w:p w14:paraId="01071D5A" w14:textId="3F843000"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8" w:history="1">
            <w:r w:rsidR="00C72CBC" w:rsidRPr="0051709A">
              <w:rPr>
                <w:rStyle w:val="Hyperlink"/>
                <w:noProof/>
              </w:rPr>
              <w:t>2024 Council Business – OPAC Consultations, Feedback and Information</w:t>
            </w:r>
            <w:r w:rsidR="00C72CBC">
              <w:rPr>
                <w:noProof/>
                <w:webHidden/>
              </w:rPr>
              <w:tab/>
            </w:r>
            <w:r w:rsidR="00C72CBC">
              <w:rPr>
                <w:noProof/>
                <w:webHidden/>
              </w:rPr>
              <w:fldChar w:fldCharType="begin"/>
            </w:r>
            <w:r w:rsidR="00C72CBC">
              <w:rPr>
                <w:noProof/>
                <w:webHidden/>
              </w:rPr>
              <w:instrText xml:space="preserve"> PAGEREF _Toc187138098 \h </w:instrText>
            </w:r>
            <w:r w:rsidR="00C72CBC">
              <w:rPr>
                <w:noProof/>
                <w:webHidden/>
              </w:rPr>
            </w:r>
            <w:r w:rsidR="00C72CBC">
              <w:rPr>
                <w:noProof/>
                <w:webHidden/>
              </w:rPr>
              <w:fldChar w:fldCharType="separate"/>
            </w:r>
            <w:r w:rsidR="00701235">
              <w:rPr>
                <w:noProof/>
                <w:webHidden/>
              </w:rPr>
              <w:t>13</w:t>
            </w:r>
            <w:r w:rsidR="00C72CBC">
              <w:rPr>
                <w:noProof/>
                <w:webHidden/>
              </w:rPr>
              <w:fldChar w:fldCharType="end"/>
            </w:r>
          </w:hyperlink>
        </w:p>
        <w:p w14:paraId="08FDC3E4" w14:textId="1C9276ED"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099" w:history="1">
            <w:r w:rsidR="00C72CBC" w:rsidRPr="0051709A">
              <w:rPr>
                <w:rStyle w:val="Hyperlink"/>
                <w:noProof/>
                <w:lang w:val="en-US"/>
              </w:rPr>
              <w:t>Matters Affecting Older Residents Highlighted to Council by the OPAC Members</w:t>
            </w:r>
            <w:r w:rsidR="00C72CBC">
              <w:rPr>
                <w:noProof/>
                <w:webHidden/>
              </w:rPr>
              <w:tab/>
            </w:r>
            <w:r w:rsidR="00C72CBC">
              <w:rPr>
                <w:noProof/>
                <w:webHidden/>
              </w:rPr>
              <w:fldChar w:fldCharType="begin"/>
            </w:r>
            <w:r w:rsidR="00C72CBC">
              <w:rPr>
                <w:noProof/>
                <w:webHidden/>
              </w:rPr>
              <w:instrText xml:space="preserve"> PAGEREF _Toc187138099 \h </w:instrText>
            </w:r>
            <w:r w:rsidR="00C72CBC">
              <w:rPr>
                <w:noProof/>
                <w:webHidden/>
              </w:rPr>
            </w:r>
            <w:r w:rsidR="00C72CBC">
              <w:rPr>
                <w:noProof/>
                <w:webHidden/>
              </w:rPr>
              <w:fldChar w:fldCharType="separate"/>
            </w:r>
            <w:r w:rsidR="00701235">
              <w:rPr>
                <w:noProof/>
                <w:webHidden/>
              </w:rPr>
              <w:t>16</w:t>
            </w:r>
            <w:r w:rsidR="00C72CBC">
              <w:rPr>
                <w:noProof/>
                <w:webHidden/>
              </w:rPr>
              <w:fldChar w:fldCharType="end"/>
            </w:r>
          </w:hyperlink>
        </w:p>
        <w:p w14:paraId="0A50AC2B" w14:textId="4245E806"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100" w:history="1">
            <w:r w:rsidR="00C72CBC" w:rsidRPr="0051709A">
              <w:rPr>
                <w:rStyle w:val="Hyperlink"/>
                <w:noProof/>
                <w:lang w:val="en-US"/>
              </w:rPr>
              <w:t>OPAC Activities and Engagement</w:t>
            </w:r>
            <w:r w:rsidR="00C72CBC">
              <w:rPr>
                <w:noProof/>
                <w:webHidden/>
              </w:rPr>
              <w:tab/>
            </w:r>
            <w:r w:rsidR="00C72CBC">
              <w:rPr>
                <w:noProof/>
                <w:webHidden/>
              </w:rPr>
              <w:fldChar w:fldCharType="begin"/>
            </w:r>
            <w:r w:rsidR="00C72CBC">
              <w:rPr>
                <w:noProof/>
                <w:webHidden/>
              </w:rPr>
              <w:instrText xml:space="preserve"> PAGEREF _Toc187138100 \h </w:instrText>
            </w:r>
            <w:r w:rsidR="00C72CBC">
              <w:rPr>
                <w:noProof/>
                <w:webHidden/>
              </w:rPr>
            </w:r>
            <w:r w:rsidR="00C72CBC">
              <w:rPr>
                <w:noProof/>
                <w:webHidden/>
              </w:rPr>
              <w:fldChar w:fldCharType="separate"/>
            </w:r>
            <w:r w:rsidR="00701235">
              <w:rPr>
                <w:noProof/>
                <w:webHidden/>
              </w:rPr>
              <w:t>17</w:t>
            </w:r>
            <w:r w:rsidR="00C72CBC">
              <w:rPr>
                <w:noProof/>
                <w:webHidden/>
              </w:rPr>
              <w:fldChar w:fldCharType="end"/>
            </w:r>
          </w:hyperlink>
        </w:p>
        <w:p w14:paraId="53E99E49" w14:textId="391BBDF1"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101" w:history="1">
            <w:r w:rsidR="00C72CBC" w:rsidRPr="0051709A">
              <w:rPr>
                <w:rStyle w:val="Hyperlink"/>
                <w:noProof/>
                <w:lang w:val="en-US"/>
              </w:rPr>
              <w:t>OPAC Events</w:t>
            </w:r>
            <w:r w:rsidR="00C72CBC">
              <w:rPr>
                <w:noProof/>
                <w:webHidden/>
              </w:rPr>
              <w:tab/>
            </w:r>
            <w:r w:rsidR="00C72CBC">
              <w:rPr>
                <w:noProof/>
                <w:webHidden/>
              </w:rPr>
              <w:fldChar w:fldCharType="begin"/>
            </w:r>
            <w:r w:rsidR="00C72CBC">
              <w:rPr>
                <w:noProof/>
                <w:webHidden/>
              </w:rPr>
              <w:instrText xml:space="preserve"> PAGEREF _Toc187138101 \h </w:instrText>
            </w:r>
            <w:r w:rsidR="00C72CBC">
              <w:rPr>
                <w:noProof/>
                <w:webHidden/>
              </w:rPr>
            </w:r>
            <w:r w:rsidR="00C72CBC">
              <w:rPr>
                <w:noProof/>
                <w:webHidden/>
              </w:rPr>
              <w:fldChar w:fldCharType="separate"/>
            </w:r>
            <w:r w:rsidR="00701235">
              <w:rPr>
                <w:noProof/>
                <w:webHidden/>
              </w:rPr>
              <w:t>17</w:t>
            </w:r>
            <w:r w:rsidR="00C72CBC">
              <w:rPr>
                <w:noProof/>
                <w:webHidden/>
              </w:rPr>
              <w:fldChar w:fldCharType="end"/>
            </w:r>
          </w:hyperlink>
        </w:p>
        <w:p w14:paraId="446A429B" w14:textId="157E06E4"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102" w:history="1">
            <w:r w:rsidR="00C72CBC" w:rsidRPr="0051709A">
              <w:rPr>
                <w:rStyle w:val="Hyperlink"/>
                <w:noProof/>
                <w:lang w:val="en-US"/>
              </w:rPr>
              <w:t>Opening a St Kilda Film Festival free event for Port Phillip at the Alex Theatre (June 2024)</w:t>
            </w:r>
            <w:r w:rsidR="00C72CBC">
              <w:rPr>
                <w:noProof/>
                <w:webHidden/>
              </w:rPr>
              <w:tab/>
            </w:r>
            <w:r w:rsidR="00C72CBC">
              <w:rPr>
                <w:noProof/>
                <w:webHidden/>
              </w:rPr>
              <w:fldChar w:fldCharType="begin"/>
            </w:r>
            <w:r w:rsidR="00C72CBC">
              <w:rPr>
                <w:noProof/>
                <w:webHidden/>
              </w:rPr>
              <w:instrText xml:space="preserve"> PAGEREF _Toc187138102 \h </w:instrText>
            </w:r>
            <w:r w:rsidR="00C72CBC">
              <w:rPr>
                <w:noProof/>
                <w:webHidden/>
              </w:rPr>
            </w:r>
            <w:r w:rsidR="00C72CBC">
              <w:rPr>
                <w:noProof/>
                <w:webHidden/>
              </w:rPr>
              <w:fldChar w:fldCharType="separate"/>
            </w:r>
            <w:r w:rsidR="00701235">
              <w:rPr>
                <w:noProof/>
                <w:webHidden/>
              </w:rPr>
              <w:t>18</w:t>
            </w:r>
            <w:r w:rsidR="00C72CBC">
              <w:rPr>
                <w:noProof/>
                <w:webHidden/>
              </w:rPr>
              <w:fldChar w:fldCharType="end"/>
            </w:r>
          </w:hyperlink>
        </w:p>
        <w:p w14:paraId="3B89FBA4" w14:textId="54EC9893"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103" w:history="1">
            <w:r w:rsidR="00C72CBC" w:rsidRPr="0051709A">
              <w:rPr>
                <w:rStyle w:val="Hyperlink"/>
                <w:rFonts w:cs="Arial"/>
                <w:noProof/>
              </w:rPr>
              <w:t>OPAC Chair Wendy Priddle MC’ed and facilitated the St Kilda Film Festival ‘Ageing</w:t>
            </w:r>
            <w:r w:rsidR="00C72CBC">
              <w:rPr>
                <w:noProof/>
                <w:webHidden/>
              </w:rPr>
              <w:tab/>
            </w:r>
            <w:r w:rsidR="00C72CBC">
              <w:rPr>
                <w:noProof/>
                <w:webHidden/>
              </w:rPr>
              <w:fldChar w:fldCharType="begin"/>
            </w:r>
            <w:r w:rsidR="00C72CBC">
              <w:rPr>
                <w:noProof/>
                <w:webHidden/>
              </w:rPr>
              <w:instrText xml:space="preserve"> PAGEREF _Toc187138103 \h </w:instrText>
            </w:r>
            <w:r w:rsidR="00C72CBC">
              <w:rPr>
                <w:noProof/>
                <w:webHidden/>
              </w:rPr>
            </w:r>
            <w:r w:rsidR="00C72CBC">
              <w:rPr>
                <w:noProof/>
                <w:webHidden/>
              </w:rPr>
              <w:fldChar w:fldCharType="separate"/>
            </w:r>
            <w:r w:rsidR="00701235">
              <w:rPr>
                <w:noProof/>
                <w:webHidden/>
              </w:rPr>
              <w:t>18</w:t>
            </w:r>
            <w:r w:rsidR="00C72CBC">
              <w:rPr>
                <w:noProof/>
                <w:webHidden/>
              </w:rPr>
              <w:fldChar w:fldCharType="end"/>
            </w:r>
          </w:hyperlink>
        </w:p>
        <w:p w14:paraId="3787996C" w14:textId="68E091A3" w:rsidR="00C72CBC" w:rsidRDefault="00000000">
          <w:pPr>
            <w:pStyle w:val="TOC3"/>
            <w:tabs>
              <w:tab w:val="right" w:leader="dot" w:pos="9628"/>
            </w:tabs>
            <w:rPr>
              <w:rFonts w:asciiTheme="minorHAnsi" w:eastAsiaTheme="minorEastAsia" w:hAnsiTheme="minorHAnsi"/>
              <w:noProof/>
              <w:kern w:val="2"/>
              <w:lang w:eastAsia="en-AU"/>
              <w14:ligatures w14:val="standardContextual"/>
            </w:rPr>
          </w:pPr>
          <w:hyperlink w:anchor="_Toc187138104" w:history="1">
            <w:r w:rsidR="00C72CBC" w:rsidRPr="0051709A">
              <w:rPr>
                <w:rStyle w:val="Hyperlink"/>
                <w:noProof/>
                <w:lang w:val="en-US"/>
              </w:rPr>
              <w:t>City of Port Phillip Seniors Festival 1 to 14 October 2024</w:t>
            </w:r>
            <w:r w:rsidR="00C72CBC">
              <w:rPr>
                <w:noProof/>
                <w:webHidden/>
              </w:rPr>
              <w:tab/>
            </w:r>
            <w:r w:rsidR="00C72CBC">
              <w:rPr>
                <w:noProof/>
                <w:webHidden/>
              </w:rPr>
              <w:fldChar w:fldCharType="begin"/>
            </w:r>
            <w:r w:rsidR="00C72CBC">
              <w:rPr>
                <w:noProof/>
                <w:webHidden/>
              </w:rPr>
              <w:instrText xml:space="preserve"> PAGEREF _Toc187138104 \h </w:instrText>
            </w:r>
            <w:r w:rsidR="00C72CBC">
              <w:rPr>
                <w:noProof/>
                <w:webHidden/>
              </w:rPr>
            </w:r>
            <w:r w:rsidR="00C72CBC">
              <w:rPr>
                <w:noProof/>
                <w:webHidden/>
              </w:rPr>
              <w:fldChar w:fldCharType="separate"/>
            </w:r>
            <w:r w:rsidR="00701235">
              <w:rPr>
                <w:noProof/>
                <w:webHidden/>
              </w:rPr>
              <w:t>18</w:t>
            </w:r>
            <w:r w:rsidR="00C72CBC">
              <w:rPr>
                <w:noProof/>
                <w:webHidden/>
              </w:rPr>
              <w:fldChar w:fldCharType="end"/>
            </w:r>
          </w:hyperlink>
        </w:p>
        <w:p w14:paraId="68158BB7" w14:textId="56FA9B49" w:rsidR="00C72CBC" w:rsidRDefault="00000000">
          <w:pPr>
            <w:pStyle w:val="TOC2"/>
            <w:tabs>
              <w:tab w:val="right" w:leader="dot" w:pos="9628"/>
            </w:tabs>
            <w:rPr>
              <w:rFonts w:asciiTheme="minorHAnsi" w:eastAsiaTheme="minorEastAsia" w:hAnsiTheme="minorHAnsi"/>
              <w:noProof/>
              <w:kern w:val="2"/>
              <w:lang w:eastAsia="en-AU"/>
              <w14:ligatures w14:val="standardContextual"/>
            </w:rPr>
          </w:pPr>
          <w:hyperlink w:anchor="_Toc187138105" w:history="1">
            <w:r w:rsidR="00C72CBC" w:rsidRPr="0051709A">
              <w:rPr>
                <w:rStyle w:val="Hyperlink"/>
                <w:noProof/>
              </w:rPr>
              <w:t>Acknowledgement</w:t>
            </w:r>
            <w:r w:rsidR="00C72CBC">
              <w:rPr>
                <w:noProof/>
                <w:webHidden/>
              </w:rPr>
              <w:tab/>
            </w:r>
            <w:r w:rsidR="00C72CBC">
              <w:rPr>
                <w:noProof/>
                <w:webHidden/>
              </w:rPr>
              <w:fldChar w:fldCharType="begin"/>
            </w:r>
            <w:r w:rsidR="00C72CBC">
              <w:rPr>
                <w:noProof/>
                <w:webHidden/>
              </w:rPr>
              <w:instrText xml:space="preserve"> PAGEREF _Toc187138105 \h </w:instrText>
            </w:r>
            <w:r w:rsidR="00C72CBC">
              <w:rPr>
                <w:noProof/>
                <w:webHidden/>
              </w:rPr>
            </w:r>
            <w:r w:rsidR="00C72CBC">
              <w:rPr>
                <w:noProof/>
                <w:webHidden/>
              </w:rPr>
              <w:fldChar w:fldCharType="separate"/>
            </w:r>
            <w:r w:rsidR="00701235">
              <w:rPr>
                <w:noProof/>
                <w:webHidden/>
              </w:rPr>
              <w:t>20</w:t>
            </w:r>
            <w:r w:rsidR="00C72CBC">
              <w:rPr>
                <w:noProof/>
                <w:webHidden/>
              </w:rPr>
              <w:fldChar w:fldCharType="end"/>
            </w:r>
          </w:hyperlink>
        </w:p>
        <w:p w14:paraId="163EA9A1" w14:textId="1D9DD043" w:rsidR="00147C38" w:rsidRPr="006D0DA6" w:rsidRDefault="00147C38">
          <w:pPr>
            <w:rPr>
              <w:highlight w:val="yellow"/>
            </w:rPr>
          </w:pPr>
          <w:r w:rsidRPr="006D0DA6">
            <w:rPr>
              <w:b/>
              <w:bCs/>
              <w:noProof/>
              <w:highlight w:val="yellow"/>
            </w:rPr>
            <w:fldChar w:fldCharType="end"/>
          </w:r>
        </w:p>
      </w:sdtContent>
    </w:sdt>
    <w:p w14:paraId="2E1A6025" w14:textId="77777777" w:rsidR="00A308D6" w:rsidRPr="000A0DC1" w:rsidRDefault="00A308D6" w:rsidP="00272A66">
      <w:pPr>
        <w:jc w:val="both"/>
      </w:pPr>
    </w:p>
    <w:p w14:paraId="553CE40C" w14:textId="19B39F17" w:rsidR="008F1A8F" w:rsidRPr="000A0DC1" w:rsidRDefault="00517D9B" w:rsidP="00DD4C38">
      <w:pPr>
        <w:pStyle w:val="Heading1"/>
      </w:pPr>
      <w:bookmarkStart w:id="3" w:name="_Toc187138080"/>
      <w:r w:rsidRPr="000A0DC1">
        <w:lastRenderedPageBreak/>
        <w:t>OPAC Annual Report 202</w:t>
      </w:r>
      <w:r w:rsidR="00321717" w:rsidRPr="000A0DC1">
        <w:t>4</w:t>
      </w:r>
      <w:bookmarkEnd w:id="3"/>
    </w:p>
    <w:p w14:paraId="72DAA38B" w14:textId="080FAA03" w:rsidR="00293429" w:rsidRPr="000A0DC1" w:rsidRDefault="00293429" w:rsidP="00293429">
      <w:pPr>
        <w:pStyle w:val="Heading2"/>
      </w:pPr>
      <w:bookmarkStart w:id="4" w:name="_Toc187138081"/>
      <w:r w:rsidRPr="000A0DC1">
        <w:t>Acknowledgement of Country</w:t>
      </w:r>
      <w:bookmarkEnd w:id="4"/>
    </w:p>
    <w:p w14:paraId="021E4ADA" w14:textId="6E4FA99E" w:rsidR="00013EB1" w:rsidRPr="000A0DC1" w:rsidRDefault="00B62CC6" w:rsidP="00B62CC6">
      <w:pPr>
        <w:spacing w:line="360" w:lineRule="auto"/>
        <w:rPr>
          <w:rFonts w:eastAsia="Times New Roman"/>
        </w:rPr>
      </w:pPr>
      <w:r w:rsidRPr="000A0DC1">
        <w:rPr>
          <w:rFonts w:eastAsia="Times New Roman" w:cs="Arial"/>
          <w:color w:val="000000"/>
        </w:rPr>
        <w:t>In accordance with the strategic vision advocating to the Community and Council on behalf of older residents, including First Nations people, OPAC respectfully acknowledges the traditional owners of the land, the people of the Kulin Nations. We pay our respects to their Elders, past present and emerging and support their right to be heard and recognised.  </w:t>
      </w:r>
    </w:p>
    <w:p w14:paraId="3A9530DE" w14:textId="77777777" w:rsidR="00293429" w:rsidRPr="000A0DC1" w:rsidRDefault="00293429" w:rsidP="00293429">
      <w:pPr>
        <w:pStyle w:val="Heading2"/>
      </w:pPr>
      <w:bookmarkStart w:id="5" w:name="_Toc187138082"/>
      <w:r w:rsidRPr="000A0DC1">
        <w:t>About OPAC</w:t>
      </w:r>
      <w:bookmarkEnd w:id="5"/>
    </w:p>
    <w:p w14:paraId="088096E2" w14:textId="1CF46EA8" w:rsidR="00293429" w:rsidRPr="000A0DC1" w:rsidRDefault="00293429" w:rsidP="00293429">
      <w:pPr>
        <w:spacing w:line="360" w:lineRule="auto"/>
      </w:pPr>
      <w:r w:rsidRPr="000A0DC1">
        <w:t xml:space="preserve">The Older Persons Advisory Committee (OPAC) has been appointed by the City of Port Phillip </w:t>
      </w:r>
      <w:r w:rsidR="00F713BE">
        <w:t>C</w:t>
      </w:r>
      <w:r w:rsidRPr="000A0DC1">
        <w:t>ouncil to be its main advisory body on all issues affecting older residents living in the City of Port Phillip. Encompassing a wide range of backgrounds and views, the OPAC is accessible and engaged.</w:t>
      </w:r>
    </w:p>
    <w:p w14:paraId="48291499" w14:textId="77777777" w:rsidR="00293429" w:rsidRPr="000A0DC1" w:rsidRDefault="00293429" w:rsidP="00293429">
      <w:pPr>
        <w:pStyle w:val="Heading2"/>
      </w:pPr>
      <w:bookmarkStart w:id="6" w:name="_Toc187138083"/>
      <w:r w:rsidRPr="000A0DC1">
        <w:t>The Stated Purpose of the OPAC:</w:t>
      </w:r>
      <w:bookmarkEnd w:id="6"/>
    </w:p>
    <w:p w14:paraId="78F0465A" w14:textId="548FC2B8" w:rsidR="00D040BF" w:rsidRPr="000A0DC1" w:rsidRDefault="00293429" w:rsidP="00F713BE">
      <w:pPr>
        <w:spacing w:line="360" w:lineRule="auto"/>
      </w:pPr>
      <w:r w:rsidRPr="000A0DC1">
        <w:t>The Older Persons Advisory Committee will provide advice to Council and council officers about policies, plans and services affecting older people.</w:t>
      </w:r>
    </w:p>
    <w:p w14:paraId="33C1F77E" w14:textId="70A4BAFE" w:rsidR="0087477C" w:rsidRPr="000A0DC1" w:rsidRDefault="00DB2548" w:rsidP="00066C52">
      <w:pPr>
        <w:spacing w:line="259" w:lineRule="auto"/>
        <w:jc w:val="center"/>
        <w:rPr>
          <w:rFonts w:cs="Arial"/>
        </w:rPr>
      </w:pPr>
      <w:r w:rsidRPr="000A0DC1">
        <w:rPr>
          <w:noProof/>
        </w:rPr>
        <w:drawing>
          <wp:inline distT="0" distB="0" distL="0" distR="0" wp14:anchorId="577CA20E" wp14:editId="5F8AACE0">
            <wp:extent cx="5435911" cy="3276248"/>
            <wp:effectExtent l="0" t="0" r="0" b="635"/>
            <wp:docPr id="10258471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5847120" name=""/>
                    <pic:cNvPicPr/>
                  </pic:nvPicPr>
                  <pic:blipFill>
                    <a:blip r:embed="rId25"/>
                    <a:stretch>
                      <a:fillRect/>
                    </a:stretch>
                  </pic:blipFill>
                  <pic:spPr>
                    <a:xfrm>
                      <a:off x="0" y="0"/>
                      <a:ext cx="5465392" cy="3294017"/>
                    </a:xfrm>
                    <a:prstGeom prst="rect">
                      <a:avLst/>
                    </a:prstGeom>
                  </pic:spPr>
                </pic:pic>
              </a:graphicData>
            </a:graphic>
          </wp:inline>
        </w:drawing>
      </w:r>
    </w:p>
    <w:p w14:paraId="05888721" w14:textId="7A6D75B1" w:rsidR="00460899" w:rsidRPr="000A0DC1" w:rsidRDefault="0087477C">
      <w:pPr>
        <w:spacing w:line="259" w:lineRule="auto"/>
        <w:rPr>
          <w:rFonts w:cs="Arial"/>
        </w:rPr>
      </w:pPr>
      <w:r w:rsidRPr="000A0DC1">
        <w:rPr>
          <w:rFonts w:cs="Arial"/>
        </w:rPr>
        <w:t xml:space="preserve">Image – OPAC Meeting </w:t>
      </w:r>
      <w:r w:rsidR="00066C52" w:rsidRPr="000A0DC1">
        <w:rPr>
          <w:rFonts w:cs="Arial"/>
        </w:rPr>
        <w:t xml:space="preserve">February </w:t>
      </w:r>
      <w:r w:rsidRPr="000A0DC1">
        <w:rPr>
          <w:rFonts w:cs="Arial"/>
        </w:rPr>
        <w:t>202</w:t>
      </w:r>
      <w:r w:rsidR="00066C52" w:rsidRPr="000A0DC1">
        <w:rPr>
          <w:rFonts w:cs="Arial"/>
        </w:rPr>
        <w:t>4</w:t>
      </w:r>
      <w:r w:rsidRPr="000A0DC1">
        <w:rPr>
          <w:rFonts w:cs="Arial"/>
        </w:rPr>
        <w:t>.</w:t>
      </w:r>
      <w:r w:rsidR="00460899" w:rsidRPr="000A0DC1">
        <w:rPr>
          <w:rFonts w:cs="Arial"/>
        </w:rPr>
        <w:br w:type="page"/>
      </w:r>
    </w:p>
    <w:p w14:paraId="6D556638" w14:textId="22B3D76F" w:rsidR="00B62CC6" w:rsidRPr="000A0DC1" w:rsidRDefault="00B62CC6" w:rsidP="00B62CC6">
      <w:pPr>
        <w:pStyle w:val="Heading2"/>
        <w:rPr>
          <w:szCs w:val="40"/>
          <w:lang w:val="en-US"/>
        </w:rPr>
      </w:pPr>
      <w:bookmarkStart w:id="7" w:name="_Toc134178377"/>
      <w:bookmarkStart w:id="8" w:name="_Toc187138084"/>
      <w:r w:rsidRPr="000A0DC1">
        <w:rPr>
          <w:szCs w:val="40"/>
          <w:lang w:val="en-US"/>
        </w:rPr>
        <w:lastRenderedPageBreak/>
        <w:t>Message from the 202</w:t>
      </w:r>
      <w:r w:rsidR="00213EBD" w:rsidRPr="000A0DC1">
        <w:rPr>
          <w:szCs w:val="40"/>
          <w:lang w:val="en-US"/>
        </w:rPr>
        <w:t>4</w:t>
      </w:r>
      <w:r w:rsidRPr="000A0DC1">
        <w:rPr>
          <w:szCs w:val="40"/>
          <w:lang w:val="en-US"/>
        </w:rPr>
        <w:t xml:space="preserve"> Chair</w:t>
      </w:r>
      <w:bookmarkEnd w:id="7"/>
      <w:bookmarkEnd w:id="8"/>
    </w:p>
    <w:p w14:paraId="1B7B91C1" w14:textId="3E87D4BC" w:rsidR="00984200" w:rsidRPr="000A0DC1" w:rsidRDefault="00984200" w:rsidP="00B31A5B">
      <w:pPr>
        <w:spacing w:line="336" w:lineRule="auto"/>
        <w:rPr>
          <w:rFonts w:eastAsia="Times New Roman" w:cs="Arial"/>
          <w:color w:val="000000"/>
        </w:rPr>
      </w:pPr>
      <w:r w:rsidRPr="000A0DC1">
        <w:rPr>
          <w:rFonts w:eastAsia="Times New Roman" w:cs="Arial"/>
          <w:color w:val="000000"/>
        </w:rPr>
        <w:t>Welcome to the 202</w:t>
      </w:r>
      <w:r w:rsidR="00FB5050" w:rsidRPr="000A0DC1">
        <w:rPr>
          <w:rFonts w:eastAsia="Times New Roman" w:cs="Arial"/>
          <w:color w:val="000000"/>
        </w:rPr>
        <w:t>4</w:t>
      </w:r>
      <w:r w:rsidRPr="000A0DC1">
        <w:rPr>
          <w:rFonts w:eastAsia="Times New Roman" w:cs="Arial"/>
          <w:color w:val="000000"/>
        </w:rPr>
        <w:t xml:space="preserve"> OPAC Annual Report.</w:t>
      </w:r>
    </w:p>
    <w:p w14:paraId="25669D96" w14:textId="52BD279E" w:rsidR="00984200" w:rsidRPr="000A0DC1" w:rsidRDefault="00FB5050" w:rsidP="00B31A5B">
      <w:pPr>
        <w:spacing w:line="336" w:lineRule="auto"/>
        <w:rPr>
          <w:rFonts w:eastAsia="Times New Roman" w:cs="Arial"/>
          <w:color w:val="000000"/>
        </w:rPr>
      </w:pPr>
      <w:r w:rsidRPr="000A0DC1">
        <w:rPr>
          <w:rFonts w:eastAsia="Times New Roman" w:cs="Arial"/>
          <w:color w:val="000000"/>
        </w:rPr>
        <w:t xml:space="preserve">2024 was a truncated year for OPAC </w:t>
      </w:r>
      <w:r w:rsidR="004E6DA2" w:rsidRPr="000A0DC1">
        <w:rPr>
          <w:rFonts w:eastAsia="Times New Roman" w:cs="Arial"/>
          <w:color w:val="000000"/>
        </w:rPr>
        <w:t>-</w:t>
      </w:r>
      <w:r w:rsidRPr="000A0DC1">
        <w:rPr>
          <w:rFonts w:eastAsia="Times New Roman" w:cs="Arial"/>
          <w:color w:val="000000"/>
        </w:rPr>
        <w:t xml:space="preserve"> Council elections in October 2024 mean</w:t>
      </w:r>
      <w:r w:rsidR="004E6DA2" w:rsidRPr="000A0DC1">
        <w:rPr>
          <w:rFonts w:eastAsia="Times New Roman" w:cs="Arial"/>
          <w:color w:val="000000"/>
        </w:rPr>
        <w:t>t</w:t>
      </w:r>
      <w:r w:rsidRPr="000A0DC1">
        <w:rPr>
          <w:rFonts w:eastAsia="Times New Roman" w:cs="Arial"/>
          <w:color w:val="000000"/>
        </w:rPr>
        <w:t xml:space="preserve"> that we did not meet during the four-week caretaker period from mid-September through to the end of the year when the new Council endorsed the continuation of the Committee and appointed a Councillor representative.</w:t>
      </w:r>
    </w:p>
    <w:p w14:paraId="60B5CF37" w14:textId="5389753B" w:rsidR="00FB5050" w:rsidRPr="000A0DC1" w:rsidRDefault="00FB5050" w:rsidP="00B31A5B">
      <w:pPr>
        <w:spacing w:line="336" w:lineRule="auto"/>
        <w:rPr>
          <w:rFonts w:eastAsia="Times New Roman" w:cs="Arial"/>
          <w:color w:val="000000"/>
        </w:rPr>
      </w:pPr>
      <w:r w:rsidRPr="000A0DC1">
        <w:rPr>
          <w:rFonts w:eastAsia="Times New Roman" w:cs="Arial"/>
          <w:color w:val="000000"/>
        </w:rPr>
        <w:t>OPAC nominated its focus areas at our January 2024 Planning Day and expanded our working groups to improve our focus in a shorter year.</w:t>
      </w:r>
    </w:p>
    <w:p w14:paraId="6F81BF5A" w14:textId="2D80AACF" w:rsidR="00FB5050" w:rsidRPr="000A0DC1" w:rsidRDefault="00FB5050" w:rsidP="00B31A5B">
      <w:pPr>
        <w:spacing w:line="336" w:lineRule="auto"/>
        <w:rPr>
          <w:rFonts w:eastAsia="Times New Roman" w:cs="Arial"/>
          <w:color w:val="000000"/>
        </w:rPr>
      </w:pPr>
      <w:r w:rsidRPr="000A0DC1">
        <w:rPr>
          <w:rFonts w:eastAsia="Times New Roman" w:cs="Arial"/>
          <w:color w:val="000000"/>
        </w:rPr>
        <w:t xml:space="preserve">We worked closely with Council on the new approach to care service to the elderly in their homes and monitored the transition to new providers with monthly reports from Council Officers, providing valuable feedback </w:t>
      </w:r>
      <w:r w:rsidR="004E6DA2" w:rsidRPr="000A0DC1">
        <w:rPr>
          <w:rFonts w:eastAsia="Times New Roman" w:cs="Arial"/>
          <w:color w:val="000000"/>
        </w:rPr>
        <w:t xml:space="preserve">to Council </w:t>
      </w:r>
      <w:r w:rsidRPr="000A0DC1">
        <w:rPr>
          <w:rFonts w:eastAsia="Times New Roman" w:cs="Arial"/>
          <w:color w:val="000000"/>
        </w:rPr>
        <w:t>from clients.</w:t>
      </w:r>
    </w:p>
    <w:p w14:paraId="0F98BF9C" w14:textId="1C8E2588" w:rsidR="00FB5050" w:rsidRPr="000A0DC1" w:rsidRDefault="00FB5050" w:rsidP="00B31A5B">
      <w:pPr>
        <w:spacing w:line="336" w:lineRule="auto"/>
        <w:rPr>
          <w:rFonts w:eastAsia="Times New Roman" w:cs="Arial"/>
          <w:color w:val="000000"/>
        </w:rPr>
      </w:pPr>
      <w:r w:rsidRPr="000A0DC1">
        <w:rPr>
          <w:rFonts w:eastAsia="Times New Roman" w:cs="Arial"/>
          <w:color w:val="000000"/>
        </w:rPr>
        <w:t xml:space="preserve">A 2024 highlight was the reintroduction of the OPAC Forum, paused </w:t>
      </w:r>
      <w:r w:rsidR="004E6DA2" w:rsidRPr="000A0DC1">
        <w:rPr>
          <w:rFonts w:eastAsia="Times New Roman" w:cs="Arial"/>
          <w:color w:val="000000"/>
        </w:rPr>
        <w:t>due to</w:t>
      </w:r>
      <w:r w:rsidRPr="000A0DC1">
        <w:rPr>
          <w:rFonts w:eastAsia="Times New Roman" w:cs="Arial"/>
          <w:color w:val="000000"/>
        </w:rPr>
        <w:t xml:space="preserve"> 2020 Covid restrictions. Given the changes to aged care services, we offered an information session on the different types of care available in Port Phillip, including in-home and residential services. </w:t>
      </w:r>
    </w:p>
    <w:p w14:paraId="5CA9315D" w14:textId="6897766A" w:rsidR="00FB5050" w:rsidRPr="000A0DC1" w:rsidRDefault="004E6DA2" w:rsidP="00B31A5B">
      <w:pPr>
        <w:spacing w:line="336" w:lineRule="auto"/>
        <w:rPr>
          <w:rFonts w:eastAsia="Times New Roman" w:cs="Arial"/>
          <w:color w:val="000000"/>
        </w:rPr>
      </w:pPr>
      <w:r w:rsidRPr="000A0DC1">
        <w:rPr>
          <w:rFonts w:eastAsia="Times New Roman" w:cs="Arial"/>
          <w:color w:val="000000"/>
        </w:rPr>
        <w:t>At the 21 August Council meeting, Cr Peter Martin proposed a Notice of Motion that the three Advisory Committees’ terms be extended to Jun 2025. It had been intended for OPAC (as well as the LGBTIQA+ and Multi-Cultural Committees) to finish up at the end of the Council term. It would take some time, potentially months, for new Committees to be up-and-running, and representation of older, multi-cultural and LGBTIQA+ residents would be limited to personal submissions to the new Council Plan and Budget for 2025-2026.</w:t>
      </w:r>
    </w:p>
    <w:p w14:paraId="1CF387D4" w14:textId="565F090D" w:rsidR="004E6DA2" w:rsidRPr="000A0DC1" w:rsidRDefault="004E6DA2" w:rsidP="00B31A5B">
      <w:pPr>
        <w:spacing w:line="336" w:lineRule="auto"/>
        <w:rPr>
          <w:rFonts w:eastAsia="Times New Roman" w:cs="Arial"/>
          <w:color w:val="000000"/>
        </w:rPr>
      </w:pPr>
      <w:r w:rsidRPr="000A0DC1">
        <w:rPr>
          <w:rFonts w:eastAsia="Times New Roman" w:cs="Arial"/>
          <w:color w:val="000000"/>
        </w:rPr>
        <w:t>This Notice of Motion was passed, and OPAC will continue through to June 2025.</w:t>
      </w:r>
    </w:p>
    <w:p w14:paraId="2CCCEE6D" w14:textId="02348B3F" w:rsidR="004E6DA2" w:rsidRPr="000A0DC1" w:rsidRDefault="004E6DA2" w:rsidP="00B31A5B">
      <w:pPr>
        <w:spacing w:line="336" w:lineRule="auto"/>
        <w:rPr>
          <w:rFonts w:eastAsia="Times New Roman" w:cs="Arial"/>
          <w:color w:val="000000"/>
        </w:rPr>
      </w:pPr>
      <w:r w:rsidRPr="000A0DC1">
        <w:rPr>
          <w:rFonts w:eastAsia="Times New Roman" w:cs="Arial"/>
          <w:color w:val="000000"/>
        </w:rPr>
        <w:t>OPAC tries very hard to represent the diverse voices of Port Phillip’s older residents. We welcome questions and feedback via My Port Phillip and look forward to applications for new members later in the year should Council decide to continue with the Older Persons Advisory Committee.</w:t>
      </w:r>
    </w:p>
    <w:p w14:paraId="1071A131" w14:textId="23C4F160" w:rsidR="00984200" w:rsidRPr="006D0DA6" w:rsidRDefault="00FB5050" w:rsidP="009B178E">
      <w:pPr>
        <w:spacing w:line="360" w:lineRule="auto"/>
        <w:jc w:val="both"/>
        <w:rPr>
          <w:rFonts w:eastAsia="Times New Roman" w:cs="Arial"/>
          <w:color w:val="000000"/>
          <w:sz w:val="20"/>
          <w:szCs w:val="20"/>
          <w:highlight w:val="yellow"/>
        </w:rPr>
      </w:pPr>
      <w:r w:rsidRPr="006D0DA6">
        <w:rPr>
          <w:noProof/>
          <w:sz w:val="20"/>
          <w:szCs w:val="20"/>
          <w:highlight w:val="yellow"/>
        </w:rPr>
        <mc:AlternateContent>
          <mc:Choice Requires="wps">
            <w:drawing>
              <wp:anchor distT="0" distB="0" distL="114300" distR="114300" simplePos="0" relativeHeight="251658243" behindDoc="0" locked="0" layoutInCell="1" allowOverlap="1" wp14:anchorId="09514E83" wp14:editId="485B3079">
                <wp:simplePos x="0" y="0"/>
                <wp:positionH relativeFrom="column">
                  <wp:posOffset>9525</wp:posOffset>
                </wp:positionH>
                <wp:positionV relativeFrom="paragraph">
                  <wp:posOffset>45720</wp:posOffset>
                </wp:positionV>
                <wp:extent cx="1820545" cy="2665730"/>
                <wp:effectExtent l="0" t="0" r="8255" b="1270"/>
                <wp:wrapNone/>
                <wp:docPr id="13" name="Text Box 13"/>
                <wp:cNvGraphicFramePr/>
                <a:graphic xmlns:a="http://schemas.openxmlformats.org/drawingml/2006/main">
                  <a:graphicData uri="http://schemas.microsoft.com/office/word/2010/wordprocessingShape">
                    <wps:wsp>
                      <wps:cNvSpPr txBox="1"/>
                      <wps:spPr>
                        <a:xfrm>
                          <a:off x="0" y="0"/>
                          <a:ext cx="1820545" cy="2665730"/>
                        </a:xfrm>
                        <a:prstGeom prst="rect">
                          <a:avLst/>
                        </a:prstGeom>
                        <a:solidFill>
                          <a:schemeClr val="lt1"/>
                        </a:solidFill>
                        <a:ln w="6350">
                          <a:noFill/>
                        </a:ln>
                      </wps:spPr>
                      <wps:txbx>
                        <w:txbxContent>
                          <w:p w14:paraId="46D1108F" w14:textId="4778BA92" w:rsidR="00B06771" w:rsidRPr="000A0DC1" w:rsidRDefault="00B06771">
                            <w:r w:rsidRPr="000A0DC1">
                              <w:rPr>
                                <w:noProof/>
                              </w:rPr>
                              <w:drawing>
                                <wp:inline distT="0" distB="0" distL="0" distR="0" wp14:anchorId="46B0F310" wp14:editId="7E06318D">
                                  <wp:extent cx="1464730" cy="1913767"/>
                                  <wp:effectExtent l="0" t="0" r="254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pic:cNvPicPr>
                                        </pic:nvPicPr>
                                        <pic:blipFill rotWithShape="1">
                                          <a:blip r:embed="rId26" cstate="print">
                                            <a:extLst>
                                              <a:ext uri="{BEBA8EAE-BF5A-486C-A8C5-ECC9F3942E4B}">
                                                <a14:imgProps xmlns:a14="http://schemas.microsoft.com/office/drawing/2010/main">
                                                  <a14:imgLayer r:embed="rId27">
                                                    <a14:imgEffect>
                                                      <a14:sharpenSoften amount="-25000"/>
                                                    </a14:imgEffect>
                                                  </a14:imgLayer>
                                                </a14:imgProps>
                                              </a:ext>
                                              <a:ext uri="{28A0092B-C50C-407E-A947-70E740481C1C}">
                                                <a14:useLocalDpi xmlns:a14="http://schemas.microsoft.com/office/drawing/2010/main" val="0"/>
                                              </a:ext>
                                            </a:extLst>
                                          </a:blip>
                                          <a:srcRect l="7784" t="15303" r="5930"/>
                                          <a:stretch/>
                                        </pic:blipFill>
                                        <pic:spPr bwMode="auto">
                                          <a:xfrm>
                                            <a:off x="0" y="0"/>
                                            <a:ext cx="1485827" cy="1941332"/>
                                          </a:xfrm>
                                          <a:prstGeom prst="rect">
                                            <a:avLst/>
                                          </a:prstGeom>
                                          <a:noFill/>
                                          <a:ln>
                                            <a:noFill/>
                                          </a:ln>
                                          <a:extLst>
                                            <a:ext uri="{53640926-AAD7-44D8-BBD7-CCE9431645EC}">
                                              <a14:shadowObscured xmlns:a14="http://schemas.microsoft.com/office/drawing/2010/main"/>
                                            </a:ext>
                                          </a:extLst>
                                        </pic:spPr>
                                      </pic:pic>
                                    </a:graphicData>
                                  </a:graphic>
                                </wp:inline>
                              </w:drawing>
                            </w:r>
                          </w:p>
                          <w:p w14:paraId="7D9A4216" w14:textId="47DAD8C2" w:rsidR="00B31A5B" w:rsidRPr="000A0DC1" w:rsidRDefault="00B31A5B" w:rsidP="00A901E0">
                            <w:pPr>
                              <w:spacing w:line="240" w:lineRule="auto"/>
                            </w:pPr>
                            <w:r w:rsidRPr="000A0DC1">
                              <w:t xml:space="preserve">Wendy Priddle </w:t>
                            </w:r>
                          </w:p>
                          <w:p w14:paraId="526DD86E" w14:textId="2288F20A" w:rsidR="00B31A5B" w:rsidRDefault="00B31A5B" w:rsidP="00A901E0">
                            <w:pPr>
                              <w:spacing w:line="240" w:lineRule="auto"/>
                            </w:pPr>
                            <w:r w:rsidRPr="000A0DC1">
                              <w:t>OPAC Chair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514E83" id="Text Box 13" o:spid="_x0000_s1027" type="#_x0000_t202" style="position:absolute;left:0;text-align:left;margin-left:.75pt;margin-top:3.6pt;width:143.35pt;height:209.9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j9jNMAIAAFwEAAAOAAAAZHJzL2Uyb0RvYy54bWysVEtv2zAMvg/YfxB0X+ykSdoZcYosRYYB&#10;RVsgHXpWZCkWIIuapMTOfv0oOa91Ow27yKRI8fF9pGf3XaPJXjivwJR0OMgpEYZDpcy2pN9fV5/u&#10;KPGBmYppMKKkB+Hp/fzjh1lrCzGCGnQlHMEgxhetLWkdgi2yzPNaNMwPwAqDRgmuYQFVt80qx1qM&#10;3uhslOfTrAVXWQdceI+3D72RzlN8KQUPz1J6EYguKdYW0unSuYlnNp+xYuuYrRU/lsH+oYqGKYNJ&#10;z6EeWGBk59QfoRrFHXiQYcChyUBKxUXqAbsZ5u+6WdfMitQLguPtGSb//8Lyp/3avjgSui/QIYER&#10;kNb6wuNl7KeTrolfrJSgHSE8nGETXSA8Prob5ZPxhBKOttF0Orm9ScBml+fW+fBVQEOiUFKHvCS4&#10;2P7RB0yJrieXmM2DVtVKaZ2UOAtiqR3ZM2RRh1QkvvjNSxvSlnR6M8lTYAPxeR9ZG0xwaSpKodt0&#10;RFVXDW+gOiAODvoR8ZavFNb6yHx4YQ5nAlvHOQ/PeEgNmAuOEiU1uJ9/u4/+SBVaKWlxxkrqf+yY&#10;E5TobwZJ/Dwcj+NQJmU8uR2h4q4tm2uL2TVLQACGuFGWJzH6B30SpYPmDddhEbOiiRmOuUsaTuIy&#10;9JOP68TFYpGccAwtC49mbXkMHQGPTLx2b8zZI10BmX6C0zSy4h1rvW98aWCxCyBVojTi3KN6hB9H&#10;ODF9XLe4I9d68rr8FOa/AAAA//8DAFBLAwQUAAYACAAAACEAjWzSg94AAAAHAQAADwAAAGRycy9k&#10;b3ducmV2LnhtbEyOS0/DMBCE70j8B2uRuCDqkFISpXEqhHhI3NrwUG9uvCQR8TqK3ST8e5YTvc1o&#10;RjNfvpltJ0YcfOtIwc0iAoFUOdNSreCtfLpOQfigyejOESr4QQ+b4vws15lxE21x3IVa8Aj5TCto&#10;QugzKX3VoNV+4Xokzr7cYHVgO9TSDHricdvJOIrupNUt8UOje3xosPreHa2C/VX9+ern5/dpuVr2&#10;jy9jmXyYUqnLi/l+DSLgHP7L8IfP6FAw08EdyXjRsV9xUUESg+A0TlMWBwW3cRKBLHJ5yl/8AgAA&#10;//8DAFBLAQItABQABgAIAAAAIQC2gziS/gAAAOEBAAATAAAAAAAAAAAAAAAAAAAAAABbQ29udGVu&#10;dF9UeXBlc10ueG1sUEsBAi0AFAAGAAgAAAAhADj9If/WAAAAlAEAAAsAAAAAAAAAAAAAAAAALwEA&#10;AF9yZWxzLy5yZWxzUEsBAi0AFAAGAAgAAAAhAMyP2M0wAgAAXAQAAA4AAAAAAAAAAAAAAAAALgIA&#10;AGRycy9lMm9Eb2MueG1sUEsBAi0AFAAGAAgAAAAhAI1s0oPeAAAABwEAAA8AAAAAAAAAAAAAAAAA&#10;igQAAGRycy9kb3ducmV2LnhtbFBLBQYAAAAABAAEAPMAAACVBQAAAAA=&#10;" fillcolor="white [3201]" stroked="f" strokeweight=".5pt">
                <v:textbox>
                  <w:txbxContent>
                    <w:p w14:paraId="46D1108F" w14:textId="4778BA92" w:rsidR="00B06771" w:rsidRPr="000A0DC1" w:rsidRDefault="00B06771">
                      <w:r w:rsidRPr="000A0DC1">
                        <w:rPr>
                          <w:noProof/>
                        </w:rPr>
                        <w:drawing>
                          <wp:inline distT="0" distB="0" distL="0" distR="0" wp14:anchorId="46B0F310" wp14:editId="7E06318D">
                            <wp:extent cx="1464730" cy="1913767"/>
                            <wp:effectExtent l="0" t="0" r="254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pic:cNvPicPr>
                                  </pic:nvPicPr>
                                  <pic:blipFill rotWithShape="1">
                                    <a:blip r:embed="rId26" cstate="print">
                                      <a:extLst>
                                        <a:ext uri="{BEBA8EAE-BF5A-486C-A8C5-ECC9F3942E4B}">
                                          <a14:imgProps xmlns:a14="http://schemas.microsoft.com/office/drawing/2010/main">
                                            <a14:imgLayer r:embed="rId27">
                                              <a14:imgEffect>
                                                <a14:sharpenSoften amount="-25000"/>
                                              </a14:imgEffect>
                                            </a14:imgLayer>
                                          </a14:imgProps>
                                        </a:ext>
                                        <a:ext uri="{28A0092B-C50C-407E-A947-70E740481C1C}">
                                          <a14:useLocalDpi xmlns:a14="http://schemas.microsoft.com/office/drawing/2010/main" val="0"/>
                                        </a:ext>
                                      </a:extLst>
                                    </a:blip>
                                    <a:srcRect l="7784" t="15303" r="5930"/>
                                    <a:stretch/>
                                  </pic:blipFill>
                                  <pic:spPr bwMode="auto">
                                    <a:xfrm>
                                      <a:off x="0" y="0"/>
                                      <a:ext cx="1485827" cy="1941332"/>
                                    </a:xfrm>
                                    <a:prstGeom prst="rect">
                                      <a:avLst/>
                                    </a:prstGeom>
                                    <a:noFill/>
                                    <a:ln>
                                      <a:noFill/>
                                    </a:ln>
                                    <a:extLst>
                                      <a:ext uri="{53640926-AAD7-44D8-BBD7-CCE9431645EC}">
                                        <a14:shadowObscured xmlns:a14="http://schemas.microsoft.com/office/drawing/2010/main"/>
                                      </a:ext>
                                    </a:extLst>
                                  </pic:spPr>
                                </pic:pic>
                              </a:graphicData>
                            </a:graphic>
                          </wp:inline>
                        </w:drawing>
                      </w:r>
                    </w:p>
                    <w:p w14:paraId="7D9A4216" w14:textId="47DAD8C2" w:rsidR="00B31A5B" w:rsidRPr="000A0DC1" w:rsidRDefault="00B31A5B" w:rsidP="00A901E0">
                      <w:pPr>
                        <w:spacing w:line="240" w:lineRule="auto"/>
                      </w:pPr>
                      <w:r w:rsidRPr="000A0DC1">
                        <w:t xml:space="preserve">Wendy Priddle </w:t>
                      </w:r>
                    </w:p>
                    <w:p w14:paraId="526DD86E" w14:textId="2288F20A" w:rsidR="00B31A5B" w:rsidRDefault="00B31A5B" w:rsidP="00A901E0">
                      <w:pPr>
                        <w:spacing w:line="240" w:lineRule="auto"/>
                      </w:pPr>
                      <w:r w:rsidRPr="000A0DC1">
                        <w:t>OPAC Chair</w:t>
                      </w:r>
                    </w:p>
                  </w:txbxContent>
                </v:textbox>
              </v:shape>
            </w:pict>
          </mc:Fallback>
        </mc:AlternateContent>
      </w:r>
    </w:p>
    <w:p w14:paraId="4389F292" w14:textId="24E596B4" w:rsidR="00B06771" w:rsidRPr="006D0DA6" w:rsidRDefault="00B06771" w:rsidP="009B178E">
      <w:pPr>
        <w:spacing w:line="360" w:lineRule="auto"/>
        <w:jc w:val="both"/>
        <w:rPr>
          <w:rFonts w:eastAsia="Times New Roman" w:cs="Arial"/>
          <w:color w:val="000000"/>
          <w:sz w:val="20"/>
          <w:szCs w:val="20"/>
          <w:highlight w:val="yellow"/>
        </w:rPr>
      </w:pPr>
    </w:p>
    <w:p w14:paraId="506E7D88" w14:textId="108E6AE3" w:rsidR="00984200" w:rsidRPr="006D0DA6" w:rsidRDefault="00984200" w:rsidP="00B06771">
      <w:pPr>
        <w:spacing w:line="360" w:lineRule="auto"/>
        <w:ind w:right="1133"/>
        <w:rPr>
          <w:sz w:val="18"/>
          <w:szCs w:val="18"/>
          <w:highlight w:val="yellow"/>
          <w:lang w:val="en-US"/>
        </w:rPr>
      </w:pPr>
    </w:p>
    <w:p w14:paraId="6301DEE4" w14:textId="7C0F4582" w:rsidR="00984200" w:rsidRPr="006D0DA6" w:rsidRDefault="00984200" w:rsidP="00984200">
      <w:pPr>
        <w:spacing w:line="360" w:lineRule="auto"/>
        <w:rPr>
          <w:sz w:val="18"/>
          <w:szCs w:val="18"/>
          <w:highlight w:val="yellow"/>
          <w:lang w:val="en-US"/>
        </w:rPr>
      </w:pPr>
    </w:p>
    <w:p w14:paraId="75688B19" w14:textId="04C799DA" w:rsidR="00984200" w:rsidRPr="006D0DA6" w:rsidRDefault="00984200" w:rsidP="00984200">
      <w:pPr>
        <w:spacing w:line="360" w:lineRule="auto"/>
        <w:rPr>
          <w:sz w:val="18"/>
          <w:szCs w:val="18"/>
          <w:highlight w:val="yellow"/>
          <w:lang w:val="en-US"/>
        </w:rPr>
      </w:pPr>
    </w:p>
    <w:p w14:paraId="45D6DCD8" w14:textId="77777777" w:rsidR="00984200" w:rsidRPr="006D0DA6" w:rsidRDefault="00984200" w:rsidP="00984200">
      <w:pPr>
        <w:spacing w:line="360" w:lineRule="auto"/>
        <w:rPr>
          <w:sz w:val="18"/>
          <w:szCs w:val="18"/>
          <w:highlight w:val="yellow"/>
          <w:lang w:val="en-US"/>
        </w:rPr>
      </w:pPr>
    </w:p>
    <w:p w14:paraId="55D8DF55" w14:textId="77777777" w:rsidR="00B06771" w:rsidRPr="006D0DA6" w:rsidRDefault="00B06771" w:rsidP="00984200">
      <w:pPr>
        <w:spacing w:line="360" w:lineRule="auto"/>
        <w:rPr>
          <w:highlight w:val="yellow"/>
          <w:lang w:val="en-US"/>
        </w:rPr>
      </w:pPr>
    </w:p>
    <w:p w14:paraId="43A57DD5" w14:textId="14271842" w:rsidR="005A28F1" w:rsidRPr="00D17DDC" w:rsidRDefault="005A28F1" w:rsidP="004E6DA2">
      <w:pPr>
        <w:spacing w:line="259" w:lineRule="auto"/>
        <w:rPr>
          <w:rFonts w:eastAsiaTheme="majorEastAsia" w:cstheme="majorBidi"/>
          <w:b/>
          <w:color w:val="007184"/>
          <w:sz w:val="40"/>
          <w:szCs w:val="40"/>
          <w:lang w:val="en-US"/>
        </w:rPr>
      </w:pPr>
      <w:r w:rsidRPr="00D17DDC">
        <w:rPr>
          <w:rFonts w:eastAsiaTheme="majorEastAsia" w:cstheme="majorBidi"/>
          <w:b/>
          <w:color w:val="007184"/>
          <w:sz w:val="40"/>
          <w:szCs w:val="40"/>
          <w:lang w:val="en-US"/>
        </w:rPr>
        <w:lastRenderedPageBreak/>
        <w:t>OPAC Key Focus Areas</w:t>
      </w:r>
      <w:r w:rsidR="00DD4C38" w:rsidRPr="00D17DDC">
        <w:rPr>
          <w:rFonts w:eastAsiaTheme="majorEastAsia" w:cstheme="majorBidi"/>
          <w:b/>
          <w:color w:val="007184"/>
          <w:sz w:val="40"/>
          <w:szCs w:val="40"/>
          <w:lang w:val="en-US"/>
        </w:rPr>
        <w:t xml:space="preserve"> 202</w:t>
      </w:r>
      <w:r w:rsidR="00AC7D42" w:rsidRPr="00D17DDC">
        <w:rPr>
          <w:rFonts w:eastAsiaTheme="majorEastAsia" w:cstheme="majorBidi"/>
          <w:b/>
          <w:color w:val="007184"/>
          <w:sz w:val="40"/>
          <w:szCs w:val="40"/>
          <w:lang w:val="en-US"/>
        </w:rPr>
        <w:t>4</w:t>
      </w:r>
    </w:p>
    <w:p w14:paraId="3ED92035" w14:textId="29601591" w:rsidR="005A28F1" w:rsidRPr="00D17DDC" w:rsidRDefault="005A28F1" w:rsidP="00674582">
      <w:pPr>
        <w:pStyle w:val="ListParagraph"/>
        <w:numPr>
          <w:ilvl w:val="0"/>
          <w:numId w:val="32"/>
        </w:numPr>
        <w:spacing w:line="360" w:lineRule="auto"/>
        <w:ind w:left="714" w:hanging="357"/>
        <w:rPr>
          <w:rFonts w:ascii="Arial" w:hAnsi="Arial" w:cs="Arial"/>
        </w:rPr>
      </w:pPr>
      <w:r w:rsidRPr="00D17DDC">
        <w:rPr>
          <w:rFonts w:ascii="Arial" w:hAnsi="Arial" w:cs="Arial"/>
        </w:rPr>
        <w:t xml:space="preserve">Positive Ageing Policy </w:t>
      </w:r>
      <w:r w:rsidR="00013EB1" w:rsidRPr="00D17DDC">
        <w:rPr>
          <w:rFonts w:ascii="Arial" w:hAnsi="Arial" w:cs="Arial"/>
        </w:rPr>
        <w:t>Implementation</w:t>
      </w:r>
      <w:r w:rsidRPr="00D17DDC">
        <w:rPr>
          <w:rFonts w:ascii="Arial" w:hAnsi="Arial" w:cs="Arial"/>
        </w:rPr>
        <w:t>, Aged Care Reforms and Ageism Awareness (</w:t>
      </w:r>
      <w:r w:rsidR="00272A66" w:rsidRPr="00D17DDC">
        <w:rPr>
          <w:rFonts w:ascii="Arial" w:hAnsi="Arial" w:cs="Arial"/>
        </w:rPr>
        <w:t>a</w:t>
      </w:r>
      <w:r w:rsidRPr="00D17DDC">
        <w:rPr>
          <w:rFonts w:ascii="Arial" w:hAnsi="Arial" w:cs="Arial"/>
        </w:rPr>
        <w:t>ctively engage)</w:t>
      </w:r>
    </w:p>
    <w:p w14:paraId="2AB56433" w14:textId="47B94385" w:rsidR="005A28F1" w:rsidRPr="00D17DDC" w:rsidRDefault="005A28F1" w:rsidP="00674582">
      <w:pPr>
        <w:pStyle w:val="ListParagraph"/>
        <w:numPr>
          <w:ilvl w:val="0"/>
          <w:numId w:val="32"/>
        </w:numPr>
        <w:spacing w:line="360" w:lineRule="auto"/>
        <w:ind w:left="714" w:hanging="357"/>
        <w:rPr>
          <w:rFonts w:ascii="Arial" w:hAnsi="Arial" w:cs="Arial"/>
        </w:rPr>
      </w:pPr>
      <w:r w:rsidRPr="00D17DDC">
        <w:rPr>
          <w:rFonts w:ascii="Arial" w:hAnsi="Arial" w:cs="Arial"/>
        </w:rPr>
        <w:t xml:space="preserve">Council Plan &amp; Budget </w:t>
      </w:r>
      <w:r w:rsidR="007E2557" w:rsidRPr="00D17DDC">
        <w:rPr>
          <w:rFonts w:ascii="Arial" w:hAnsi="Arial" w:cs="Arial"/>
        </w:rPr>
        <w:t>2024/25</w:t>
      </w:r>
      <w:r w:rsidRPr="00D17DDC">
        <w:rPr>
          <w:rFonts w:ascii="Arial" w:hAnsi="Arial" w:cs="Arial"/>
        </w:rPr>
        <w:t xml:space="preserve"> (</w:t>
      </w:r>
      <w:r w:rsidR="00272A66" w:rsidRPr="00D17DDC">
        <w:rPr>
          <w:rFonts w:ascii="Arial" w:hAnsi="Arial" w:cs="Arial"/>
        </w:rPr>
        <w:t>i</w:t>
      </w:r>
      <w:r w:rsidRPr="00D17DDC">
        <w:rPr>
          <w:rFonts w:ascii="Arial" w:hAnsi="Arial" w:cs="Arial"/>
        </w:rPr>
        <w:t>nput)</w:t>
      </w:r>
    </w:p>
    <w:p w14:paraId="1CAF8812" w14:textId="7748454F" w:rsidR="00114ED6" w:rsidRPr="00D17DDC" w:rsidRDefault="005A28F1" w:rsidP="00674582">
      <w:pPr>
        <w:pStyle w:val="ListParagraph"/>
        <w:numPr>
          <w:ilvl w:val="0"/>
          <w:numId w:val="32"/>
        </w:numPr>
        <w:spacing w:line="360" w:lineRule="auto"/>
        <w:ind w:left="714" w:hanging="357"/>
        <w:rPr>
          <w:rFonts w:ascii="Arial" w:hAnsi="Arial" w:cs="Arial"/>
        </w:rPr>
      </w:pPr>
      <w:r w:rsidRPr="00D17DDC">
        <w:rPr>
          <w:rFonts w:ascii="Arial" w:hAnsi="Arial" w:cs="Arial"/>
        </w:rPr>
        <w:t>Health &amp; Wellbeing</w:t>
      </w:r>
      <w:r w:rsidR="00151A39" w:rsidRPr="00D17DDC">
        <w:rPr>
          <w:rFonts w:ascii="Arial" w:hAnsi="Arial" w:cs="Arial"/>
        </w:rPr>
        <w:t xml:space="preserve"> (actively engage with Council on these issues)</w:t>
      </w:r>
    </w:p>
    <w:p w14:paraId="0BD1D54B" w14:textId="3AEE5E9A" w:rsidR="005A28F1" w:rsidRPr="00D17DDC" w:rsidRDefault="00114ED6" w:rsidP="00674582">
      <w:pPr>
        <w:pStyle w:val="ListParagraph"/>
        <w:numPr>
          <w:ilvl w:val="0"/>
          <w:numId w:val="32"/>
        </w:numPr>
        <w:spacing w:line="360" w:lineRule="auto"/>
        <w:ind w:left="714" w:hanging="357"/>
        <w:rPr>
          <w:rFonts w:ascii="Arial" w:hAnsi="Arial" w:cs="Arial"/>
        </w:rPr>
      </w:pPr>
      <w:r w:rsidRPr="00D17DDC">
        <w:rPr>
          <w:rFonts w:ascii="Arial" w:hAnsi="Arial" w:cs="Arial"/>
        </w:rPr>
        <w:t xml:space="preserve">Public Spaces and </w:t>
      </w:r>
      <w:r w:rsidR="005A28F1" w:rsidRPr="00D17DDC">
        <w:rPr>
          <w:rFonts w:ascii="Arial" w:hAnsi="Arial" w:cs="Arial"/>
        </w:rPr>
        <w:t>Physical Environment (</w:t>
      </w:r>
      <w:r w:rsidR="00272A66" w:rsidRPr="00D17DDC">
        <w:rPr>
          <w:rFonts w:ascii="Arial" w:hAnsi="Arial" w:cs="Arial"/>
        </w:rPr>
        <w:t>a</w:t>
      </w:r>
      <w:r w:rsidR="005A28F1" w:rsidRPr="00D17DDC">
        <w:rPr>
          <w:rFonts w:ascii="Arial" w:hAnsi="Arial" w:cs="Arial"/>
        </w:rPr>
        <w:t>ctively engage with Council on these issues)</w:t>
      </w:r>
    </w:p>
    <w:p w14:paraId="0BF04CC8" w14:textId="607D12AF" w:rsidR="005A28F1" w:rsidRPr="00D17DDC" w:rsidRDefault="005A28F1" w:rsidP="00674582">
      <w:pPr>
        <w:pStyle w:val="ListParagraph"/>
        <w:numPr>
          <w:ilvl w:val="0"/>
          <w:numId w:val="32"/>
        </w:numPr>
        <w:spacing w:line="360" w:lineRule="auto"/>
        <w:ind w:left="714" w:hanging="357"/>
        <w:rPr>
          <w:rFonts w:ascii="Arial" w:hAnsi="Arial" w:cs="Arial"/>
        </w:rPr>
      </w:pPr>
      <w:r w:rsidRPr="00D17DDC">
        <w:rPr>
          <w:rFonts w:ascii="Arial" w:hAnsi="Arial" w:cs="Arial"/>
        </w:rPr>
        <w:t xml:space="preserve">Housing </w:t>
      </w:r>
      <w:r w:rsidR="00151A39" w:rsidRPr="00D17DDC">
        <w:rPr>
          <w:rFonts w:ascii="Arial" w:hAnsi="Arial" w:cs="Arial"/>
        </w:rPr>
        <w:t xml:space="preserve">and Homelessness </w:t>
      </w:r>
      <w:r w:rsidRPr="00D17DDC">
        <w:rPr>
          <w:rFonts w:ascii="Arial" w:hAnsi="Arial" w:cs="Arial"/>
        </w:rPr>
        <w:t>(stay informed/provide advocacy support if applicable)</w:t>
      </w:r>
    </w:p>
    <w:p w14:paraId="1CBE406B" w14:textId="519D5506" w:rsidR="005A28F1" w:rsidRPr="00D17DDC" w:rsidRDefault="00D17DDC" w:rsidP="00674582">
      <w:pPr>
        <w:pStyle w:val="ListParagraph"/>
        <w:numPr>
          <w:ilvl w:val="0"/>
          <w:numId w:val="32"/>
        </w:numPr>
        <w:spacing w:line="360" w:lineRule="auto"/>
        <w:ind w:left="714" w:hanging="357"/>
        <w:rPr>
          <w:rFonts w:ascii="Arial" w:hAnsi="Arial" w:cs="Arial"/>
        </w:rPr>
      </w:pPr>
      <w:r w:rsidRPr="00D17DDC">
        <w:rPr>
          <w:rFonts w:ascii="Arial" w:hAnsi="Arial" w:cs="Arial"/>
        </w:rPr>
        <w:t>Transport</w:t>
      </w:r>
      <w:r w:rsidR="005A28F1" w:rsidRPr="00D17DDC">
        <w:rPr>
          <w:rFonts w:ascii="Arial" w:hAnsi="Arial" w:cs="Arial"/>
        </w:rPr>
        <w:t xml:space="preserve"> (</w:t>
      </w:r>
      <w:r w:rsidRPr="00D17DDC">
        <w:rPr>
          <w:rFonts w:ascii="Arial" w:hAnsi="Arial" w:cs="Arial"/>
        </w:rPr>
        <w:t>actively engage with Council on these issues</w:t>
      </w:r>
      <w:r w:rsidR="005A28F1" w:rsidRPr="00D17DDC">
        <w:rPr>
          <w:rFonts w:ascii="Arial" w:hAnsi="Arial" w:cs="Arial"/>
        </w:rPr>
        <w:t>)</w:t>
      </w:r>
    </w:p>
    <w:p w14:paraId="682163EC" w14:textId="20D36190" w:rsidR="00293429" w:rsidRPr="00D17DDC" w:rsidRDefault="005A28F1" w:rsidP="00674582">
      <w:pPr>
        <w:pStyle w:val="ListParagraph"/>
        <w:numPr>
          <w:ilvl w:val="0"/>
          <w:numId w:val="32"/>
        </w:numPr>
        <w:spacing w:line="360" w:lineRule="auto"/>
        <w:ind w:left="714" w:hanging="357"/>
        <w:rPr>
          <w:rFonts w:ascii="Arial" w:hAnsi="Arial" w:cs="Arial"/>
        </w:rPr>
      </w:pPr>
      <w:r w:rsidRPr="00D17DDC">
        <w:rPr>
          <w:rFonts w:ascii="Arial" w:hAnsi="Arial" w:cs="Arial"/>
        </w:rPr>
        <w:t>Communication</w:t>
      </w:r>
      <w:bookmarkStart w:id="9" w:name="_Toc134178378"/>
      <w:r w:rsidRPr="00D17DDC">
        <w:rPr>
          <w:rFonts w:ascii="Arial" w:hAnsi="Arial" w:cs="Arial"/>
        </w:rPr>
        <w:t>s (</w:t>
      </w:r>
      <w:r w:rsidR="00886AEC" w:rsidRPr="00D17DDC">
        <w:rPr>
          <w:rFonts w:ascii="Arial" w:hAnsi="Arial" w:cs="Arial"/>
        </w:rPr>
        <w:t>input</w:t>
      </w:r>
      <w:r w:rsidRPr="00D17DDC">
        <w:rPr>
          <w:rFonts w:ascii="Arial" w:hAnsi="Arial" w:cs="Arial"/>
        </w:rPr>
        <w:t>)</w:t>
      </w:r>
      <w:r w:rsidR="00094426" w:rsidRPr="00D17DDC">
        <w:rPr>
          <w:rFonts w:ascii="Arial" w:hAnsi="Arial" w:cs="Arial"/>
        </w:rPr>
        <w:t>.</w:t>
      </w:r>
    </w:p>
    <w:p w14:paraId="3EF5CACA" w14:textId="77777777" w:rsidR="00094426" w:rsidRPr="00D17DDC" w:rsidRDefault="00094426" w:rsidP="00094426">
      <w:pPr>
        <w:pStyle w:val="Heading2"/>
        <w:rPr>
          <w:szCs w:val="40"/>
          <w:lang w:val="en-US"/>
        </w:rPr>
      </w:pPr>
      <w:bookmarkStart w:id="10" w:name="_Toc187138085"/>
      <w:r w:rsidRPr="00D17DDC">
        <w:rPr>
          <w:szCs w:val="40"/>
          <w:lang w:val="en-US"/>
        </w:rPr>
        <w:t>OPAC Terms of Reference Objectives</w:t>
      </w:r>
      <w:bookmarkEnd w:id="10"/>
    </w:p>
    <w:p w14:paraId="76716CD7" w14:textId="77777777"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be the peak advisory and advocacy body on issues affecting the wellbeing of older people (55 years and over) within the Port Phillip municipality.</w:t>
      </w:r>
    </w:p>
    <w:p w14:paraId="78695C8D" w14:textId="77777777"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be representative and advocate on behalf of older persons from our diverse community including people with disabilities, people who identify as lesbian, gay, bisexual, transgender or intersex (LGBTI), people of Aboriginal or Torres Strait Island background, people experiencing financial disadvantage (including people who are homeless or at risk of homelessness) and our multicultural and multifaith communities.</w:t>
      </w:r>
    </w:p>
    <w:p w14:paraId="7D109584" w14:textId="54111013"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provide advice to Council and its officers on policies, plans and services that affect older people and their interests, and encourage the Council to advocate to other levels of government.</w:t>
      </w:r>
    </w:p>
    <w:p w14:paraId="0044D262" w14:textId="69912966"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advocate to the Community and Council, on behalf of older people, reflecting the United Nations Aged Friendly Cities Framework and the principles of independence, participation, care, self-fulfilment, and dignity.</w:t>
      </w:r>
    </w:p>
    <w:p w14:paraId="6B479C97" w14:textId="77777777"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connect with other relevant internal and external community advisory committees. To liaise with other organisations and networks that have a direct interest in older persons in the City of Port Phillip and the wider community.</w:t>
      </w:r>
    </w:p>
    <w:p w14:paraId="354F4664" w14:textId="77777777" w:rsidR="00094426" w:rsidRPr="00D17DDC" w:rsidRDefault="00094426" w:rsidP="00094426">
      <w:pPr>
        <w:pStyle w:val="ListParagraph"/>
        <w:numPr>
          <w:ilvl w:val="0"/>
          <w:numId w:val="32"/>
        </w:numPr>
        <w:spacing w:line="360" w:lineRule="auto"/>
        <w:ind w:left="714" w:hanging="357"/>
        <w:rPr>
          <w:rFonts w:ascii="Arial" w:hAnsi="Arial" w:cs="Arial"/>
        </w:rPr>
      </w:pPr>
      <w:r w:rsidRPr="00D17DDC">
        <w:rPr>
          <w:rFonts w:ascii="Arial" w:hAnsi="Arial" w:cs="Arial"/>
        </w:rPr>
        <w:t>To continue to advocate for and support significant events, activities and services relating to older persons, including Port Phillip Seniors Festival, Linking Neighbours Program and Seniors Register, information forums, aged care services and the like.</w:t>
      </w:r>
    </w:p>
    <w:p w14:paraId="61328DF0" w14:textId="3D4C4405" w:rsidR="00094426" w:rsidRPr="006D0DA6" w:rsidRDefault="00094426">
      <w:pPr>
        <w:spacing w:line="259" w:lineRule="auto"/>
        <w:rPr>
          <w:rFonts w:cs="Arial"/>
          <w:highlight w:val="yellow"/>
        </w:rPr>
      </w:pPr>
    </w:p>
    <w:p w14:paraId="4348FF66" w14:textId="3930BF37" w:rsidR="009C1B11" w:rsidRDefault="009C1B11" w:rsidP="009C1B11">
      <w:pPr>
        <w:pStyle w:val="Heading2"/>
        <w:rPr>
          <w:szCs w:val="40"/>
          <w:lang w:val="en-US"/>
        </w:rPr>
      </w:pPr>
      <w:bookmarkStart w:id="11" w:name="_Toc187138086"/>
      <w:r w:rsidRPr="001A7D8F">
        <w:rPr>
          <w:szCs w:val="40"/>
          <w:lang w:val="en-US"/>
        </w:rPr>
        <w:lastRenderedPageBreak/>
        <w:t>OPAC Key Achievements 202</w:t>
      </w:r>
      <w:bookmarkEnd w:id="9"/>
      <w:r w:rsidR="001D737A" w:rsidRPr="001A7D8F">
        <w:rPr>
          <w:szCs w:val="40"/>
          <w:lang w:val="en-US"/>
        </w:rPr>
        <w:t>4</w:t>
      </w:r>
      <w:bookmarkEnd w:id="11"/>
    </w:p>
    <w:p w14:paraId="0513F5A3" w14:textId="634AD487" w:rsidR="00090394" w:rsidRPr="00090394" w:rsidRDefault="00090394" w:rsidP="00090394">
      <w:pPr>
        <w:rPr>
          <w:lang w:val="en-US"/>
        </w:rPr>
      </w:pPr>
      <w:r>
        <w:rPr>
          <w:lang w:val="en-US"/>
        </w:rPr>
        <w:t>It is to be note</w:t>
      </w:r>
      <w:r w:rsidR="00E614A9">
        <w:rPr>
          <w:lang w:val="en-US"/>
        </w:rPr>
        <w:t>d</w:t>
      </w:r>
      <w:r>
        <w:rPr>
          <w:lang w:val="en-US"/>
        </w:rPr>
        <w:t xml:space="preserve"> that the key achievements for 2024 were </w:t>
      </w:r>
      <w:r w:rsidR="00E614A9">
        <w:rPr>
          <w:lang w:val="en-US"/>
        </w:rPr>
        <w:t xml:space="preserve">limited </w:t>
      </w:r>
      <w:r w:rsidR="00FE7836">
        <w:rPr>
          <w:lang w:val="en-US"/>
        </w:rPr>
        <w:t>due to</w:t>
      </w:r>
      <w:r w:rsidR="007E50FB">
        <w:rPr>
          <w:lang w:val="en-US"/>
        </w:rPr>
        <w:t xml:space="preserve"> reduced time sitting in compliance with Council’s election policy</w:t>
      </w:r>
      <w:r w:rsidR="00720AB5">
        <w:rPr>
          <w:lang w:val="en-US"/>
        </w:rPr>
        <w:t>. Throughout 2024</w:t>
      </w:r>
      <w:r w:rsidR="007625A3">
        <w:rPr>
          <w:lang w:val="en-US"/>
        </w:rPr>
        <w:t xml:space="preserve">, </w:t>
      </w:r>
      <w:r w:rsidR="00720AB5">
        <w:rPr>
          <w:lang w:val="en-US"/>
        </w:rPr>
        <w:t xml:space="preserve">OPAC increased advocacy </w:t>
      </w:r>
      <w:r w:rsidR="00613DF0">
        <w:rPr>
          <w:lang w:val="en-US"/>
        </w:rPr>
        <w:t xml:space="preserve">in </w:t>
      </w:r>
      <w:r w:rsidR="00187673">
        <w:rPr>
          <w:lang w:val="en-US"/>
        </w:rPr>
        <w:t xml:space="preserve">focus </w:t>
      </w:r>
      <w:r w:rsidR="00613DF0">
        <w:rPr>
          <w:lang w:val="en-US"/>
        </w:rPr>
        <w:t xml:space="preserve">areas that were </w:t>
      </w:r>
      <w:r w:rsidR="00CC3C78">
        <w:rPr>
          <w:lang w:val="en-US"/>
        </w:rPr>
        <w:t>identified</w:t>
      </w:r>
      <w:r w:rsidR="00613DF0">
        <w:rPr>
          <w:lang w:val="en-US"/>
        </w:rPr>
        <w:t xml:space="preserve"> at the beginning of the year</w:t>
      </w:r>
      <w:r w:rsidR="007625A3">
        <w:rPr>
          <w:lang w:val="en-US"/>
        </w:rPr>
        <w:t xml:space="preserve"> at </w:t>
      </w:r>
      <w:r w:rsidR="007E50FB">
        <w:rPr>
          <w:lang w:val="en-US"/>
        </w:rPr>
        <w:t>its’</w:t>
      </w:r>
      <w:r w:rsidR="007625A3">
        <w:rPr>
          <w:lang w:val="en-US"/>
        </w:rPr>
        <w:t xml:space="preserve"> planning day. </w:t>
      </w:r>
      <w:r w:rsidR="007F6CC9">
        <w:rPr>
          <w:lang w:val="en-US"/>
        </w:rPr>
        <w:t xml:space="preserve">There is an ongoing commitment </w:t>
      </w:r>
      <w:r w:rsidR="005238D4">
        <w:rPr>
          <w:lang w:val="en-US"/>
        </w:rPr>
        <w:t xml:space="preserve">by all members to voice the </w:t>
      </w:r>
      <w:r w:rsidR="00A42EAB">
        <w:rPr>
          <w:lang w:val="en-US"/>
        </w:rPr>
        <w:t xml:space="preserve">perspective of the older person on matters that are being </w:t>
      </w:r>
      <w:r w:rsidR="00B92981">
        <w:rPr>
          <w:lang w:val="en-US"/>
        </w:rPr>
        <w:t>addressed by Council.</w:t>
      </w: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536"/>
        <w:gridCol w:w="5245"/>
      </w:tblGrid>
      <w:tr w:rsidR="00515C56" w:rsidRPr="006D0DA6" w14:paraId="1B6529A9" w14:textId="77777777" w:rsidTr="00B62CC6">
        <w:trPr>
          <w:trHeight w:val="259"/>
        </w:trPr>
        <w:tc>
          <w:tcPr>
            <w:tcW w:w="4536" w:type="dxa"/>
            <w:shd w:val="clear" w:color="auto" w:fill="398E98" w:themeFill="accent2" w:themeFillShade="BF"/>
            <w:tcMar>
              <w:top w:w="144" w:type="nil"/>
              <w:right w:w="144" w:type="nil"/>
            </w:tcMar>
          </w:tcPr>
          <w:p w14:paraId="3D5C2C8F" w14:textId="26B2F053" w:rsidR="00515C56" w:rsidRPr="001A7D8F" w:rsidRDefault="00676613" w:rsidP="00515C56">
            <w:pPr>
              <w:ind w:left="457"/>
              <w:rPr>
                <w:rFonts w:cs="Arial"/>
                <w:b/>
                <w:bCs/>
                <w:color w:val="FFFFFF" w:themeColor="background1"/>
                <w:lang w:val="en-US"/>
              </w:rPr>
            </w:pPr>
            <w:bookmarkStart w:id="12" w:name="_Hlk150777023"/>
            <w:r w:rsidRPr="001A7D8F">
              <w:rPr>
                <w:rFonts w:cs="Arial"/>
                <w:b/>
                <w:bCs/>
                <w:color w:val="FFFFFF" w:themeColor="background1"/>
                <w:lang w:val="en-US"/>
              </w:rPr>
              <w:t>Activity</w:t>
            </w:r>
          </w:p>
        </w:tc>
        <w:tc>
          <w:tcPr>
            <w:tcW w:w="5245" w:type="dxa"/>
            <w:shd w:val="clear" w:color="auto" w:fill="398E98" w:themeFill="accent2" w:themeFillShade="BF"/>
            <w:tcMar>
              <w:top w:w="144" w:type="nil"/>
              <w:right w:w="144" w:type="nil"/>
            </w:tcMar>
          </w:tcPr>
          <w:p w14:paraId="14264657" w14:textId="47D574DE" w:rsidR="00515C56" w:rsidRPr="001A7D8F" w:rsidRDefault="00E508BE" w:rsidP="00E508BE">
            <w:pPr>
              <w:ind w:left="742" w:hanging="565"/>
              <w:rPr>
                <w:rFonts w:cs="Arial"/>
                <w:b/>
                <w:bCs/>
                <w:color w:val="FFFFFF" w:themeColor="background1"/>
                <w:lang w:val="en-US"/>
              </w:rPr>
            </w:pPr>
            <w:r w:rsidRPr="001A7D8F">
              <w:rPr>
                <w:rFonts w:cs="Arial"/>
                <w:b/>
                <w:bCs/>
                <w:color w:val="FFFFFF" w:themeColor="background1"/>
                <w:lang w:val="en-US"/>
              </w:rPr>
              <w:t xml:space="preserve">   </w:t>
            </w:r>
            <w:r w:rsidR="00676613" w:rsidRPr="001A7D8F">
              <w:rPr>
                <w:rFonts w:cs="Arial"/>
                <w:b/>
                <w:bCs/>
                <w:color w:val="FFFFFF" w:themeColor="background1"/>
                <w:lang w:val="en-US"/>
              </w:rPr>
              <w:t>Achievement</w:t>
            </w:r>
          </w:p>
        </w:tc>
      </w:tr>
      <w:bookmarkEnd w:id="12"/>
      <w:tr w:rsidR="00515C56" w:rsidRPr="006D0DA6" w14:paraId="28748729" w14:textId="77777777" w:rsidTr="00B62CC6">
        <w:trPr>
          <w:trHeight w:val="275"/>
        </w:trPr>
        <w:tc>
          <w:tcPr>
            <w:tcW w:w="4536" w:type="dxa"/>
            <w:shd w:val="clear" w:color="auto" w:fill="FFFFFF" w:themeFill="background1"/>
            <w:tcMar>
              <w:top w:w="144" w:type="nil"/>
              <w:right w:w="144" w:type="nil"/>
            </w:tcMar>
          </w:tcPr>
          <w:p w14:paraId="12FBF8C3" w14:textId="16041F52" w:rsidR="001E683D" w:rsidRPr="006D0DA6" w:rsidRDefault="002C0F9F" w:rsidP="00480D05">
            <w:pPr>
              <w:spacing w:line="360" w:lineRule="auto"/>
              <w:rPr>
                <w:rFonts w:eastAsia="Calibri" w:cs="Arial"/>
                <w:color w:val="000000" w:themeColor="text1"/>
                <w:highlight w:val="yellow"/>
                <w:lang w:val="en-US"/>
              </w:rPr>
            </w:pPr>
            <w:r w:rsidRPr="0073403E">
              <w:rPr>
                <w:rFonts w:cs="Arial"/>
              </w:rPr>
              <w:t xml:space="preserve">OPAC worked </w:t>
            </w:r>
            <w:r>
              <w:rPr>
                <w:rFonts w:cs="Arial"/>
              </w:rPr>
              <w:t>to ensure Council continues to consider the needs of older persons in relation to health and wellbeing, transport, housing, accessibility the built environment and public spaces.</w:t>
            </w:r>
          </w:p>
        </w:tc>
        <w:tc>
          <w:tcPr>
            <w:tcW w:w="5245" w:type="dxa"/>
            <w:shd w:val="clear" w:color="auto" w:fill="FFFFFF" w:themeFill="background1"/>
            <w:tcMar>
              <w:top w:w="144" w:type="nil"/>
              <w:right w:w="144" w:type="nil"/>
            </w:tcMar>
          </w:tcPr>
          <w:p w14:paraId="4DE2B5C7" w14:textId="77777777" w:rsidR="00DD4C38" w:rsidRDefault="00A222D0" w:rsidP="00480D05">
            <w:pPr>
              <w:spacing w:line="360" w:lineRule="auto"/>
              <w:rPr>
                <w:rFonts w:cs="Arial"/>
              </w:rPr>
            </w:pPr>
            <w:r>
              <w:rPr>
                <w:rFonts w:cs="Arial"/>
              </w:rPr>
              <w:t>OPAC consulted with Council Officers about the Positive Ageing Policy Implementation Plan, Council Caretaker and Election Period, South Melbourne Structure Plan and the Housing Strategy Phase 3.</w:t>
            </w:r>
          </w:p>
          <w:p w14:paraId="67830570" w14:textId="6EE50A73" w:rsidR="00DB1F69" w:rsidRPr="00480D05" w:rsidRDefault="00DB1F69" w:rsidP="00480D05">
            <w:pPr>
              <w:spacing w:line="360" w:lineRule="auto"/>
              <w:rPr>
                <w:rFonts w:cs="Arial"/>
              </w:rPr>
            </w:pPr>
            <w:r>
              <w:rPr>
                <w:rFonts w:cs="Arial"/>
              </w:rPr>
              <w:t>On various occasion throughout 2024, OPAC member</w:t>
            </w:r>
            <w:r w:rsidR="00972137">
              <w:rPr>
                <w:rFonts w:cs="Arial"/>
              </w:rPr>
              <w:t>s</w:t>
            </w:r>
            <w:r>
              <w:rPr>
                <w:rFonts w:cs="Arial"/>
              </w:rPr>
              <w:t xml:space="preserve"> presented on matters </w:t>
            </w:r>
            <w:r w:rsidR="00E26BC2">
              <w:rPr>
                <w:rFonts w:cs="Arial"/>
              </w:rPr>
              <w:t xml:space="preserve">of priority to older persons at Council meetings. </w:t>
            </w:r>
          </w:p>
        </w:tc>
      </w:tr>
      <w:tr w:rsidR="00515C56" w:rsidRPr="006D0DA6" w14:paraId="07140A5E" w14:textId="77777777" w:rsidTr="00B62CC6">
        <w:trPr>
          <w:trHeight w:val="275"/>
        </w:trPr>
        <w:tc>
          <w:tcPr>
            <w:tcW w:w="4536" w:type="dxa"/>
            <w:shd w:val="clear" w:color="auto" w:fill="DDF0F2" w:themeFill="accent2" w:themeFillTint="33"/>
            <w:tcMar>
              <w:top w:w="144" w:type="nil"/>
              <w:right w:w="144" w:type="nil"/>
            </w:tcMar>
          </w:tcPr>
          <w:p w14:paraId="7C7AD7A8" w14:textId="470F1C90" w:rsidR="00FD3274" w:rsidRPr="00C44ADE" w:rsidRDefault="00FD3274" w:rsidP="0083565E">
            <w:pPr>
              <w:spacing w:line="360" w:lineRule="auto"/>
              <w:rPr>
                <w:rFonts w:cs="Arial"/>
                <w:b/>
                <w:bCs/>
              </w:rPr>
            </w:pPr>
            <w:r w:rsidRPr="00C44ADE">
              <w:rPr>
                <w:rFonts w:cs="Arial"/>
              </w:rPr>
              <w:t>Through its Council Plan and 2024/25 Budget Submission</w:t>
            </w:r>
            <w:r w:rsidR="00480D05">
              <w:rPr>
                <w:rFonts w:cs="Arial"/>
              </w:rPr>
              <w:t xml:space="preserve">, </w:t>
            </w:r>
            <w:r w:rsidRPr="00C44ADE">
              <w:rPr>
                <w:rFonts w:cs="Arial"/>
              </w:rPr>
              <w:t>OPAC joined with the community to advocate for changes and improvements to a number of significant programs and services affecting older people.</w:t>
            </w:r>
          </w:p>
          <w:p w14:paraId="1971F1D6" w14:textId="0FB03FFF" w:rsidR="008C5796" w:rsidRPr="006D0DA6" w:rsidRDefault="00FD3274" w:rsidP="0099610E">
            <w:pPr>
              <w:spacing w:line="360" w:lineRule="auto"/>
              <w:ind w:left="32"/>
              <w:rPr>
                <w:rFonts w:eastAsia="Calibri" w:cs="Arial"/>
                <w:color w:val="000000" w:themeColor="text1"/>
                <w:highlight w:val="yellow"/>
                <w:lang w:val="en-US"/>
              </w:rPr>
            </w:pPr>
            <w:r w:rsidRPr="00C44ADE">
              <w:rPr>
                <w:rFonts w:cs="Arial"/>
              </w:rPr>
              <w:t>The OPAC Council Plan and 2024/25 Budget submission aligned to Council’s strategic objectives and complimented the implementation of Positive Ageing Policy.</w:t>
            </w:r>
          </w:p>
        </w:tc>
        <w:tc>
          <w:tcPr>
            <w:tcW w:w="5245" w:type="dxa"/>
            <w:shd w:val="clear" w:color="auto" w:fill="DDF0F2" w:themeFill="accent2" w:themeFillTint="33"/>
            <w:tcMar>
              <w:top w:w="144" w:type="nil"/>
              <w:right w:w="144" w:type="nil"/>
            </w:tcMar>
          </w:tcPr>
          <w:p w14:paraId="453D99E4" w14:textId="77777777" w:rsidR="009269E9" w:rsidRPr="00C44ADE" w:rsidRDefault="009269E9" w:rsidP="0083565E">
            <w:pPr>
              <w:spacing w:line="360" w:lineRule="auto"/>
              <w:ind w:left="34"/>
              <w:rPr>
                <w:rFonts w:cs="Arial"/>
              </w:rPr>
            </w:pPr>
            <w:r w:rsidRPr="00C44ADE">
              <w:rPr>
                <w:rFonts w:cs="Arial"/>
              </w:rPr>
              <w:t>Changes implemented in 24/25:</w:t>
            </w:r>
          </w:p>
          <w:p w14:paraId="674587E8" w14:textId="77777777" w:rsidR="009269E9" w:rsidRPr="00C44ADE" w:rsidRDefault="009269E9" w:rsidP="0083565E">
            <w:pPr>
              <w:pStyle w:val="ListParagraph"/>
              <w:numPr>
                <w:ilvl w:val="0"/>
                <w:numId w:val="37"/>
              </w:numPr>
              <w:spacing w:after="0" w:line="360" w:lineRule="auto"/>
              <w:ind w:left="34"/>
              <w:rPr>
                <w:rFonts w:ascii="Arial" w:hAnsi="Arial" w:cs="Arial"/>
              </w:rPr>
            </w:pPr>
            <w:r w:rsidRPr="00C44ADE">
              <w:rPr>
                <w:rFonts w:ascii="Arial" w:hAnsi="Arial" w:cs="Arial"/>
              </w:rPr>
              <w:t>Council advised that the 2024/25 budget for community programs, including digital literacy programs, has been enhanced. Libraries have also purchased 20 iPads that are available for public loan. There are programs and workshops to support library users, and library staff are also</w:t>
            </w:r>
          </w:p>
          <w:p w14:paraId="43574C39" w14:textId="6D429425" w:rsidR="00FD432B" w:rsidRPr="006D0DA6" w:rsidRDefault="009269E9" w:rsidP="0099610E">
            <w:pPr>
              <w:spacing w:line="360" w:lineRule="auto"/>
              <w:ind w:left="38"/>
              <w:rPr>
                <w:rFonts w:eastAsia="Calibri" w:cs="Arial"/>
                <w:color w:val="000000" w:themeColor="text1"/>
                <w:highlight w:val="yellow"/>
                <w:lang w:val="en-US"/>
              </w:rPr>
            </w:pPr>
            <w:r w:rsidRPr="00C44ADE">
              <w:rPr>
                <w:rFonts w:cs="Arial"/>
              </w:rPr>
              <w:t>available to provide one-to-one device advice each week across all library branches. This service can be increased based on demand.</w:t>
            </w:r>
          </w:p>
        </w:tc>
      </w:tr>
      <w:tr w:rsidR="00D5420A" w:rsidRPr="006D0DA6" w14:paraId="739A3FBF" w14:textId="77777777" w:rsidTr="00F272CE">
        <w:trPr>
          <w:trHeight w:val="275"/>
        </w:trPr>
        <w:tc>
          <w:tcPr>
            <w:tcW w:w="4536" w:type="dxa"/>
            <w:shd w:val="clear" w:color="auto" w:fill="FFFFFF" w:themeFill="background1"/>
            <w:tcMar>
              <w:top w:w="144" w:type="nil"/>
              <w:right w:w="144" w:type="nil"/>
            </w:tcMar>
          </w:tcPr>
          <w:p w14:paraId="007B4739" w14:textId="056D1A64" w:rsidR="00D5420A" w:rsidRPr="006D0DA6" w:rsidRDefault="00820DA6" w:rsidP="00E26BC2">
            <w:pPr>
              <w:spacing w:line="360" w:lineRule="auto"/>
              <w:rPr>
                <w:rFonts w:cs="Arial"/>
                <w:highlight w:val="yellow"/>
              </w:rPr>
            </w:pPr>
            <w:r w:rsidRPr="001E1D27">
              <w:t xml:space="preserve">The OPAC raised awareness with Council’s Live </w:t>
            </w:r>
            <w:r w:rsidR="00222299" w:rsidRPr="001E1D27">
              <w:t xml:space="preserve">Music </w:t>
            </w:r>
            <w:r w:rsidRPr="001E1D27">
              <w:t xml:space="preserve">Lead the lack of live music options of older people of Port Phillip. Many </w:t>
            </w:r>
            <w:r w:rsidR="001E1D27" w:rsidRPr="001E1D27">
              <w:t xml:space="preserve">events are held in the evenings and on weekends making it difficult or less safe </w:t>
            </w:r>
            <w:r w:rsidR="00222299" w:rsidRPr="001E1D27">
              <w:t>for old</w:t>
            </w:r>
            <w:r w:rsidR="001E1D27" w:rsidRPr="001E1D27">
              <w:t xml:space="preserve">er residents to participate. </w:t>
            </w:r>
          </w:p>
        </w:tc>
        <w:tc>
          <w:tcPr>
            <w:tcW w:w="5245" w:type="dxa"/>
            <w:shd w:val="clear" w:color="auto" w:fill="auto"/>
            <w:tcMar>
              <w:top w:w="144" w:type="nil"/>
              <w:right w:w="144" w:type="nil"/>
            </w:tcMar>
          </w:tcPr>
          <w:p w14:paraId="1467F7CD" w14:textId="400872FB" w:rsidR="00D5420A" w:rsidRPr="00F272CE" w:rsidRDefault="00E26BC2" w:rsidP="00E26BC2">
            <w:pPr>
              <w:spacing w:after="0" w:line="360" w:lineRule="auto"/>
              <w:rPr>
                <w:rFonts w:eastAsia="Calibri" w:cs="Arial"/>
                <w:color w:val="000000" w:themeColor="text1"/>
                <w:lang w:val="en-US"/>
              </w:rPr>
            </w:pPr>
            <w:r w:rsidRPr="00F272CE">
              <w:rPr>
                <w:rFonts w:eastAsia="Calibri" w:cs="Arial"/>
                <w:color w:val="000000" w:themeColor="text1"/>
                <w:lang w:val="en-US"/>
              </w:rPr>
              <w:t>As a result of direct advocacy work through the Communications working group of OPAC there were additional live performances that were offered to older residents during the day. One such example is Little Pine Trees production of the Dame Vera Lynn Tribute Show at</w:t>
            </w:r>
            <w:r w:rsidR="00F272CE" w:rsidRPr="00F272CE">
              <w:rPr>
                <w:rFonts w:eastAsia="Calibri" w:cs="Arial"/>
                <w:color w:val="000000" w:themeColor="text1"/>
                <w:lang w:val="en-US"/>
              </w:rPr>
              <w:t xml:space="preserve"> the St Kilda RSL venue where approximately 80 people attended.</w:t>
            </w:r>
          </w:p>
        </w:tc>
      </w:tr>
      <w:tr w:rsidR="00786B59" w:rsidRPr="006D0DA6" w14:paraId="7226C68E" w14:textId="77777777" w:rsidTr="00F272CE">
        <w:trPr>
          <w:trHeight w:val="275"/>
        </w:trPr>
        <w:tc>
          <w:tcPr>
            <w:tcW w:w="4536" w:type="dxa"/>
            <w:shd w:val="clear" w:color="auto" w:fill="FFFFFF" w:themeFill="background1"/>
            <w:tcMar>
              <w:top w:w="144" w:type="nil"/>
              <w:right w:w="144" w:type="nil"/>
            </w:tcMar>
          </w:tcPr>
          <w:p w14:paraId="4B261F3B" w14:textId="618BFA95" w:rsidR="00786B59" w:rsidRPr="001E1D27" w:rsidRDefault="00E3539F" w:rsidP="00E26BC2">
            <w:pPr>
              <w:spacing w:line="360" w:lineRule="auto"/>
            </w:pPr>
            <w:r>
              <w:lastRenderedPageBreak/>
              <w:t xml:space="preserve">OPAC </w:t>
            </w:r>
            <w:r w:rsidR="00A145EB">
              <w:t>held a</w:t>
            </w:r>
            <w:r w:rsidR="00B83729">
              <w:t xml:space="preserve"> positive ageing forum called ‘</w:t>
            </w:r>
            <w:r w:rsidR="00E1322B">
              <w:t>Ageing Gracefully in Port Phill</w:t>
            </w:r>
            <w:r w:rsidR="00B83729">
              <w:t>ip’ in June</w:t>
            </w:r>
            <w:r w:rsidR="00E1322B">
              <w:t>.</w:t>
            </w:r>
          </w:p>
        </w:tc>
        <w:tc>
          <w:tcPr>
            <w:tcW w:w="5245" w:type="dxa"/>
            <w:shd w:val="clear" w:color="auto" w:fill="auto"/>
            <w:tcMar>
              <w:top w:w="144" w:type="nil"/>
              <w:right w:w="144" w:type="nil"/>
            </w:tcMar>
          </w:tcPr>
          <w:p w14:paraId="1088FB8B" w14:textId="4BE56F17" w:rsidR="00786B59" w:rsidRPr="00F272CE" w:rsidRDefault="00501C59" w:rsidP="003F7E7E">
            <w:pPr>
              <w:spacing w:line="360" w:lineRule="auto"/>
              <w:rPr>
                <w:rFonts w:eastAsia="Calibri" w:cs="Arial"/>
                <w:color w:val="000000" w:themeColor="text1"/>
                <w:lang w:val="en-US"/>
              </w:rPr>
            </w:pPr>
            <w:r w:rsidRPr="00981D12">
              <w:rPr>
                <w:rFonts w:eastAsia="Calibri" w:cs="Arial"/>
                <w:color w:val="000000" w:themeColor="text1"/>
                <w:lang w:val="en-US"/>
              </w:rPr>
              <w:t>The forum was a positive ageing initiative</w:t>
            </w:r>
            <w:r w:rsidR="00981D12" w:rsidRPr="00981D12">
              <w:rPr>
                <w:rFonts w:eastAsia="Calibri" w:cs="Arial"/>
                <w:color w:val="000000" w:themeColor="text1"/>
                <w:lang w:val="en-US"/>
              </w:rPr>
              <w:t xml:space="preserve"> </w:t>
            </w:r>
            <w:r w:rsidR="00762E38">
              <w:rPr>
                <w:rFonts w:eastAsia="Calibri" w:cs="Arial"/>
                <w:color w:val="000000" w:themeColor="text1"/>
                <w:lang w:val="en-US"/>
              </w:rPr>
              <w:t xml:space="preserve">created </w:t>
            </w:r>
            <w:r w:rsidR="005E7B31">
              <w:rPr>
                <w:rFonts w:eastAsia="Calibri" w:cs="Arial"/>
                <w:color w:val="000000" w:themeColor="text1"/>
                <w:lang w:val="en-US"/>
              </w:rPr>
              <w:t xml:space="preserve">by OPAC </w:t>
            </w:r>
            <w:r w:rsidR="00981D12" w:rsidRPr="005E7B31">
              <w:rPr>
                <w:rFonts w:eastAsia="Calibri" w:cs="Arial"/>
                <w:color w:val="000000" w:themeColor="text1"/>
                <w:lang w:val="en-US"/>
              </w:rPr>
              <w:t>with the aim to provide information and facilitate a conversation between older CoPP residents and their adult children about how they hope to live their best lives going forward whether that be ageing in place at home, with support where needed or by going into some form of residential care.</w:t>
            </w:r>
          </w:p>
        </w:tc>
      </w:tr>
      <w:tr w:rsidR="00D31ECB" w:rsidRPr="006D0DA6" w14:paraId="1D267B68" w14:textId="77777777" w:rsidTr="00F272CE">
        <w:trPr>
          <w:trHeight w:val="275"/>
        </w:trPr>
        <w:tc>
          <w:tcPr>
            <w:tcW w:w="4536" w:type="dxa"/>
            <w:shd w:val="clear" w:color="auto" w:fill="FFFFFF" w:themeFill="background1"/>
            <w:tcMar>
              <w:top w:w="144" w:type="nil"/>
              <w:right w:w="144" w:type="nil"/>
            </w:tcMar>
          </w:tcPr>
          <w:p w14:paraId="0F534924" w14:textId="078994C4" w:rsidR="00D31ECB" w:rsidRDefault="006E09F0" w:rsidP="00E26BC2">
            <w:pPr>
              <w:spacing w:line="360" w:lineRule="auto"/>
            </w:pPr>
            <w:r>
              <w:t>Advocated for the 6 month e</w:t>
            </w:r>
            <w:r w:rsidR="006B2B4D">
              <w:t xml:space="preserve">xtension of Advisory Committees to </w:t>
            </w:r>
            <w:r>
              <w:t>input into</w:t>
            </w:r>
            <w:r w:rsidR="006B2B4D">
              <w:t xml:space="preserve"> the new Council Plan and </w:t>
            </w:r>
            <w:r w:rsidR="00C52410">
              <w:t xml:space="preserve">support </w:t>
            </w:r>
            <w:r>
              <w:t xml:space="preserve">the </w:t>
            </w:r>
            <w:r w:rsidR="00C52410">
              <w:t>transi</w:t>
            </w:r>
            <w:r w:rsidR="00A25EC3">
              <w:t xml:space="preserve">tion for </w:t>
            </w:r>
            <w:r>
              <w:t xml:space="preserve">new </w:t>
            </w:r>
            <w:r w:rsidR="00A25EC3">
              <w:t>Councillors.</w:t>
            </w:r>
          </w:p>
        </w:tc>
        <w:tc>
          <w:tcPr>
            <w:tcW w:w="5245" w:type="dxa"/>
            <w:shd w:val="clear" w:color="auto" w:fill="auto"/>
            <w:tcMar>
              <w:top w:w="144" w:type="nil"/>
              <w:right w:w="144" w:type="nil"/>
            </w:tcMar>
          </w:tcPr>
          <w:p w14:paraId="0929A187" w14:textId="0ACBBAE4" w:rsidR="00D31ECB" w:rsidRPr="00F272CE" w:rsidRDefault="00E278D0" w:rsidP="00E26BC2">
            <w:pPr>
              <w:spacing w:after="0" w:line="360" w:lineRule="auto"/>
              <w:rPr>
                <w:rFonts w:eastAsia="Calibri" w:cs="Arial"/>
                <w:color w:val="000000" w:themeColor="text1"/>
                <w:lang w:val="en-US"/>
              </w:rPr>
            </w:pPr>
            <w:r>
              <w:rPr>
                <w:rFonts w:eastAsia="Calibri" w:cs="Arial"/>
                <w:color w:val="000000" w:themeColor="text1"/>
                <w:lang w:val="en-US"/>
              </w:rPr>
              <w:t xml:space="preserve">At the </w:t>
            </w:r>
            <w:r w:rsidR="0095105D">
              <w:rPr>
                <w:rFonts w:eastAsia="Calibri" w:cs="Arial"/>
                <w:color w:val="000000" w:themeColor="text1"/>
                <w:lang w:val="en-US"/>
              </w:rPr>
              <w:t>August 21 Council meeting, a notice of motion was passed stating that Council e</w:t>
            </w:r>
            <w:proofErr w:type="spellStart"/>
            <w:r w:rsidR="0095105D" w:rsidRPr="004343FC">
              <w:rPr>
                <w:rFonts w:ascii="ArialMT" w:eastAsia="Times New Roman" w:hAnsi="ArialMT" w:cs="Arial"/>
                <w:lang w:eastAsia="en-AU"/>
              </w:rPr>
              <w:t>xtends</w:t>
            </w:r>
            <w:proofErr w:type="spellEnd"/>
            <w:r w:rsidR="0095105D" w:rsidRPr="004343FC">
              <w:rPr>
                <w:rFonts w:ascii="ArialMT" w:eastAsia="Times New Roman" w:hAnsi="ArialMT" w:cs="Arial"/>
                <w:lang w:eastAsia="en-AU"/>
              </w:rPr>
              <w:t xml:space="preserve"> terms of the Older Persons Advisory Committee, Multicultural Advisory Committee, and LGBTIQA+ Committee, to June 2025, allowing them to hold annual planning days and participate in the Integrated Council Plan and Budget process.</w:t>
            </w:r>
          </w:p>
        </w:tc>
      </w:tr>
    </w:tbl>
    <w:p w14:paraId="15796598" w14:textId="5E4B9AAA" w:rsidR="00905F75" w:rsidRPr="006D0DA6" w:rsidRDefault="00905F75" w:rsidP="00B62CC6">
      <w:pPr>
        <w:ind w:right="-143"/>
        <w:rPr>
          <w:sz w:val="12"/>
          <w:szCs w:val="12"/>
          <w:highlight w:val="yellow"/>
        </w:rPr>
      </w:pPr>
    </w:p>
    <w:p w14:paraId="6524A735" w14:textId="1E7C8D02" w:rsidR="00272A66" w:rsidRPr="006D0DA6" w:rsidRDefault="00272A66" w:rsidP="005F4D4C">
      <w:pPr>
        <w:rPr>
          <w:b/>
          <w:bCs/>
          <w:highlight w:val="yellow"/>
        </w:rPr>
      </w:pPr>
    </w:p>
    <w:p w14:paraId="26A3FEE2" w14:textId="288B8799" w:rsidR="004B789C" w:rsidRPr="00BB6E27" w:rsidRDefault="004B789C" w:rsidP="004B789C">
      <w:pPr>
        <w:pStyle w:val="Heading2"/>
      </w:pPr>
      <w:bookmarkStart w:id="13" w:name="_Toc187138087"/>
      <w:r w:rsidRPr="00BB6E27">
        <w:t>Membership</w:t>
      </w:r>
      <w:bookmarkEnd w:id="13"/>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962"/>
        <w:gridCol w:w="4819"/>
      </w:tblGrid>
      <w:tr w:rsidR="009B43B5" w:rsidRPr="00BB6E27" w14:paraId="4D69AA45" w14:textId="77777777" w:rsidTr="00045676">
        <w:trPr>
          <w:trHeight w:val="259"/>
        </w:trPr>
        <w:tc>
          <w:tcPr>
            <w:tcW w:w="4962" w:type="dxa"/>
            <w:shd w:val="clear" w:color="auto" w:fill="398E98" w:themeFill="accent2" w:themeFillShade="BF"/>
            <w:tcMar>
              <w:top w:w="144" w:type="nil"/>
              <w:right w:w="144" w:type="nil"/>
            </w:tcMar>
          </w:tcPr>
          <w:p w14:paraId="73E3E326" w14:textId="77777777" w:rsidR="009B43B5" w:rsidRPr="00BB6E27" w:rsidRDefault="009B43B5" w:rsidP="001A6E10">
            <w:pPr>
              <w:spacing w:beforeLines="40" w:before="96" w:afterLines="60" w:after="144"/>
              <w:ind w:left="457"/>
              <w:rPr>
                <w:rFonts w:cs="Arial"/>
                <w:b/>
                <w:bCs/>
                <w:color w:val="FFFFFF" w:themeColor="background1"/>
                <w:lang w:val="en-US"/>
              </w:rPr>
            </w:pPr>
            <w:r w:rsidRPr="00BB6E27">
              <w:rPr>
                <w:rFonts w:cs="Arial"/>
                <w:b/>
                <w:bCs/>
                <w:color w:val="FFFFFF" w:themeColor="background1"/>
                <w:lang w:val="en-US"/>
              </w:rPr>
              <w:t>Current Members</w:t>
            </w:r>
          </w:p>
        </w:tc>
        <w:tc>
          <w:tcPr>
            <w:tcW w:w="4819" w:type="dxa"/>
            <w:shd w:val="clear" w:color="auto" w:fill="398E98" w:themeFill="accent2" w:themeFillShade="BF"/>
            <w:tcMar>
              <w:top w:w="144" w:type="nil"/>
              <w:right w:w="144" w:type="nil"/>
            </w:tcMar>
          </w:tcPr>
          <w:p w14:paraId="088E1288" w14:textId="7FD23DAE" w:rsidR="009B43B5" w:rsidRPr="00BB6E27" w:rsidRDefault="009B43B5" w:rsidP="001A6E10">
            <w:pPr>
              <w:spacing w:beforeLines="40" w:before="96" w:afterLines="60" w:after="144"/>
              <w:ind w:left="177"/>
              <w:rPr>
                <w:rFonts w:cs="Arial"/>
                <w:b/>
                <w:bCs/>
                <w:color w:val="FFFFFF" w:themeColor="background1"/>
                <w:lang w:val="en-US"/>
              </w:rPr>
            </w:pPr>
            <w:r w:rsidRPr="00BB6E27">
              <w:rPr>
                <w:rFonts w:cs="Arial"/>
                <w:b/>
                <w:bCs/>
                <w:color w:val="FFFFFF" w:themeColor="background1"/>
                <w:lang w:val="en-US"/>
              </w:rPr>
              <w:t>Location</w:t>
            </w:r>
          </w:p>
        </w:tc>
      </w:tr>
      <w:tr w:rsidR="009B43B5" w:rsidRPr="00BB6E27" w14:paraId="5EF384D5" w14:textId="77777777" w:rsidTr="00622FF7">
        <w:trPr>
          <w:trHeight w:val="275"/>
        </w:trPr>
        <w:tc>
          <w:tcPr>
            <w:tcW w:w="4962" w:type="dxa"/>
            <w:tcMar>
              <w:top w:w="144" w:type="nil"/>
              <w:right w:w="144" w:type="nil"/>
            </w:tcMar>
          </w:tcPr>
          <w:p w14:paraId="69B6021D" w14:textId="682D37A4" w:rsidR="009B43B5" w:rsidRPr="00BB6E27" w:rsidRDefault="009B43B5" w:rsidP="001A6E10">
            <w:pPr>
              <w:spacing w:beforeLines="40" w:before="96" w:afterLines="60" w:after="144" w:line="240" w:lineRule="auto"/>
              <w:ind w:left="457"/>
              <w:rPr>
                <w:rFonts w:cs="Arial"/>
                <w:lang w:val="en-US"/>
              </w:rPr>
            </w:pPr>
            <w:r w:rsidRPr="00BB6E27">
              <w:rPr>
                <w:rFonts w:cs="Arial"/>
                <w:lang w:val="en-US"/>
              </w:rPr>
              <w:t>Neville Aphoy</w:t>
            </w:r>
          </w:p>
        </w:tc>
        <w:tc>
          <w:tcPr>
            <w:tcW w:w="4819" w:type="dxa"/>
            <w:tcMar>
              <w:top w:w="144" w:type="nil"/>
              <w:right w:w="144" w:type="nil"/>
            </w:tcMar>
          </w:tcPr>
          <w:p w14:paraId="067C05B4" w14:textId="77777777" w:rsidR="009B43B5" w:rsidRPr="00BB6E27" w:rsidRDefault="009B43B5" w:rsidP="001A6E10">
            <w:pPr>
              <w:spacing w:beforeLines="40" w:before="96" w:afterLines="60" w:after="144" w:line="240" w:lineRule="auto"/>
              <w:ind w:left="177"/>
              <w:rPr>
                <w:rFonts w:cs="Arial"/>
                <w:lang w:val="en-US"/>
              </w:rPr>
            </w:pPr>
            <w:r w:rsidRPr="00BB6E27">
              <w:rPr>
                <w:rFonts w:cs="Arial"/>
                <w:lang w:val="en-US"/>
              </w:rPr>
              <w:t>St Kilda East</w:t>
            </w:r>
          </w:p>
        </w:tc>
      </w:tr>
      <w:tr w:rsidR="009B43B5" w:rsidRPr="00BB6E27" w14:paraId="43F743CB" w14:textId="77777777" w:rsidTr="00622FF7">
        <w:trPr>
          <w:trHeight w:val="275"/>
        </w:trPr>
        <w:tc>
          <w:tcPr>
            <w:tcW w:w="4962" w:type="dxa"/>
            <w:tcMar>
              <w:top w:w="144" w:type="nil"/>
              <w:right w:w="144" w:type="nil"/>
            </w:tcMar>
          </w:tcPr>
          <w:p w14:paraId="3F3BD34B" w14:textId="01DB2FCD" w:rsidR="009B43B5" w:rsidRPr="00BB6E27" w:rsidRDefault="009B43B5" w:rsidP="001A6E10">
            <w:pPr>
              <w:spacing w:beforeLines="40" w:before="96" w:afterLines="60" w:after="144" w:line="240" w:lineRule="auto"/>
              <w:ind w:left="457"/>
              <w:rPr>
                <w:rFonts w:cs="Arial"/>
                <w:lang w:val="en-US"/>
              </w:rPr>
            </w:pPr>
            <w:r w:rsidRPr="00BB6E27">
              <w:rPr>
                <w:rFonts w:cs="Arial"/>
                <w:lang w:val="en-US"/>
              </w:rPr>
              <w:t>Judith Armstrong</w:t>
            </w:r>
          </w:p>
        </w:tc>
        <w:tc>
          <w:tcPr>
            <w:tcW w:w="4819" w:type="dxa"/>
            <w:tcMar>
              <w:top w:w="144" w:type="nil"/>
              <w:right w:w="144" w:type="nil"/>
            </w:tcMar>
          </w:tcPr>
          <w:p w14:paraId="7525BE02" w14:textId="77777777" w:rsidR="009B43B5" w:rsidRPr="00BB6E27" w:rsidRDefault="009B43B5" w:rsidP="001A6E10">
            <w:pPr>
              <w:spacing w:beforeLines="40" w:before="96" w:afterLines="60" w:after="144" w:line="240" w:lineRule="auto"/>
              <w:ind w:left="177"/>
              <w:rPr>
                <w:rFonts w:cs="Arial"/>
                <w:lang w:val="en-US"/>
              </w:rPr>
            </w:pPr>
            <w:r w:rsidRPr="00BB6E27">
              <w:rPr>
                <w:rFonts w:cs="Arial"/>
                <w:lang w:val="en-US"/>
              </w:rPr>
              <w:t>Elwood</w:t>
            </w:r>
          </w:p>
        </w:tc>
      </w:tr>
      <w:tr w:rsidR="00EB1A02" w:rsidRPr="00BB6E27" w14:paraId="3904EB2E" w14:textId="77777777" w:rsidTr="00622FF7">
        <w:trPr>
          <w:trHeight w:val="275"/>
        </w:trPr>
        <w:tc>
          <w:tcPr>
            <w:tcW w:w="4962" w:type="dxa"/>
            <w:tcMar>
              <w:top w:w="144" w:type="nil"/>
              <w:right w:w="144" w:type="nil"/>
            </w:tcMar>
          </w:tcPr>
          <w:p w14:paraId="7FF0A054" w14:textId="50B256F4"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Kevin English</w:t>
            </w:r>
          </w:p>
        </w:tc>
        <w:tc>
          <w:tcPr>
            <w:tcW w:w="4819" w:type="dxa"/>
            <w:tcMar>
              <w:top w:w="144" w:type="nil"/>
              <w:right w:w="144" w:type="nil"/>
            </w:tcMar>
          </w:tcPr>
          <w:p w14:paraId="4D43B1B2" w14:textId="64BEC03B"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Albert Park</w:t>
            </w:r>
          </w:p>
        </w:tc>
      </w:tr>
      <w:tr w:rsidR="00EB1A02" w:rsidRPr="00BB6E27" w14:paraId="61F5A078" w14:textId="77777777" w:rsidTr="00622FF7">
        <w:trPr>
          <w:trHeight w:val="259"/>
        </w:trPr>
        <w:tc>
          <w:tcPr>
            <w:tcW w:w="4962" w:type="dxa"/>
            <w:tcMar>
              <w:top w:w="144" w:type="nil"/>
              <w:right w:w="144" w:type="nil"/>
            </w:tcMar>
          </w:tcPr>
          <w:p w14:paraId="7C597693" w14:textId="6FB0E450"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Freda Erlich</w:t>
            </w:r>
          </w:p>
        </w:tc>
        <w:tc>
          <w:tcPr>
            <w:tcW w:w="4819" w:type="dxa"/>
            <w:tcMar>
              <w:top w:w="144" w:type="nil"/>
              <w:right w:w="144" w:type="nil"/>
            </w:tcMar>
          </w:tcPr>
          <w:p w14:paraId="0F26E396" w14:textId="7033C3ED"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St Kilda</w:t>
            </w:r>
          </w:p>
        </w:tc>
      </w:tr>
      <w:tr w:rsidR="00EB1A02" w:rsidRPr="00BB6E27" w14:paraId="1384204A" w14:textId="77777777" w:rsidTr="00622FF7">
        <w:trPr>
          <w:trHeight w:val="259"/>
        </w:trPr>
        <w:tc>
          <w:tcPr>
            <w:tcW w:w="4962" w:type="dxa"/>
            <w:tcMar>
              <w:top w:w="144" w:type="nil"/>
              <w:right w:w="144" w:type="nil"/>
            </w:tcMar>
          </w:tcPr>
          <w:p w14:paraId="7B606846" w14:textId="70E58FD9"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Janet Gardner</w:t>
            </w:r>
          </w:p>
        </w:tc>
        <w:tc>
          <w:tcPr>
            <w:tcW w:w="4819" w:type="dxa"/>
            <w:tcMar>
              <w:top w:w="144" w:type="nil"/>
              <w:right w:w="144" w:type="nil"/>
            </w:tcMar>
          </w:tcPr>
          <w:p w14:paraId="3C8D4B07" w14:textId="31CC7BDB"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Elwood</w:t>
            </w:r>
          </w:p>
        </w:tc>
      </w:tr>
      <w:tr w:rsidR="00EB1A02" w:rsidRPr="00BB6E27" w14:paraId="2A082532" w14:textId="77777777" w:rsidTr="00622FF7">
        <w:trPr>
          <w:trHeight w:val="259"/>
        </w:trPr>
        <w:tc>
          <w:tcPr>
            <w:tcW w:w="4962" w:type="dxa"/>
            <w:tcMar>
              <w:top w:w="144" w:type="nil"/>
              <w:right w:w="144" w:type="nil"/>
            </w:tcMar>
          </w:tcPr>
          <w:p w14:paraId="0CBF24AC" w14:textId="75EEFEBB"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Betty Knight</w:t>
            </w:r>
          </w:p>
        </w:tc>
        <w:tc>
          <w:tcPr>
            <w:tcW w:w="4819" w:type="dxa"/>
            <w:tcMar>
              <w:top w:w="144" w:type="nil"/>
              <w:right w:w="144" w:type="nil"/>
            </w:tcMar>
          </w:tcPr>
          <w:p w14:paraId="1BEE8F9C"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Albert Park</w:t>
            </w:r>
          </w:p>
        </w:tc>
      </w:tr>
      <w:tr w:rsidR="00EB1A02" w:rsidRPr="00BB6E27" w14:paraId="3C0348E5" w14:textId="77777777" w:rsidTr="00622FF7">
        <w:trPr>
          <w:trHeight w:val="275"/>
        </w:trPr>
        <w:tc>
          <w:tcPr>
            <w:tcW w:w="4962" w:type="dxa"/>
            <w:tcMar>
              <w:top w:w="144" w:type="nil"/>
              <w:right w:w="144" w:type="nil"/>
            </w:tcMar>
          </w:tcPr>
          <w:p w14:paraId="77A6BDED" w14:textId="1C480B05"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Coralie Ling</w:t>
            </w:r>
          </w:p>
        </w:tc>
        <w:tc>
          <w:tcPr>
            <w:tcW w:w="4819" w:type="dxa"/>
            <w:tcMar>
              <w:top w:w="144" w:type="nil"/>
              <w:right w:w="144" w:type="nil"/>
            </w:tcMar>
          </w:tcPr>
          <w:p w14:paraId="52D1219C" w14:textId="12DB6D33"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St Kilda</w:t>
            </w:r>
          </w:p>
        </w:tc>
      </w:tr>
      <w:tr w:rsidR="00EB1A02" w:rsidRPr="00BB6E27" w14:paraId="673AAF7C" w14:textId="77777777" w:rsidTr="00622FF7">
        <w:trPr>
          <w:trHeight w:val="275"/>
        </w:trPr>
        <w:tc>
          <w:tcPr>
            <w:tcW w:w="4962" w:type="dxa"/>
            <w:tcMar>
              <w:top w:w="144" w:type="nil"/>
              <w:right w:w="144" w:type="nil"/>
            </w:tcMar>
          </w:tcPr>
          <w:p w14:paraId="26F66FD3" w14:textId="109FB83D"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Ada Lubin</w:t>
            </w:r>
          </w:p>
        </w:tc>
        <w:tc>
          <w:tcPr>
            <w:tcW w:w="4819" w:type="dxa"/>
            <w:tcMar>
              <w:top w:w="144" w:type="nil"/>
              <w:right w:w="144" w:type="nil"/>
            </w:tcMar>
          </w:tcPr>
          <w:p w14:paraId="572CA820" w14:textId="5A6BC31E"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St Kilda</w:t>
            </w:r>
          </w:p>
        </w:tc>
      </w:tr>
      <w:tr w:rsidR="00EB1A02" w:rsidRPr="00BB6E27" w14:paraId="763941BF" w14:textId="77777777" w:rsidTr="00622FF7">
        <w:trPr>
          <w:trHeight w:val="275"/>
        </w:trPr>
        <w:tc>
          <w:tcPr>
            <w:tcW w:w="4962" w:type="dxa"/>
            <w:tcMar>
              <w:top w:w="144" w:type="nil"/>
              <w:right w:w="144" w:type="nil"/>
            </w:tcMar>
          </w:tcPr>
          <w:p w14:paraId="3DFB5B6F" w14:textId="7D543687" w:rsidR="00EB1A02" w:rsidRPr="00BB6E27" w:rsidRDefault="0007228E" w:rsidP="001A6E10">
            <w:pPr>
              <w:spacing w:beforeLines="40" w:before="96" w:afterLines="60" w:after="144" w:line="240" w:lineRule="auto"/>
              <w:ind w:left="457"/>
              <w:rPr>
                <w:rFonts w:cs="Arial"/>
                <w:lang w:val="en-US"/>
              </w:rPr>
            </w:pPr>
            <w:r w:rsidRPr="00BB6E27">
              <w:rPr>
                <w:rFonts w:eastAsia="Times New Roman"/>
              </w:rPr>
              <w:t>Jeanette Lyons- McKinnon</w:t>
            </w:r>
          </w:p>
        </w:tc>
        <w:tc>
          <w:tcPr>
            <w:tcW w:w="4819" w:type="dxa"/>
            <w:tcMar>
              <w:top w:w="144" w:type="nil"/>
              <w:right w:w="144" w:type="nil"/>
            </w:tcMar>
          </w:tcPr>
          <w:p w14:paraId="6EEF87CA" w14:textId="0E3DFCCF"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Port Melbourne</w:t>
            </w:r>
          </w:p>
        </w:tc>
      </w:tr>
      <w:tr w:rsidR="00EB1A02" w:rsidRPr="00BB6E27" w14:paraId="16A998E6" w14:textId="77777777" w:rsidTr="00622FF7">
        <w:trPr>
          <w:trHeight w:val="275"/>
        </w:trPr>
        <w:tc>
          <w:tcPr>
            <w:tcW w:w="4962" w:type="dxa"/>
            <w:tcMar>
              <w:top w:w="144" w:type="nil"/>
              <w:right w:w="144" w:type="nil"/>
            </w:tcMar>
          </w:tcPr>
          <w:p w14:paraId="1573C9B1" w14:textId="5769F172"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Ian MacDonald</w:t>
            </w:r>
          </w:p>
        </w:tc>
        <w:tc>
          <w:tcPr>
            <w:tcW w:w="4819" w:type="dxa"/>
            <w:tcMar>
              <w:top w:w="144" w:type="nil"/>
              <w:right w:w="144" w:type="nil"/>
            </w:tcMar>
          </w:tcPr>
          <w:p w14:paraId="160D48AC"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St Kilda</w:t>
            </w:r>
          </w:p>
        </w:tc>
      </w:tr>
      <w:tr w:rsidR="00EB1A02" w:rsidRPr="00BB6E27" w14:paraId="44B5ACDF" w14:textId="77777777" w:rsidTr="00622FF7">
        <w:trPr>
          <w:trHeight w:val="259"/>
        </w:trPr>
        <w:tc>
          <w:tcPr>
            <w:tcW w:w="4962" w:type="dxa"/>
            <w:tcMar>
              <w:top w:w="144" w:type="nil"/>
              <w:right w:w="144" w:type="nil"/>
            </w:tcMar>
          </w:tcPr>
          <w:p w14:paraId="035B5BB1" w14:textId="06844928"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lastRenderedPageBreak/>
              <w:t xml:space="preserve"> Sue McGowan</w:t>
            </w:r>
          </w:p>
        </w:tc>
        <w:tc>
          <w:tcPr>
            <w:tcW w:w="4819" w:type="dxa"/>
            <w:tcMar>
              <w:top w:w="144" w:type="nil"/>
              <w:right w:w="144" w:type="nil"/>
            </w:tcMar>
          </w:tcPr>
          <w:p w14:paraId="62D94840"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Port Melbourne</w:t>
            </w:r>
          </w:p>
        </w:tc>
      </w:tr>
      <w:tr w:rsidR="00EB1A02" w:rsidRPr="00BB6E27" w14:paraId="35FAE695" w14:textId="77777777" w:rsidTr="00622FF7">
        <w:trPr>
          <w:trHeight w:val="275"/>
        </w:trPr>
        <w:tc>
          <w:tcPr>
            <w:tcW w:w="4962" w:type="dxa"/>
            <w:tcMar>
              <w:top w:w="144" w:type="nil"/>
              <w:right w:w="144" w:type="nil"/>
            </w:tcMar>
          </w:tcPr>
          <w:p w14:paraId="08B5B6E4" w14:textId="30D73AD0"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Wendy Priddle</w:t>
            </w:r>
          </w:p>
        </w:tc>
        <w:tc>
          <w:tcPr>
            <w:tcW w:w="4819" w:type="dxa"/>
            <w:tcMar>
              <w:top w:w="144" w:type="nil"/>
              <w:right w:w="144" w:type="nil"/>
            </w:tcMar>
          </w:tcPr>
          <w:p w14:paraId="3E35EE11"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Elwood</w:t>
            </w:r>
          </w:p>
        </w:tc>
      </w:tr>
      <w:tr w:rsidR="00EB1A02" w:rsidRPr="00BB6E27" w14:paraId="13303AD3" w14:textId="77777777" w:rsidTr="00622FF7">
        <w:trPr>
          <w:trHeight w:val="275"/>
        </w:trPr>
        <w:tc>
          <w:tcPr>
            <w:tcW w:w="4962" w:type="dxa"/>
            <w:tcMar>
              <w:top w:w="144" w:type="nil"/>
              <w:right w:w="144" w:type="nil"/>
            </w:tcMar>
          </w:tcPr>
          <w:p w14:paraId="29C3E8BC" w14:textId="79999200"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Rosemary Rule</w:t>
            </w:r>
          </w:p>
        </w:tc>
        <w:tc>
          <w:tcPr>
            <w:tcW w:w="4819" w:type="dxa"/>
            <w:tcMar>
              <w:top w:w="144" w:type="nil"/>
              <w:right w:w="144" w:type="nil"/>
            </w:tcMar>
          </w:tcPr>
          <w:p w14:paraId="5BC4424C"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Port Melbourne</w:t>
            </w:r>
          </w:p>
        </w:tc>
      </w:tr>
      <w:tr w:rsidR="00EB1A02" w:rsidRPr="00BB6E27" w14:paraId="0DA341F9" w14:textId="77777777" w:rsidTr="00622FF7">
        <w:trPr>
          <w:trHeight w:val="275"/>
        </w:trPr>
        <w:tc>
          <w:tcPr>
            <w:tcW w:w="4962" w:type="dxa"/>
            <w:tcMar>
              <w:top w:w="144" w:type="nil"/>
              <w:right w:w="144" w:type="nil"/>
            </w:tcMar>
          </w:tcPr>
          <w:p w14:paraId="3C4D62A1" w14:textId="5C3D6F87"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Liz Robson</w:t>
            </w:r>
          </w:p>
        </w:tc>
        <w:tc>
          <w:tcPr>
            <w:tcW w:w="4819" w:type="dxa"/>
            <w:tcMar>
              <w:top w:w="144" w:type="nil"/>
              <w:right w:w="144" w:type="nil"/>
            </w:tcMar>
          </w:tcPr>
          <w:p w14:paraId="7FCD9A3E"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Port Melbourne</w:t>
            </w:r>
          </w:p>
        </w:tc>
      </w:tr>
      <w:tr w:rsidR="00EB1A02" w:rsidRPr="00BB6E27" w14:paraId="3C411351" w14:textId="77777777" w:rsidTr="00622FF7">
        <w:trPr>
          <w:trHeight w:val="259"/>
        </w:trPr>
        <w:tc>
          <w:tcPr>
            <w:tcW w:w="4962" w:type="dxa"/>
            <w:tcMar>
              <w:top w:w="144" w:type="nil"/>
              <w:right w:w="144" w:type="nil"/>
            </w:tcMar>
          </w:tcPr>
          <w:p w14:paraId="4B26B444" w14:textId="28B6AD9B"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Vasileios Tsialtas</w:t>
            </w:r>
          </w:p>
        </w:tc>
        <w:tc>
          <w:tcPr>
            <w:tcW w:w="4819" w:type="dxa"/>
            <w:tcMar>
              <w:top w:w="144" w:type="nil"/>
              <w:right w:w="144" w:type="nil"/>
            </w:tcMar>
          </w:tcPr>
          <w:p w14:paraId="26DE6122"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St Kilda</w:t>
            </w:r>
          </w:p>
        </w:tc>
      </w:tr>
      <w:tr w:rsidR="00EB1A02" w:rsidRPr="00BB6E27" w14:paraId="0BEB3664" w14:textId="77777777" w:rsidTr="00622FF7">
        <w:trPr>
          <w:trHeight w:val="259"/>
        </w:trPr>
        <w:tc>
          <w:tcPr>
            <w:tcW w:w="4962" w:type="dxa"/>
            <w:tcMar>
              <w:top w:w="144" w:type="nil"/>
              <w:right w:w="144" w:type="nil"/>
            </w:tcMar>
          </w:tcPr>
          <w:p w14:paraId="7E8FFC86" w14:textId="04C31DAF"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Richard Whitfield</w:t>
            </w:r>
          </w:p>
        </w:tc>
        <w:tc>
          <w:tcPr>
            <w:tcW w:w="4819" w:type="dxa"/>
            <w:tcMar>
              <w:top w:w="144" w:type="nil"/>
              <w:right w:w="144" w:type="nil"/>
            </w:tcMar>
          </w:tcPr>
          <w:p w14:paraId="74D78A8D" w14:textId="5D2ED94E"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Port Melbourne</w:t>
            </w:r>
          </w:p>
        </w:tc>
      </w:tr>
      <w:tr w:rsidR="00EB1A02" w:rsidRPr="00BB6E27" w14:paraId="5BD12488" w14:textId="77777777" w:rsidTr="00045676">
        <w:trPr>
          <w:trHeight w:val="275"/>
        </w:trPr>
        <w:tc>
          <w:tcPr>
            <w:tcW w:w="4962" w:type="dxa"/>
            <w:shd w:val="clear" w:color="auto" w:fill="398E98" w:themeFill="accent2" w:themeFillShade="BF"/>
            <w:tcMar>
              <w:top w:w="144" w:type="nil"/>
              <w:right w:w="144" w:type="nil"/>
            </w:tcMar>
          </w:tcPr>
          <w:p w14:paraId="586B80D2" w14:textId="10C18C94" w:rsidR="00EB1A02" w:rsidRPr="00BB6E27" w:rsidRDefault="00EB1A02" w:rsidP="001A6E10">
            <w:pPr>
              <w:spacing w:beforeLines="40" w:before="96" w:afterLines="60" w:after="144"/>
              <w:ind w:left="457"/>
              <w:rPr>
                <w:rFonts w:cs="Arial"/>
                <w:b/>
                <w:bCs/>
                <w:color w:val="FFFFFF" w:themeColor="background1"/>
                <w:lang w:val="en-US"/>
              </w:rPr>
            </w:pPr>
            <w:r w:rsidRPr="00BB6E27">
              <w:rPr>
                <w:rFonts w:cs="Arial"/>
                <w:b/>
                <w:bCs/>
                <w:color w:val="FFFFFF" w:themeColor="background1"/>
                <w:lang w:val="en-US"/>
              </w:rPr>
              <w:t>Office Bearers</w:t>
            </w:r>
          </w:p>
        </w:tc>
        <w:tc>
          <w:tcPr>
            <w:tcW w:w="4819" w:type="dxa"/>
            <w:shd w:val="clear" w:color="auto" w:fill="398E98" w:themeFill="accent2" w:themeFillShade="BF"/>
            <w:tcMar>
              <w:top w:w="144" w:type="nil"/>
              <w:right w:w="144" w:type="nil"/>
            </w:tcMar>
          </w:tcPr>
          <w:p w14:paraId="2F39E9F5" w14:textId="77777777" w:rsidR="00EB1A02" w:rsidRPr="00BB6E27" w:rsidRDefault="00EB1A02" w:rsidP="001A6E10">
            <w:pPr>
              <w:spacing w:beforeLines="40" w:before="96" w:afterLines="60" w:after="144"/>
              <w:ind w:left="177"/>
              <w:rPr>
                <w:rFonts w:cs="Arial"/>
                <w:b/>
                <w:bCs/>
                <w:color w:val="FFFFFF" w:themeColor="background1"/>
                <w:lang w:val="en-US"/>
              </w:rPr>
            </w:pPr>
            <w:r w:rsidRPr="00BB6E27">
              <w:rPr>
                <w:rFonts w:cs="Arial"/>
                <w:b/>
                <w:bCs/>
                <w:color w:val="FFFFFF" w:themeColor="background1"/>
                <w:lang w:val="en-US"/>
              </w:rPr>
              <w:t>Position</w:t>
            </w:r>
          </w:p>
        </w:tc>
      </w:tr>
      <w:tr w:rsidR="00EB1A02" w:rsidRPr="00BB6E27" w14:paraId="1A7FA9FC" w14:textId="77777777" w:rsidTr="00622FF7">
        <w:trPr>
          <w:trHeight w:val="305"/>
        </w:trPr>
        <w:tc>
          <w:tcPr>
            <w:tcW w:w="4962" w:type="dxa"/>
            <w:tcBorders>
              <w:bottom w:val="single" w:sz="4" w:space="0" w:color="auto"/>
            </w:tcBorders>
            <w:tcMar>
              <w:top w:w="144" w:type="nil"/>
              <w:right w:w="144" w:type="nil"/>
            </w:tcMar>
          </w:tcPr>
          <w:p w14:paraId="01736F05" w14:textId="5F5E2B19"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Wendy Priddle</w:t>
            </w:r>
          </w:p>
        </w:tc>
        <w:tc>
          <w:tcPr>
            <w:tcW w:w="4819" w:type="dxa"/>
            <w:tcBorders>
              <w:bottom w:val="single" w:sz="4" w:space="0" w:color="auto"/>
            </w:tcBorders>
            <w:tcMar>
              <w:top w:w="144" w:type="nil"/>
              <w:right w:w="144" w:type="nil"/>
            </w:tcMar>
          </w:tcPr>
          <w:p w14:paraId="4476BEB9"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Chairperson (appointed March 2023)</w:t>
            </w:r>
          </w:p>
        </w:tc>
      </w:tr>
      <w:tr w:rsidR="00EB1A02" w:rsidRPr="00BB6E27" w14:paraId="1094AFEF" w14:textId="77777777" w:rsidTr="00622FF7">
        <w:trPr>
          <w:trHeight w:val="305"/>
        </w:trPr>
        <w:tc>
          <w:tcPr>
            <w:tcW w:w="4962" w:type="dxa"/>
            <w:tcBorders>
              <w:bottom w:val="single" w:sz="4" w:space="0" w:color="auto"/>
            </w:tcBorders>
            <w:tcMar>
              <w:top w:w="144" w:type="nil"/>
              <w:right w:w="144" w:type="nil"/>
            </w:tcMar>
          </w:tcPr>
          <w:p w14:paraId="2EA8E145" w14:textId="33E6BD06"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Ian MacDonald</w:t>
            </w:r>
          </w:p>
        </w:tc>
        <w:tc>
          <w:tcPr>
            <w:tcW w:w="4819" w:type="dxa"/>
            <w:tcBorders>
              <w:bottom w:val="single" w:sz="4" w:space="0" w:color="auto"/>
            </w:tcBorders>
            <w:tcMar>
              <w:top w:w="144" w:type="nil"/>
              <w:right w:w="144" w:type="nil"/>
            </w:tcMar>
          </w:tcPr>
          <w:p w14:paraId="1FD6DACD" w14:textId="77777777" w:rsidR="00EB1A02" w:rsidRPr="00BB6E27" w:rsidRDefault="00EB1A02" w:rsidP="001A6E10">
            <w:pPr>
              <w:spacing w:beforeLines="40" w:before="96" w:afterLines="60" w:after="144" w:line="240" w:lineRule="auto"/>
              <w:ind w:left="177"/>
              <w:rPr>
                <w:rFonts w:cs="Arial"/>
                <w:lang w:val="en-US"/>
              </w:rPr>
            </w:pPr>
            <w:r w:rsidRPr="00BB6E27">
              <w:rPr>
                <w:rFonts w:cs="Arial"/>
                <w:lang w:val="en-US"/>
              </w:rPr>
              <w:t>Deputy Chairperson (appointed March 2023)</w:t>
            </w:r>
          </w:p>
        </w:tc>
      </w:tr>
      <w:tr w:rsidR="00EB1A02" w:rsidRPr="006D0DA6" w14:paraId="470FE029" w14:textId="77777777" w:rsidTr="00045676">
        <w:trPr>
          <w:trHeight w:val="275"/>
        </w:trPr>
        <w:tc>
          <w:tcPr>
            <w:tcW w:w="4962" w:type="dxa"/>
            <w:shd w:val="clear" w:color="auto" w:fill="398E98" w:themeFill="accent2" w:themeFillShade="BF"/>
            <w:tcMar>
              <w:top w:w="144" w:type="nil"/>
              <w:right w:w="144" w:type="nil"/>
            </w:tcMar>
          </w:tcPr>
          <w:p w14:paraId="415770F6" w14:textId="77777777" w:rsidR="00EB1A02" w:rsidRPr="00BB6E27" w:rsidRDefault="00EB1A02" w:rsidP="001A6E10">
            <w:pPr>
              <w:spacing w:beforeLines="40" w:before="96" w:afterLines="60" w:after="144"/>
              <w:ind w:left="457"/>
              <w:rPr>
                <w:rFonts w:cs="Arial"/>
                <w:b/>
                <w:bCs/>
                <w:color w:val="FFFFFF" w:themeColor="background1"/>
                <w:lang w:val="en-US"/>
              </w:rPr>
            </w:pPr>
            <w:r w:rsidRPr="00BB6E27">
              <w:rPr>
                <w:rFonts w:cs="Arial"/>
                <w:b/>
                <w:bCs/>
                <w:color w:val="FFFFFF" w:themeColor="background1"/>
                <w:lang w:val="en-US"/>
              </w:rPr>
              <w:t>Council Representative</w:t>
            </w:r>
          </w:p>
        </w:tc>
        <w:tc>
          <w:tcPr>
            <w:tcW w:w="4819" w:type="dxa"/>
            <w:shd w:val="clear" w:color="auto" w:fill="398E98" w:themeFill="accent2" w:themeFillShade="BF"/>
            <w:tcMar>
              <w:top w:w="144" w:type="nil"/>
              <w:right w:w="144" w:type="nil"/>
            </w:tcMar>
          </w:tcPr>
          <w:p w14:paraId="52955CA4" w14:textId="5115BA42" w:rsidR="00EB1A02" w:rsidRPr="00BB6E27" w:rsidRDefault="00EB1A02" w:rsidP="001A6E10">
            <w:pPr>
              <w:spacing w:beforeLines="40" w:before="96" w:afterLines="60" w:after="144"/>
              <w:ind w:left="177"/>
              <w:rPr>
                <w:rFonts w:cs="Arial"/>
                <w:b/>
                <w:bCs/>
                <w:color w:val="FFFFFF" w:themeColor="background1"/>
                <w:lang w:val="en-US"/>
              </w:rPr>
            </w:pPr>
            <w:r w:rsidRPr="00BB6E27">
              <w:rPr>
                <w:rFonts w:cs="Arial"/>
                <w:b/>
                <w:bCs/>
                <w:color w:val="FFFFFF" w:themeColor="background1"/>
                <w:lang w:val="en-US"/>
              </w:rPr>
              <w:t> </w:t>
            </w:r>
            <w:r w:rsidR="002408E1" w:rsidRPr="00BB6E27">
              <w:rPr>
                <w:rFonts w:cs="Arial"/>
                <w:b/>
                <w:bCs/>
                <w:color w:val="FFFFFF" w:themeColor="background1"/>
                <w:lang w:val="en-US"/>
              </w:rPr>
              <w:t>Ward</w:t>
            </w:r>
          </w:p>
        </w:tc>
      </w:tr>
      <w:tr w:rsidR="00EB1A02" w:rsidRPr="006D0DA6" w14:paraId="7B5D44F0" w14:textId="77777777" w:rsidTr="00622FF7">
        <w:trPr>
          <w:trHeight w:val="259"/>
        </w:trPr>
        <w:tc>
          <w:tcPr>
            <w:tcW w:w="4962" w:type="dxa"/>
            <w:tcMar>
              <w:top w:w="144" w:type="nil"/>
              <w:right w:w="144" w:type="nil"/>
            </w:tcMar>
          </w:tcPr>
          <w:p w14:paraId="471763E7" w14:textId="148A2E86" w:rsidR="00EB1A02" w:rsidRPr="00BB6E27" w:rsidRDefault="00EB1A02" w:rsidP="001A6E10">
            <w:pPr>
              <w:spacing w:beforeLines="40" w:before="96" w:afterLines="60" w:after="144" w:line="240" w:lineRule="auto"/>
              <w:ind w:left="457"/>
              <w:rPr>
                <w:rFonts w:cs="Arial"/>
                <w:lang w:val="en-US"/>
              </w:rPr>
            </w:pPr>
            <w:r w:rsidRPr="00BB6E27">
              <w:rPr>
                <w:rFonts w:cs="Arial"/>
                <w:lang w:val="en-US"/>
              </w:rPr>
              <w:t>Cr Peter Martin</w:t>
            </w:r>
            <w:r w:rsidR="00BB6E27">
              <w:rPr>
                <w:rFonts w:cs="Arial"/>
                <w:lang w:val="en-US"/>
              </w:rPr>
              <w:t xml:space="preserve"> (until </w:t>
            </w:r>
            <w:r w:rsidR="00D16D89">
              <w:rPr>
                <w:rFonts w:cs="Arial"/>
                <w:lang w:val="en-US"/>
              </w:rPr>
              <w:t>17 September 2024)</w:t>
            </w:r>
          </w:p>
        </w:tc>
        <w:tc>
          <w:tcPr>
            <w:tcW w:w="4819" w:type="dxa"/>
            <w:tcMar>
              <w:top w:w="144" w:type="nil"/>
              <w:right w:w="144" w:type="nil"/>
            </w:tcMar>
          </w:tcPr>
          <w:p w14:paraId="67607B0B" w14:textId="77777777" w:rsidR="00EB1A02" w:rsidRPr="00BB6E27" w:rsidRDefault="00EB1A02" w:rsidP="001A6E10">
            <w:pPr>
              <w:spacing w:beforeLines="40" w:before="96" w:afterLines="60" w:after="144" w:line="240" w:lineRule="auto"/>
              <w:ind w:left="179"/>
              <w:rPr>
                <w:rFonts w:cs="Arial"/>
                <w:lang w:val="en-US"/>
              </w:rPr>
            </w:pPr>
            <w:r w:rsidRPr="00BB6E27">
              <w:rPr>
                <w:rFonts w:cs="Arial"/>
                <w:lang w:val="en-US"/>
              </w:rPr>
              <w:t xml:space="preserve">Gateway Ward </w:t>
            </w:r>
          </w:p>
        </w:tc>
      </w:tr>
      <w:tr w:rsidR="00EB1A02" w:rsidRPr="00D16D89" w14:paraId="7AEBA177" w14:textId="77777777" w:rsidTr="00045676">
        <w:trPr>
          <w:trHeight w:val="275"/>
        </w:trPr>
        <w:tc>
          <w:tcPr>
            <w:tcW w:w="4962" w:type="dxa"/>
            <w:tcBorders>
              <w:bottom w:val="single" w:sz="4" w:space="0" w:color="auto"/>
            </w:tcBorders>
            <w:shd w:val="clear" w:color="auto" w:fill="398E98" w:themeFill="accent2" w:themeFillShade="BF"/>
            <w:tcMar>
              <w:top w:w="144" w:type="nil"/>
              <w:right w:w="144" w:type="nil"/>
            </w:tcMar>
          </w:tcPr>
          <w:p w14:paraId="442A9343" w14:textId="77777777" w:rsidR="00EB1A02" w:rsidRPr="00D16D89" w:rsidRDefault="00EB1A02" w:rsidP="001A6E10">
            <w:pPr>
              <w:spacing w:beforeLines="40" w:before="96" w:afterLines="60" w:after="144"/>
              <w:ind w:left="457"/>
              <w:rPr>
                <w:rFonts w:cs="Arial"/>
                <w:b/>
                <w:bCs/>
                <w:color w:val="FFFFFF" w:themeColor="background1"/>
                <w:lang w:val="en-US"/>
              </w:rPr>
            </w:pPr>
            <w:r w:rsidRPr="00D16D89">
              <w:rPr>
                <w:rFonts w:cs="Arial"/>
                <w:b/>
                <w:bCs/>
                <w:color w:val="FFFFFF" w:themeColor="background1"/>
                <w:lang w:val="en-US"/>
              </w:rPr>
              <w:t>Council Officer/s</w:t>
            </w:r>
          </w:p>
        </w:tc>
        <w:tc>
          <w:tcPr>
            <w:tcW w:w="4819" w:type="dxa"/>
            <w:tcBorders>
              <w:bottom w:val="single" w:sz="4" w:space="0" w:color="auto"/>
            </w:tcBorders>
            <w:shd w:val="clear" w:color="auto" w:fill="398E98" w:themeFill="accent2" w:themeFillShade="BF"/>
            <w:tcMar>
              <w:top w:w="144" w:type="nil"/>
              <w:right w:w="144" w:type="nil"/>
            </w:tcMar>
          </w:tcPr>
          <w:p w14:paraId="306056B8" w14:textId="77777777" w:rsidR="00EB1A02" w:rsidRPr="00D16D89" w:rsidRDefault="00EB1A02" w:rsidP="001A6E10">
            <w:pPr>
              <w:spacing w:beforeLines="40" w:before="96" w:afterLines="60" w:after="144"/>
              <w:ind w:left="179"/>
              <w:rPr>
                <w:rFonts w:cs="Arial"/>
                <w:b/>
                <w:bCs/>
                <w:color w:val="FFFFFF" w:themeColor="background1"/>
                <w:lang w:val="en-US"/>
              </w:rPr>
            </w:pPr>
            <w:r w:rsidRPr="00D16D89">
              <w:rPr>
                <w:rFonts w:cs="Arial"/>
                <w:b/>
                <w:bCs/>
                <w:color w:val="FFFFFF" w:themeColor="background1"/>
                <w:lang w:val="en-US"/>
              </w:rPr>
              <w:t>Position</w:t>
            </w:r>
          </w:p>
        </w:tc>
      </w:tr>
      <w:tr w:rsidR="00EB1A02" w:rsidRPr="00D16D89" w14:paraId="00C20294" w14:textId="77777777" w:rsidTr="00692566">
        <w:trPr>
          <w:trHeight w:val="275"/>
        </w:trPr>
        <w:tc>
          <w:tcPr>
            <w:tcW w:w="4962" w:type="dxa"/>
            <w:tcBorders>
              <w:top w:val="single" w:sz="4" w:space="0" w:color="auto"/>
              <w:left w:val="single" w:sz="4" w:space="0" w:color="auto"/>
              <w:bottom w:val="single" w:sz="4" w:space="0" w:color="auto"/>
              <w:right w:val="single" w:sz="4" w:space="0" w:color="auto"/>
            </w:tcBorders>
            <w:tcMar>
              <w:top w:w="144" w:type="nil"/>
              <w:right w:w="144" w:type="nil"/>
            </w:tcMar>
          </w:tcPr>
          <w:p w14:paraId="3F4F5C20" w14:textId="77777777" w:rsidR="00EB1A02" w:rsidRPr="00D16D89" w:rsidRDefault="00EB1A02" w:rsidP="001A6E10">
            <w:pPr>
              <w:spacing w:beforeLines="40" w:before="96" w:afterLines="60" w:after="144" w:line="240" w:lineRule="auto"/>
              <w:ind w:left="457"/>
              <w:rPr>
                <w:rFonts w:cs="Arial"/>
                <w:lang w:val="en-US"/>
              </w:rPr>
            </w:pPr>
            <w:r w:rsidRPr="00D16D89">
              <w:rPr>
                <w:rFonts w:cs="Arial"/>
                <w:lang w:val="en-US"/>
              </w:rPr>
              <w:t>Cathy Horsley</w:t>
            </w:r>
          </w:p>
        </w:tc>
        <w:tc>
          <w:tcPr>
            <w:tcW w:w="4819" w:type="dxa"/>
            <w:tcBorders>
              <w:top w:val="single" w:sz="4" w:space="0" w:color="auto"/>
              <w:left w:val="single" w:sz="4" w:space="0" w:color="auto"/>
              <w:bottom w:val="single" w:sz="4" w:space="0" w:color="auto"/>
              <w:right w:val="single" w:sz="4" w:space="0" w:color="auto"/>
            </w:tcBorders>
            <w:tcMar>
              <w:top w:w="144" w:type="nil"/>
              <w:right w:w="144" w:type="nil"/>
            </w:tcMar>
          </w:tcPr>
          <w:p w14:paraId="628E1B81" w14:textId="77777777" w:rsidR="00EB1A02" w:rsidRPr="00D16D89" w:rsidRDefault="00EB1A02" w:rsidP="001A6E10">
            <w:pPr>
              <w:spacing w:beforeLines="40" w:before="96" w:afterLines="60" w:after="144" w:line="240" w:lineRule="auto"/>
              <w:ind w:left="179"/>
              <w:rPr>
                <w:rFonts w:cs="Arial"/>
                <w:lang w:val="en-US"/>
              </w:rPr>
            </w:pPr>
            <w:r w:rsidRPr="00D16D89">
              <w:rPr>
                <w:rFonts w:cs="Arial"/>
                <w:lang w:val="en-US"/>
              </w:rPr>
              <w:t>Team Lead Community Building</w:t>
            </w:r>
          </w:p>
        </w:tc>
      </w:tr>
      <w:tr w:rsidR="00D16D89" w:rsidRPr="00D16D89" w14:paraId="386CD181" w14:textId="77777777" w:rsidTr="00692566">
        <w:trPr>
          <w:trHeight w:val="275"/>
        </w:trPr>
        <w:tc>
          <w:tcPr>
            <w:tcW w:w="4962" w:type="dxa"/>
            <w:tcBorders>
              <w:top w:val="single" w:sz="4" w:space="0" w:color="auto"/>
              <w:left w:val="single" w:sz="4" w:space="0" w:color="auto"/>
              <w:bottom w:val="single" w:sz="4" w:space="0" w:color="auto"/>
              <w:right w:val="single" w:sz="4" w:space="0" w:color="auto"/>
            </w:tcBorders>
            <w:tcMar>
              <w:top w:w="144" w:type="nil"/>
              <w:right w:w="144" w:type="nil"/>
            </w:tcMar>
          </w:tcPr>
          <w:p w14:paraId="1E2548B1" w14:textId="7D74FB6E" w:rsidR="00D16D89" w:rsidRPr="00D16D89" w:rsidRDefault="00D16D89" w:rsidP="001A6E10">
            <w:pPr>
              <w:spacing w:beforeLines="40" w:before="96" w:afterLines="60" w:after="144" w:line="240" w:lineRule="auto"/>
              <w:ind w:left="457"/>
              <w:rPr>
                <w:rFonts w:cs="Arial"/>
                <w:lang w:val="en-US"/>
              </w:rPr>
            </w:pPr>
            <w:r>
              <w:rPr>
                <w:rFonts w:cs="Arial"/>
                <w:lang w:val="en-US"/>
              </w:rPr>
              <w:t>Simone Jamieson</w:t>
            </w:r>
          </w:p>
        </w:tc>
        <w:tc>
          <w:tcPr>
            <w:tcW w:w="4819" w:type="dxa"/>
            <w:tcBorders>
              <w:top w:val="single" w:sz="4" w:space="0" w:color="auto"/>
              <w:left w:val="single" w:sz="4" w:space="0" w:color="auto"/>
              <w:bottom w:val="single" w:sz="4" w:space="0" w:color="auto"/>
              <w:right w:val="single" w:sz="4" w:space="0" w:color="auto"/>
            </w:tcBorders>
            <w:tcMar>
              <w:top w:w="144" w:type="nil"/>
              <w:right w:w="144" w:type="nil"/>
            </w:tcMar>
          </w:tcPr>
          <w:p w14:paraId="17627D47" w14:textId="0C05A8F3" w:rsidR="00D16D89" w:rsidRPr="00D16D89" w:rsidRDefault="00D16D89" w:rsidP="001A6E10">
            <w:pPr>
              <w:spacing w:beforeLines="40" w:before="96" w:afterLines="60" w:after="144" w:line="240" w:lineRule="auto"/>
              <w:ind w:left="179"/>
              <w:rPr>
                <w:rFonts w:cs="Arial"/>
                <w:lang w:val="en-US"/>
              </w:rPr>
            </w:pPr>
            <w:r>
              <w:rPr>
                <w:rFonts w:cs="Arial"/>
                <w:lang w:val="en-US"/>
              </w:rPr>
              <w:t>Acting Team Leader Community Building</w:t>
            </w:r>
          </w:p>
        </w:tc>
      </w:tr>
      <w:tr w:rsidR="00EB1A02" w:rsidRPr="00D16D89" w14:paraId="49E838CC" w14:textId="77777777" w:rsidTr="00692566">
        <w:trPr>
          <w:trHeight w:val="275"/>
        </w:trPr>
        <w:tc>
          <w:tcPr>
            <w:tcW w:w="4962" w:type="dxa"/>
            <w:tcBorders>
              <w:top w:val="single" w:sz="4" w:space="0" w:color="auto"/>
              <w:left w:val="single" w:sz="4" w:space="0" w:color="auto"/>
              <w:bottom w:val="single" w:sz="4" w:space="0" w:color="auto"/>
              <w:right w:val="single" w:sz="4" w:space="0" w:color="auto"/>
            </w:tcBorders>
            <w:tcMar>
              <w:top w:w="144" w:type="nil"/>
              <w:right w:w="144" w:type="nil"/>
            </w:tcMar>
          </w:tcPr>
          <w:p w14:paraId="2DE98BA8" w14:textId="62232B74" w:rsidR="00EB1A02" w:rsidRPr="00D16D89" w:rsidRDefault="00BB7FB7" w:rsidP="001A6E10">
            <w:pPr>
              <w:spacing w:beforeLines="40" w:before="96" w:afterLines="60" w:after="144" w:line="240" w:lineRule="auto"/>
              <w:ind w:left="457"/>
              <w:rPr>
                <w:rFonts w:cs="Arial"/>
                <w:lang w:val="en-US"/>
              </w:rPr>
            </w:pPr>
            <w:r w:rsidRPr="00D16D89">
              <w:rPr>
                <w:rFonts w:cs="Arial"/>
                <w:lang w:val="en-US"/>
              </w:rPr>
              <w:t>Gavin Murphy</w:t>
            </w:r>
          </w:p>
        </w:tc>
        <w:tc>
          <w:tcPr>
            <w:tcW w:w="4819" w:type="dxa"/>
            <w:tcBorders>
              <w:top w:val="single" w:sz="4" w:space="0" w:color="auto"/>
              <w:left w:val="single" w:sz="4" w:space="0" w:color="auto"/>
              <w:bottom w:val="single" w:sz="4" w:space="0" w:color="auto"/>
              <w:right w:val="single" w:sz="4" w:space="0" w:color="auto"/>
            </w:tcBorders>
            <w:tcMar>
              <w:top w:w="144" w:type="nil"/>
              <w:right w:w="144" w:type="nil"/>
            </w:tcMar>
          </w:tcPr>
          <w:p w14:paraId="739F8618" w14:textId="08DBD278" w:rsidR="00EB1A02" w:rsidRPr="00D16D89" w:rsidRDefault="00EB1A02" w:rsidP="001A6E10">
            <w:pPr>
              <w:spacing w:beforeLines="40" w:before="96" w:afterLines="60" w:after="144" w:line="240" w:lineRule="auto"/>
              <w:rPr>
                <w:rFonts w:cs="Arial"/>
                <w:lang w:val="en-US"/>
              </w:rPr>
            </w:pPr>
            <w:r w:rsidRPr="00D16D89">
              <w:rPr>
                <w:rFonts w:cs="Arial"/>
                <w:lang w:val="en-US"/>
              </w:rPr>
              <w:t xml:space="preserve">   </w:t>
            </w:r>
            <w:r w:rsidR="00BB7FB7" w:rsidRPr="00D16D89">
              <w:rPr>
                <w:rFonts w:cs="Arial"/>
                <w:lang w:val="en-US"/>
              </w:rPr>
              <w:t>Coordinator Grants and Community Building</w:t>
            </w:r>
          </w:p>
        </w:tc>
      </w:tr>
    </w:tbl>
    <w:p w14:paraId="612568E9" w14:textId="77777777" w:rsidR="00D64C82" w:rsidRPr="006D0DA6" w:rsidRDefault="00D64C82" w:rsidP="008D5175">
      <w:pPr>
        <w:spacing w:line="259" w:lineRule="auto"/>
        <w:rPr>
          <w:b/>
          <w:bCs/>
          <w:highlight w:val="yellow"/>
        </w:rPr>
      </w:pPr>
    </w:p>
    <w:p w14:paraId="264C61FC" w14:textId="4EC14B35" w:rsidR="00930429" w:rsidRPr="00D16D89" w:rsidRDefault="00930429" w:rsidP="00013EB1">
      <w:pPr>
        <w:pStyle w:val="Heading2"/>
        <w:rPr>
          <w:szCs w:val="40"/>
          <w:lang w:val="en-US"/>
        </w:rPr>
      </w:pPr>
      <w:bookmarkStart w:id="14" w:name="_Toc187138088"/>
      <w:r w:rsidRPr="00D16D89">
        <w:rPr>
          <w:szCs w:val="40"/>
          <w:lang w:val="en-US"/>
        </w:rPr>
        <w:t>Election of Office Bearers</w:t>
      </w:r>
      <w:bookmarkEnd w:id="14"/>
    </w:p>
    <w:p w14:paraId="6A07387B" w14:textId="78AB9D71" w:rsidR="00930429" w:rsidRPr="00D16D89" w:rsidRDefault="00930429" w:rsidP="00EE7AF3">
      <w:pPr>
        <w:tabs>
          <w:tab w:val="right" w:leader="dot" w:pos="6237"/>
        </w:tabs>
        <w:spacing w:after="120" w:line="360" w:lineRule="auto"/>
        <w:jc w:val="both"/>
        <w:rPr>
          <w:rFonts w:eastAsia="Calibri" w:cs="Arial"/>
        </w:rPr>
      </w:pPr>
      <w:bookmarkStart w:id="15" w:name="_Hlk155276310"/>
      <w:r w:rsidRPr="00D16D89">
        <w:rPr>
          <w:rFonts w:eastAsia="Calibri" w:cs="Arial"/>
        </w:rPr>
        <w:t xml:space="preserve">The OPAC Terms of Reference (adopted 16 June 2021) state ‘the Chair and Deputy Chair will be nominated from among the members. The Chair and Deputy Chair will serve a one-year term, with the appointment renewable for an additional consecutive term’. </w:t>
      </w:r>
    </w:p>
    <w:p w14:paraId="320EAB77" w14:textId="4F1DB2D4" w:rsidR="00930429" w:rsidRPr="008D53C9" w:rsidRDefault="00930429" w:rsidP="00EE7AF3">
      <w:pPr>
        <w:tabs>
          <w:tab w:val="right" w:leader="dot" w:pos="6237"/>
        </w:tabs>
        <w:spacing w:after="120" w:line="360" w:lineRule="auto"/>
        <w:jc w:val="both"/>
        <w:rPr>
          <w:rFonts w:eastAsia="Calibri" w:cs="Arial"/>
        </w:rPr>
      </w:pPr>
      <w:r w:rsidRPr="008D53C9">
        <w:rPr>
          <w:rFonts w:eastAsia="Calibri" w:cs="Arial"/>
        </w:rPr>
        <w:t xml:space="preserve">At the </w:t>
      </w:r>
      <w:r w:rsidR="00692566" w:rsidRPr="008D53C9">
        <w:rPr>
          <w:rFonts w:eastAsia="Calibri" w:cs="Arial"/>
        </w:rPr>
        <w:t xml:space="preserve">meeting </w:t>
      </w:r>
      <w:r w:rsidR="008D53C9" w:rsidRPr="008D53C9">
        <w:rPr>
          <w:rFonts w:eastAsia="Calibri" w:cs="Arial"/>
        </w:rPr>
        <w:t>5</w:t>
      </w:r>
      <w:r w:rsidRPr="008D53C9">
        <w:rPr>
          <w:rFonts w:eastAsia="Calibri" w:cs="Arial"/>
        </w:rPr>
        <w:t xml:space="preserve"> February 202</w:t>
      </w:r>
      <w:r w:rsidR="008D53C9" w:rsidRPr="008D53C9">
        <w:rPr>
          <w:rFonts w:eastAsia="Calibri" w:cs="Arial"/>
        </w:rPr>
        <w:t>4</w:t>
      </w:r>
      <w:r w:rsidRPr="008D53C9">
        <w:rPr>
          <w:rFonts w:eastAsia="Calibri" w:cs="Arial"/>
        </w:rPr>
        <w:t xml:space="preserve"> </w:t>
      </w:r>
      <w:r w:rsidR="008D53C9" w:rsidRPr="008D53C9">
        <w:rPr>
          <w:rFonts w:eastAsia="Calibri" w:cs="Arial"/>
        </w:rPr>
        <w:t>Wendy Priddle</w:t>
      </w:r>
      <w:r w:rsidRPr="008D53C9">
        <w:rPr>
          <w:rFonts w:eastAsia="Calibri" w:cs="Arial"/>
        </w:rPr>
        <w:t xml:space="preserve"> and </w:t>
      </w:r>
      <w:r w:rsidR="008D53C9" w:rsidRPr="008D53C9">
        <w:rPr>
          <w:rFonts w:eastAsia="Calibri" w:cs="Arial"/>
        </w:rPr>
        <w:t>Ian McDonald</w:t>
      </w:r>
      <w:r w:rsidRPr="008D53C9">
        <w:rPr>
          <w:rFonts w:eastAsia="Calibri" w:cs="Arial"/>
        </w:rPr>
        <w:t xml:space="preserve"> resigned as Chair and Deputy Chair respectively having completed their term as outlined on the OPAC Terms of Reference. </w:t>
      </w:r>
    </w:p>
    <w:p w14:paraId="77D4B378" w14:textId="3B4D2225" w:rsidR="00930429" w:rsidRPr="006D0DA6" w:rsidRDefault="00930429" w:rsidP="00EE7AF3">
      <w:pPr>
        <w:tabs>
          <w:tab w:val="right" w:leader="dot" w:pos="6237"/>
        </w:tabs>
        <w:spacing w:after="120" w:line="360" w:lineRule="auto"/>
        <w:jc w:val="both"/>
        <w:rPr>
          <w:rFonts w:eastAsia="Calibri" w:cs="Arial"/>
          <w:highlight w:val="yellow"/>
        </w:rPr>
      </w:pPr>
      <w:r w:rsidRPr="00E06814">
        <w:rPr>
          <w:rFonts w:eastAsia="Calibri" w:cs="Arial"/>
        </w:rPr>
        <w:t>OPAC members were invited to nominate for the vacant positions</w:t>
      </w:r>
      <w:r w:rsidR="00692566" w:rsidRPr="00E06814">
        <w:rPr>
          <w:rFonts w:eastAsia="Calibri" w:cs="Arial"/>
        </w:rPr>
        <w:t>. N</w:t>
      </w:r>
      <w:r w:rsidRPr="00E06814">
        <w:rPr>
          <w:rFonts w:eastAsia="Calibri" w:cs="Arial"/>
        </w:rPr>
        <w:t xml:space="preserve">ominations were open from </w:t>
      </w:r>
      <w:r w:rsidR="00E06814" w:rsidRPr="00E06814">
        <w:rPr>
          <w:rFonts w:eastAsia="Calibri" w:cs="Arial"/>
        </w:rPr>
        <w:t xml:space="preserve">31 </w:t>
      </w:r>
      <w:r w:rsidR="00E06814" w:rsidRPr="00F10E7E">
        <w:rPr>
          <w:rFonts w:eastAsia="Calibri" w:cs="Arial"/>
        </w:rPr>
        <w:t>January</w:t>
      </w:r>
      <w:r w:rsidRPr="00F10E7E">
        <w:rPr>
          <w:rFonts w:eastAsia="Calibri" w:cs="Arial"/>
        </w:rPr>
        <w:t xml:space="preserve"> to </w:t>
      </w:r>
      <w:r w:rsidR="00E06814" w:rsidRPr="00F10E7E">
        <w:rPr>
          <w:rFonts w:eastAsia="Calibri" w:cs="Arial"/>
        </w:rPr>
        <w:t>19 February 2024</w:t>
      </w:r>
      <w:r w:rsidRPr="00F10E7E">
        <w:rPr>
          <w:rFonts w:eastAsia="Calibri" w:cs="Arial"/>
        </w:rPr>
        <w:t xml:space="preserve">. </w:t>
      </w:r>
      <w:r w:rsidR="00F10E7E" w:rsidRPr="00F10E7E">
        <w:rPr>
          <w:rFonts w:eastAsia="Calibri" w:cs="Arial"/>
        </w:rPr>
        <w:t xml:space="preserve">Five </w:t>
      </w:r>
      <w:r w:rsidRPr="00F10E7E">
        <w:rPr>
          <w:rFonts w:eastAsia="Calibri" w:cs="Arial"/>
        </w:rPr>
        <w:t xml:space="preserve">members were nominated, two members accepted their nomination, one for Chair, one for Deputy Chair. </w:t>
      </w:r>
    </w:p>
    <w:p w14:paraId="35D6CBE6" w14:textId="39142538" w:rsidR="00930429" w:rsidRPr="00E06814" w:rsidRDefault="00930429" w:rsidP="00BB7FB7">
      <w:pPr>
        <w:tabs>
          <w:tab w:val="right" w:leader="dot" w:pos="6237"/>
        </w:tabs>
        <w:spacing w:after="120" w:line="360" w:lineRule="auto"/>
        <w:jc w:val="both"/>
        <w:rPr>
          <w:rFonts w:eastAsia="Calibri" w:cs="Arial"/>
        </w:rPr>
      </w:pPr>
      <w:r w:rsidRPr="00E06814">
        <w:rPr>
          <w:rFonts w:eastAsia="Calibri" w:cs="Arial"/>
        </w:rPr>
        <w:lastRenderedPageBreak/>
        <w:t>At the</w:t>
      </w:r>
      <w:r w:rsidR="00692566" w:rsidRPr="00E06814">
        <w:rPr>
          <w:rFonts w:eastAsia="Calibri" w:cs="Arial"/>
        </w:rPr>
        <w:t xml:space="preserve"> </w:t>
      </w:r>
      <w:r w:rsidRPr="00E06814">
        <w:rPr>
          <w:rFonts w:eastAsia="Calibri" w:cs="Arial"/>
        </w:rPr>
        <w:t xml:space="preserve">meeting </w:t>
      </w:r>
      <w:r w:rsidR="00E06814" w:rsidRPr="00E06814">
        <w:rPr>
          <w:rFonts w:eastAsia="Calibri" w:cs="Arial"/>
        </w:rPr>
        <w:t>4</w:t>
      </w:r>
      <w:r w:rsidRPr="00E06814">
        <w:rPr>
          <w:rFonts w:eastAsia="Calibri" w:cs="Arial"/>
        </w:rPr>
        <w:t xml:space="preserve"> March 202</w:t>
      </w:r>
      <w:r w:rsidR="00E06814" w:rsidRPr="00E06814">
        <w:rPr>
          <w:rFonts w:eastAsia="Calibri" w:cs="Arial"/>
        </w:rPr>
        <w:t>4</w:t>
      </w:r>
      <w:r w:rsidRPr="00E06814">
        <w:rPr>
          <w:rFonts w:eastAsia="Calibri" w:cs="Arial"/>
        </w:rPr>
        <w:t xml:space="preserve"> quorum was achieved and the two nominees were unanimously endorsed by members in attendance without the need for a vote.</w:t>
      </w:r>
      <w:r w:rsidR="00BB7FB7" w:rsidRPr="00E06814">
        <w:rPr>
          <w:rFonts w:eastAsia="Calibri" w:cs="Arial"/>
        </w:rPr>
        <w:t xml:space="preserve"> </w:t>
      </w:r>
      <w:r w:rsidRPr="00E06814">
        <w:rPr>
          <w:rFonts w:eastAsia="Calibri" w:cs="Arial"/>
        </w:rPr>
        <w:t xml:space="preserve">The following members were </w:t>
      </w:r>
      <w:r w:rsidR="00E06814" w:rsidRPr="00E06814">
        <w:rPr>
          <w:rFonts w:eastAsia="Calibri" w:cs="Arial"/>
        </w:rPr>
        <w:t>re-</w:t>
      </w:r>
      <w:r w:rsidRPr="00E06814">
        <w:rPr>
          <w:rFonts w:eastAsia="Calibri" w:cs="Arial"/>
        </w:rPr>
        <w:t xml:space="preserve">elected at the </w:t>
      </w:r>
      <w:r w:rsidR="00E06814" w:rsidRPr="00E06814">
        <w:rPr>
          <w:rFonts w:eastAsia="Calibri" w:cs="Arial"/>
        </w:rPr>
        <w:t>4</w:t>
      </w:r>
      <w:r w:rsidRPr="00E06814">
        <w:rPr>
          <w:rFonts w:eastAsia="Calibri" w:cs="Arial"/>
        </w:rPr>
        <w:t xml:space="preserve"> March </w:t>
      </w:r>
      <w:r w:rsidR="008F77FA" w:rsidRPr="00E06814">
        <w:rPr>
          <w:rFonts w:eastAsia="Calibri" w:cs="Arial"/>
        </w:rPr>
        <w:t>m</w:t>
      </w:r>
      <w:r w:rsidRPr="00E06814">
        <w:rPr>
          <w:rFonts w:eastAsia="Calibri" w:cs="Arial"/>
        </w:rPr>
        <w:t>eeting:</w:t>
      </w:r>
    </w:p>
    <w:p w14:paraId="0C58F9D8" w14:textId="77777777" w:rsidR="00930429" w:rsidRPr="00E06814" w:rsidRDefault="00930429" w:rsidP="00EE7AF3">
      <w:pPr>
        <w:pStyle w:val="ListParagraph"/>
        <w:numPr>
          <w:ilvl w:val="0"/>
          <w:numId w:val="29"/>
        </w:numPr>
        <w:tabs>
          <w:tab w:val="right" w:leader="dot" w:pos="6237"/>
        </w:tabs>
        <w:spacing w:after="120" w:line="360" w:lineRule="auto"/>
        <w:rPr>
          <w:rFonts w:ascii="Arial" w:eastAsia="Calibri" w:hAnsi="Arial" w:cs="Arial"/>
        </w:rPr>
      </w:pPr>
      <w:r w:rsidRPr="00E06814">
        <w:rPr>
          <w:rFonts w:ascii="Arial" w:eastAsia="Calibri" w:hAnsi="Arial" w:cs="Arial"/>
        </w:rPr>
        <w:t>Wendy Priddle - Chair</w:t>
      </w:r>
    </w:p>
    <w:p w14:paraId="4C758B4A" w14:textId="77777777" w:rsidR="00930429" w:rsidRPr="00E06814" w:rsidRDefault="00930429" w:rsidP="00EE7AF3">
      <w:pPr>
        <w:pStyle w:val="ListParagraph"/>
        <w:numPr>
          <w:ilvl w:val="0"/>
          <w:numId w:val="29"/>
        </w:numPr>
        <w:tabs>
          <w:tab w:val="right" w:leader="dot" w:pos="6237"/>
        </w:tabs>
        <w:spacing w:after="120" w:line="360" w:lineRule="auto"/>
        <w:rPr>
          <w:rFonts w:ascii="Arial" w:eastAsia="Calibri" w:hAnsi="Arial" w:cs="Arial"/>
        </w:rPr>
      </w:pPr>
      <w:r w:rsidRPr="00E06814">
        <w:rPr>
          <w:rFonts w:ascii="Arial" w:eastAsia="Calibri" w:hAnsi="Arial" w:cs="Arial"/>
        </w:rPr>
        <w:t>Ian MacDonald - Deputy Chair</w:t>
      </w:r>
    </w:p>
    <w:p w14:paraId="0F565B9C" w14:textId="12AD8823" w:rsidR="00D64C82" w:rsidRPr="003C575A" w:rsidRDefault="00013EB1" w:rsidP="00013EB1">
      <w:pPr>
        <w:pStyle w:val="Heading2"/>
        <w:rPr>
          <w:szCs w:val="40"/>
          <w:lang w:val="en-US"/>
        </w:rPr>
      </w:pPr>
      <w:bookmarkStart w:id="16" w:name="_Toc187138089"/>
      <w:bookmarkEnd w:id="15"/>
      <w:r w:rsidRPr="003C575A">
        <w:rPr>
          <w:szCs w:val="40"/>
          <w:lang w:val="en-US"/>
        </w:rPr>
        <w:t>Membership</w:t>
      </w:r>
      <w:r w:rsidR="00D618A7" w:rsidRPr="003C575A">
        <w:rPr>
          <w:szCs w:val="40"/>
          <w:lang w:val="en-US"/>
        </w:rPr>
        <w:t xml:space="preserve">, Recruitment and </w:t>
      </w:r>
      <w:r w:rsidRPr="003C575A">
        <w:rPr>
          <w:szCs w:val="40"/>
          <w:lang w:val="en-US"/>
        </w:rPr>
        <w:t>Nominations</w:t>
      </w:r>
      <w:bookmarkEnd w:id="16"/>
    </w:p>
    <w:p w14:paraId="28165ED0" w14:textId="73E58A2D" w:rsidR="00C37C2B" w:rsidRPr="003C575A" w:rsidRDefault="008D53C9" w:rsidP="00EE7AF3">
      <w:pPr>
        <w:spacing w:line="360" w:lineRule="auto"/>
        <w:jc w:val="both"/>
      </w:pPr>
      <w:bookmarkStart w:id="17" w:name="_Hlk155276392"/>
      <w:r w:rsidRPr="003C575A">
        <w:t xml:space="preserve">Throughout the calendar year 2024, the OPAC membership remained unchanged. </w:t>
      </w:r>
      <w:r w:rsidR="009140C9" w:rsidRPr="003C575A">
        <w:t xml:space="preserve">There were consistently 16 members for the entirety of 2024 therefore </w:t>
      </w:r>
      <w:r w:rsidR="003C575A" w:rsidRPr="003C575A">
        <w:t>no new members were recruited during this period.</w:t>
      </w:r>
    </w:p>
    <w:p w14:paraId="6B21EFB6" w14:textId="4001BFAA" w:rsidR="00FF7422" w:rsidRPr="00CA3722" w:rsidRDefault="00FF7422" w:rsidP="0090625A">
      <w:pPr>
        <w:pStyle w:val="Heading2"/>
        <w:spacing w:line="360" w:lineRule="auto"/>
        <w:rPr>
          <w:szCs w:val="40"/>
          <w:lang w:val="en-US"/>
        </w:rPr>
      </w:pPr>
      <w:bookmarkStart w:id="18" w:name="_Toc134178385"/>
      <w:bookmarkStart w:id="19" w:name="_Toc187138090"/>
      <w:bookmarkEnd w:id="17"/>
      <w:r w:rsidRPr="00CA3722">
        <w:rPr>
          <w:szCs w:val="40"/>
          <w:lang w:val="en-US"/>
        </w:rPr>
        <w:t>OPAC</w:t>
      </w:r>
      <w:r w:rsidR="003B7327">
        <w:rPr>
          <w:szCs w:val="40"/>
          <w:lang w:val="en-US"/>
        </w:rPr>
        <w:t xml:space="preserve"> Plan -</w:t>
      </w:r>
      <w:r w:rsidRPr="00CA3722">
        <w:rPr>
          <w:szCs w:val="40"/>
          <w:lang w:val="en-US"/>
        </w:rPr>
        <w:t xml:space="preserve"> January to December 202</w:t>
      </w:r>
      <w:bookmarkEnd w:id="18"/>
      <w:r w:rsidR="00CA3722" w:rsidRPr="00CA3722">
        <w:rPr>
          <w:szCs w:val="40"/>
          <w:lang w:val="en-US"/>
        </w:rPr>
        <w:t>4</w:t>
      </w:r>
      <w:bookmarkEnd w:id="19"/>
    </w:p>
    <w:p w14:paraId="6BFA55C8" w14:textId="02ABDDA7" w:rsidR="00FF7422" w:rsidRPr="00FF675A" w:rsidRDefault="003B7327" w:rsidP="0090625A">
      <w:pPr>
        <w:spacing w:line="360" w:lineRule="auto"/>
        <w:jc w:val="both"/>
        <w:rPr>
          <w:rFonts w:cs="Arial"/>
          <w:lang w:val="en-US"/>
        </w:rPr>
      </w:pPr>
      <w:bookmarkStart w:id="20" w:name="_Hlk129949615"/>
      <w:r>
        <w:rPr>
          <w:rFonts w:cs="Arial"/>
          <w:lang w:val="en-US"/>
        </w:rPr>
        <w:t>The</w:t>
      </w:r>
      <w:r w:rsidR="00FF7422" w:rsidRPr="00FF675A">
        <w:rPr>
          <w:rFonts w:cs="Arial"/>
          <w:lang w:val="en-US"/>
        </w:rPr>
        <w:t xml:space="preserve"> OPAC </w:t>
      </w:r>
      <w:r>
        <w:rPr>
          <w:rFonts w:cs="Arial"/>
          <w:lang w:val="en-US"/>
        </w:rPr>
        <w:t>create an</w:t>
      </w:r>
      <w:r w:rsidR="00FF7422" w:rsidRPr="00FF675A">
        <w:rPr>
          <w:rFonts w:cs="Arial"/>
          <w:lang w:val="en-US"/>
        </w:rPr>
        <w:t xml:space="preserve"> action plan for each year</w:t>
      </w:r>
      <w:bookmarkStart w:id="21" w:name="_Hlk155275259"/>
      <w:r>
        <w:rPr>
          <w:rFonts w:cs="Arial"/>
          <w:lang w:val="en-US"/>
        </w:rPr>
        <w:t xml:space="preserve"> and the planning </w:t>
      </w:r>
      <w:r w:rsidR="00FF7422" w:rsidRPr="00FF675A">
        <w:rPr>
          <w:rFonts w:cs="Arial"/>
          <w:color w:val="000000" w:themeColor="text1"/>
          <w:lang w:val="en-US"/>
        </w:rPr>
        <w:t xml:space="preserve">meeting </w:t>
      </w:r>
      <w:r>
        <w:rPr>
          <w:rFonts w:cs="Arial"/>
          <w:color w:val="000000" w:themeColor="text1"/>
          <w:lang w:val="en-US"/>
        </w:rPr>
        <w:t xml:space="preserve">was </w:t>
      </w:r>
      <w:r w:rsidR="00FF7422" w:rsidRPr="00FF675A">
        <w:rPr>
          <w:rFonts w:cs="Arial"/>
          <w:color w:val="000000" w:themeColor="text1"/>
          <w:lang w:val="en-US"/>
        </w:rPr>
        <w:t xml:space="preserve">held on </w:t>
      </w:r>
      <w:r w:rsidR="00FF675A" w:rsidRPr="00FF675A">
        <w:rPr>
          <w:rFonts w:cs="Arial"/>
          <w:color w:val="000000" w:themeColor="text1"/>
          <w:lang w:val="en-US"/>
        </w:rPr>
        <w:t xml:space="preserve">Wednesday </w:t>
      </w:r>
      <w:r w:rsidR="002332B3" w:rsidRPr="00FF675A">
        <w:rPr>
          <w:rFonts w:cs="Arial"/>
          <w:color w:val="000000" w:themeColor="text1"/>
          <w:lang w:val="en-US"/>
        </w:rPr>
        <w:t>1</w:t>
      </w:r>
      <w:r w:rsidR="00FF675A" w:rsidRPr="00FF675A">
        <w:rPr>
          <w:rFonts w:cs="Arial"/>
          <w:color w:val="000000" w:themeColor="text1"/>
          <w:lang w:val="en-US"/>
        </w:rPr>
        <w:t>7</w:t>
      </w:r>
      <w:r w:rsidR="002332B3" w:rsidRPr="00FF675A">
        <w:rPr>
          <w:rFonts w:cs="Arial"/>
          <w:color w:val="000000" w:themeColor="text1"/>
          <w:lang w:val="en-US"/>
        </w:rPr>
        <w:t xml:space="preserve"> </w:t>
      </w:r>
      <w:r w:rsidR="00FF7422" w:rsidRPr="00FF675A">
        <w:rPr>
          <w:rFonts w:cs="Arial"/>
          <w:color w:val="000000" w:themeColor="text1"/>
          <w:lang w:val="en-US"/>
        </w:rPr>
        <w:t>January 202</w:t>
      </w:r>
      <w:r w:rsidR="00FF675A" w:rsidRPr="00FF675A">
        <w:rPr>
          <w:rFonts w:cs="Arial"/>
          <w:color w:val="000000" w:themeColor="text1"/>
          <w:lang w:val="en-US"/>
        </w:rPr>
        <w:t>4</w:t>
      </w:r>
      <w:r w:rsidR="002332B3" w:rsidRPr="00FF675A">
        <w:rPr>
          <w:rFonts w:cs="Arial"/>
          <w:color w:val="000000" w:themeColor="text1"/>
          <w:lang w:val="en-US"/>
        </w:rPr>
        <w:t xml:space="preserve"> </w:t>
      </w:r>
      <w:r w:rsidR="00BF14E8">
        <w:rPr>
          <w:rFonts w:cs="Arial"/>
          <w:color w:val="000000" w:themeColor="text1"/>
          <w:lang w:val="en-US"/>
        </w:rPr>
        <w:t xml:space="preserve">and </w:t>
      </w:r>
      <w:r w:rsidR="00FF7422" w:rsidRPr="00FF675A">
        <w:rPr>
          <w:rFonts w:cs="Arial"/>
          <w:color w:val="000000" w:themeColor="text1"/>
          <w:lang w:val="en-US"/>
        </w:rPr>
        <w:t xml:space="preserve">was made up of </w:t>
      </w:r>
      <w:r w:rsidR="00FF7422" w:rsidRPr="00FF675A">
        <w:rPr>
          <w:rFonts w:cs="Arial"/>
          <w:lang w:val="en-US"/>
        </w:rPr>
        <w:t xml:space="preserve">the OPAC Chair, Deputy Chair and </w:t>
      </w:r>
      <w:r w:rsidR="002B61EC">
        <w:rPr>
          <w:rFonts w:cs="Arial"/>
          <w:lang w:val="en-US"/>
        </w:rPr>
        <w:t>twelve</w:t>
      </w:r>
      <w:r w:rsidR="002332B3" w:rsidRPr="00FF675A">
        <w:rPr>
          <w:rFonts w:cs="Arial"/>
          <w:lang w:val="en-US"/>
        </w:rPr>
        <w:t xml:space="preserve"> </w:t>
      </w:r>
      <w:r w:rsidR="00FF7422" w:rsidRPr="00FF675A">
        <w:rPr>
          <w:rFonts w:cs="Arial"/>
          <w:lang w:val="en-US"/>
        </w:rPr>
        <w:t xml:space="preserve">members of the OPAC who nominated to participate. </w:t>
      </w:r>
      <w:r w:rsidR="002332B3" w:rsidRPr="00FF675A">
        <w:rPr>
          <w:rFonts w:cs="Arial"/>
          <w:lang w:val="en-US"/>
        </w:rPr>
        <w:t xml:space="preserve">Team Leader </w:t>
      </w:r>
      <w:r w:rsidR="00FF7422" w:rsidRPr="00FF675A">
        <w:rPr>
          <w:rFonts w:cs="Arial"/>
          <w:lang w:val="en-US"/>
        </w:rPr>
        <w:t>Community Building also attended/contributed to provide relevant information and administrative support.</w:t>
      </w:r>
      <w:bookmarkEnd w:id="21"/>
    </w:p>
    <w:bookmarkEnd w:id="20"/>
    <w:p w14:paraId="58C5F9D8" w14:textId="7AEA2AE9" w:rsidR="00FF7422" w:rsidRPr="00C93BA3" w:rsidRDefault="00FF7422" w:rsidP="0090625A">
      <w:pPr>
        <w:rPr>
          <w:lang w:val="en-US"/>
        </w:rPr>
      </w:pPr>
      <w:r w:rsidRPr="00C93BA3">
        <w:rPr>
          <w:rFonts w:asciiTheme="majorHAnsi" w:hAnsiTheme="majorHAnsi" w:cstheme="majorHAnsi"/>
          <w:sz w:val="18"/>
          <w:szCs w:val="18"/>
          <w:lang w:val="en-US"/>
        </w:rPr>
        <w:t> </w:t>
      </w:r>
      <w:r w:rsidRPr="00C93BA3">
        <w:rPr>
          <w:lang w:val="en-US"/>
        </w:rPr>
        <w:t>The 202</w:t>
      </w:r>
      <w:r w:rsidR="00BC6985" w:rsidRPr="00C93BA3">
        <w:rPr>
          <w:lang w:val="en-US"/>
        </w:rPr>
        <w:t>4</w:t>
      </w:r>
      <w:r w:rsidRPr="00C93BA3">
        <w:rPr>
          <w:lang w:val="en-US"/>
        </w:rPr>
        <w:t xml:space="preserve"> Objectives and Plan was developed within the context and aligned to the following documents:</w:t>
      </w:r>
    </w:p>
    <w:p w14:paraId="3E0EBE64" w14:textId="77777777" w:rsidR="00FF7422" w:rsidRPr="00C93BA3" w:rsidRDefault="00FF7422" w:rsidP="00186D7D">
      <w:pPr>
        <w:pStyle w:val="ListParagraph"/>
        <w:numPr>
          <w:ilvl w:val="0"/>
          <w:numId w:val="16"/>
        </w:numPr>
        <w:spacing w:after="0" w:line="360" w:lineRule="auto"/>
        <w:ind w:left="714" w:hanging="357"/>
        <w:rPr>
          <w:rFonts w:ascii="Arial" w:hAnsi="Arial" w:cs="Arial"/>
          <w:lang w:val="en-US"/>
        </w:rPr>
      </w:pPr>
      <w:r w:rsidRPr="00C93BA3">
        <w:rPr>
          <w:rFonts w:ascii="Arial" w:hAnsi="Arial" w:cs="Arial"/>
          <w:lang w:val="en-US"/>
        </w:rPr>
        <w:t xml:space="preserve">OPAC Terms of Reference </w:t>
      </w:r>
    </w:p>
    <w:p w14:paraId="56AAE3E2" w14:textId="77777777" w:rsidR="00FF7422" w:rsidRPr="00C93BA3" w:rsidRDefault="00FF7422" w:rsidP="00186D7D">
      <w:pPr>
        <w:pStyle w:val="ListParagraph"/>
        <w:numPr>
          <w:ilvl w:val="0"/>
          <w:numId w:val="16"/>
        </w:numPr>
        <w:spacing w:after="0" w:line="360" w:lineRule="auto"/>
        <w:ind w:left="714" w:hanging="357"/>
        <w:rPr>
          <w:rFonts w:ascii="Arial" w:hAnsi="Arial" w:cs="Arial"/>
          <w:lang w:val="en-US"/>
        </w:rPr>
      </w:pPr>
      <w:r w:rsidRPr="00C93BA3">
        <w:rPr>
          <w:rFonts w:ascii="Arial" w:hAnsi="Arial" w:cs="Arial"/>
          <w:lang w:val="en-US"/>
        </w:rPr>
        <w:t>City of Port Phillip Council Plan 2021-31</w:t>
      </w:r>
    </w:p>
    <w:p w14:paraId="74F541F8" w14:textId="77777777" w:rsidR="00FF7422" w:rsidRPr="00C93BA3" w:rsidRDefault="00FF7422" w:rsidP="00186D7D">
      <w:pPr>
        <w:pStyle w:val="ListParagraph"/>
        <w:numPr>
          <w:ilvl w:val="0"/>
          <w:numId w:val="16"/>
        </w:numPr>
        <w:spacing w:after="0" w:line="360" w:lineRule="auto"/>
        <w:ind w:left="714" w:hanging="357"/>
        <w:rPr>
          <w:rFonts w:ascii="Arial" w:hAnsi="Arial" w:cs="Arial"/>
          <w:lang w:val="en-US"/>
        </w:rPr>
      </w:pPr>
      <w:r w:rsidRPr="00C93BA3">
        <w:rPr>
          <w:rFonts w:ascii="Arial" w:hAnsi="Arial" w:cs="Arial"/>
          <w:lang w:val="en-US"/>
        </w:rPr>
        <w:t>City of Port Phillip Health and Wellbeing Implementation strategy</w:t>
      </w:r>
    </w:p>
    <w:p w14:paraId="52AA6553" w14:textId="77777777" w:rsidR="00FF7422" w:rsidRPr="00C93BA3" w:rsidRDefault="00FF7422" w:rsidP="00186D7D">
      <w:pPr>
        <w:pStyle w:val="ListParagraph"/>
        <w:numPr>
          <w:ilvl w:val="0"/>
          <w:numId w:val="16"/>
        </w:numPr>
        <w:spacing w:after="0" w:line="360" w:lineRule="auto"/>
        <w:ind w:left="714" w:hanging="357"/>
        <w:rPr>
          <w:rFonts w:ascii="Arial" w:hAnsi="Arial" w:cs="Arial"/>
          <w:lang w:val="en-US"/>
        </w:rPr>
      </w:pPr>
      <w:r w:rsidRPr="00C93BA3">
        <w:rPr>
          <w:rFonts w:ascii="Arial" w:hAnsi="Arial" w:cs="Arial"/>
          <w:lang w:val="en-US"/>
        </w:rPr>
        <w:t xml:space="preserve">World Health </w:t>
      </w:r>
      <w:proofErr w:type="spellStart"/>
      <w:r w:rsidRPr="00C93BA3">
        <w:rPr>
          <w:rFonts w:ascii="Arial" w:hAnsi="Arial" w:cs="Arial"/>
          <w:lang w:val="en-US"/>
        </w:rPr>
        <w:t>Organisation</w:t>
      </w:r>
      <w:proofErr w:type="spellEnd"/>
      <w:r w:rsidRPr="00C93BA3">
        <w:rPr>
          <w:rFonts w:ascii="Arial" w:hAnsi="Arial" w:cs="Arial"/>
          <w:lang w:val="en-US"/>
        </w:rPr>
        <w:t xml:space="preserve"> (WHO) Age Friendly Cities (AFC) Framework.</w:t>
      </w:r>
    </w:p>
    <w:p w14:paraId="6DFE01E2" w14:textId="77777777" w:rsidR="00FF7422" w:rsidRPr="006D0DA6" w:rsidRDefault="00FF7422" w:rsidP="00FF7422">
      <w:pPr>
        <w:rPr>
          <w:rFonts w:asciiTheme="majorHAnsi" w:hAnsiTheme="majorHAnsi" w:cstheme="majorHAnsi"/>
          <w:sz w:val="18"/>
          <w:szCs w:val="18"/>
          <w:highlight w:val="yellow"/>
          <w:lang w:val="en-US"/>
        </w:rPr>
      </w:pPr>
    </w:p>
    <w:p w14:paraId="449B280C" w14:textId="77777777" w:rsidR="00FF7422" w:rsidRPr="00FF2941" w:rsidRDefault="00FF7422" w:rsidP="009E55C9">
      <w:pPr>
        <w:pStyle w:val="Heading4"/>
        <w:rPr>
          <w:b w:val="0"/>
          <w:bCs/>
          <w:sz w:val="22"/>
          <w:lang w:val="en-US"/>
        </w:rPr>
      </w:pPr>
      <w:r w:rsidRPr="00FF2941">
        <w:rPr>
          <w:b w:val="0"/>
          <w:bCs/>
          <w:sz w:val="22"/>
          <w:lang w:val="en-US"/>
        </w:rPr>
        <w:t>Seven Key Focus areas were identified and aligned to the Council Plan and AFC Framework; they were:</w:t>
      </w:r>
    </w:p>
    <w:p w14:paraId="0F5C3266" w14:textId="5951A5C7" w:rsidR="00FF7422" w:rsidRPr="00FF2941" w:rsidRDefault="00FF7422"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Positive Ageing Policy</w:t>
      </w:r>
      <w:r w:rsidR="002332B3" w:rsidRPr="00FF2941">
        <w:rPr>
          <w:rFonts w:ascii="Arial" w:hAnsi="Arial" w:cs="Arial"/>
          <w:color w:val="000000" w:themeColor="text1"/>
          <w:lang w:val="en-US"/>
        </w:rPr>
        <w:t>/Aged Care Reforms</w:t>
      </w:r>
      <w:r w:rsidR="00115825" w:rsidRPr="00FF2941">
        <w:rPr>
          <w:rFonts w:ascii="Arial" w:hAnsi="Arial" w:cs="Arial"/>
          <w:color w:val="000000" w:themeColor="text1"/>
          <w:lang w:val="en-US"/>
        </w:rPr>
        <w:t xml:space="preserve"> (Changes to Aged Care Services)</w:t>
      </w:r>
    </w:p>
    <w:p w14:paraId="5F0624F5" w14:textId="5ED2299A" w:rsidR="00FF7422" w:rsidRPr="00FF2941" w:rsidRDefault="00FF7422"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 xml:space="preserve">Council Plan &amp; Budget </w:t>
      </w:r>
      <w:r w:rsidR="00EE5C1A" w:rsidRPr="00FF2941">
        <w:rPr>
          <w:rFonts w:ascii="Arial" w:hAnsi="Arial" w:cs="Arial"/>
          <w:color w:val="000000" w:themeColor="text1"/>
          <w:lang w:val="en-US"/>
        </w:rPr>
        <w:t>2024/25</w:t>
      </w:r>
      <w:r w:rsidRPr="00FF2941">
        <w:rPr>
          <w:rFonts w:ascii="Arial" w:hAnsi="Arial" w:cs="Arial"/>
          <w:color w:val="000000" w:themeColor="text1"/>
          <w:lang w:val="en-US"/>
        </w:rPr>
        <w:t xml:space="preserve"> Input </w:t>
      </w:r>
    </w:p>
    <w:p w14:paraId="57CC85F3" w14:textId="16A9AB7F" w:rsidR="00FF7422" w:rsidRPr="00FF2941" w:rsidRDefault="00FF7422"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Health &amp; Wellbeing</w:t>
      </w:r>
    </w:p>
    <w:p w14:paraId="2AC7C06D" w14:textId="77777777" w:rsidR="009253CD" w:rsidRPr="00FF2941" w:rsidRDefault="009253CD"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 xml:space="preserve">Public Spaces and Physical Environment </w:t>
      </w:r>
    </w:p>
    <w:p w14:paraId="5C3BA7FF" w14:textId="6879EAD7" w:rsidR="00FF7422" w:rsidRPr="00FF2941" w:rsidRDefault="00FF7422"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 xml:space="preserve">Housing </w:t>
      </w:r>
      <w:r w:rsidR="009253CD" w:rsidRPr="00FF2941">
        <w:rPr>
          <w:rFonts w:ascii="Arial" w:hAnsi="Arial" w:cs="Arial"/>
          <w:color w:val="000000" w:themeColor="text1"/>
          <w:lang w:val="en-US"/>
        </w:rPr>
        <w:t>and Homelessness</w:t>
      </w:r>
    </w:p>
    <w:p w14:paraId="226603E1" w14:textId="6B453C50" w:rsidR="00FF7422" w:rsidRPr="00FF2941" w:rsidRDefault="00FF7422"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Communicatio</w:t>
      </w:r>
      <w:r w:rsidR="002332B3" w:rsidRPr="00FF2941">
        <w:rPr>
          <w:rFonts w:ascii="Arial" w:hAnsi="Arial" w:cs="Arial"/>
          <w:color w:val="000000" w:themeColor="text1"/>
          <w:lang w:val="en-US"/>
        </w:rPr>
        <w:t>n</w:t>
      </w:r>
      <w:r w:rsidRPr="00FF2941">
        <w:rPr>
          <w:rFonts w:ascii="Arial" w:hAnsi="Arial" w:cs="Arial"/>
          <w:color w:val="000000" w:themeColor="text1"/>
          <w:lang w:val="en-US"/>
        </w:rPr>
        <w:t>.</w:t>
      </w:r>
    </w:p>
    <w:p w14:paraId="5A27CCB6" w14:textId="703BAFA5" w:rsidR="000B2A19" w:rsidRPr="00FF2941" w:rsidRDefault="00FF2941" w:rsidP="00186D7D">
      <w:pPr>
        <w:pStyle w:val="ListParagraph"/>
        <w:numPr>
          <w:ilvl w:val="0"/>
          <w:numId w:val="16"/>
        </w:numPr>
        <w:spacing w:after="0" w:line="360" w:lineRule="auto"/>
        <w:ind w:left="714" w:hanging="357"/>
        <w:rPr>
          <w:rFonts w:ascii="Arial" w:hAnsi="Arial" w:cs="Arial"/>
          <w:color w:val="000000" w:themeColor="text1"/>
          <w:lang w:val="en-US"/>
        </w:rPr>
      </w:pPr>
      <w:r w:rsidRPr="00FF2941">
        <w:rPr>
          <w:rFonts w:ascii="Arial" w:hAnsi="Arial" w:cs="Arial"/>
          <w:color w:val="000000" w:themeColor="text1"/>
          <w:lang w:val="en-US"/>
        </w:rPr>
        <w:t>Transport</w:t>
      </w:r>
    </w:p>
    <w:p w14:paraId="47953432" w14:textId="50B7DF10" w:rsidR="00930E45" w:rsidRPr="00FF675A" w:rsidRDefault="00692566" w:rsidP="00692566">
      <w:pPr>
        <w:shd w:val="clear" w:color="auto" w:fill="FFFFFF" w:themeFill="background1"/>
        <w:rPr>
          <w:rFonts w:cs="Arial"/>
          <w:lang w:val="en-US"/>
        </w:rPr>
      </w:pPr>
      <w:r w:rsidRPr="00FF675A">
        <w:rPr>
          <w:rFonts w:cs="Arial"/>
          <w:lang w:val="en-US"/>
        </w:rPr>
        <w:lastRenderedPageBreak/>
        <w:t>The draft 202</w:t>
      </w:r>
      <w:r w:rsidR="0038203D" w:rsidRPr="00FF675A">
        <w:rPr>
          <w:rFonts w:cs="Arial"/>
          <w:lang w:val="en-US"/>
        </w:rPr>
        <w:t>4</w:t>
      </w:r>
      <w:r w:rsidRPr="00FF675A">
        <w:rPr>
          <w:rFonts w:cs="Arial"/>
          <w:lang w:val="en-US"/>
        </w:rPr>
        <w:t xml:space="preserve"> Action Plan was </w:t>
      </w:r>
      <w:r w:rsidRPr="00FF675A">
        <w:rPr>
          <w:rFonts w:cs="Arial"/>
          <w:color w:val="000000" w:themeColor="text1"/>
          <w:lang w:val="en-US"/>
        </w:rPr>
        <w:t xml:space="preserve">endorsed by the OPAC </w:t>
      </w:r>
      <w:r w:rsidR="00FF675A" w:rsidRPr="00FF675A">
        <w:rPr>
          <w:rFonts w:cs="Arial"/>
          <w:lang w:val="en-US"/>
        </w:rPr>
        <w:t>via email after the 3 March 2024</w:t>
      </w:r>
      <w:r w:rsidRPr="00FF675A">
        <w:rPr>
          <w:rFonts w:cs="Arial"/>
          <w:lang w:val="en-US"/>
        </w:rPr>
        <w:t xml:space="preserve"> meeting.</w:t>
      </w:r>
    </w:p>
    <w:p w14:paraId="0FDCAC5F" w14:textId="2E5672B1" w:rsidR="00FF7422" w:rsidRPr="00AB726D" w:rsidRDefault="00FF7422" w:rsidP="00FF7422">
      <w:pPr>
        <w:pStyle w:val="Heading2"/>
        <w:rPr>
          <w:szCs w:val="40"/>
          <w:lang w:val="en-US"/>
        </w:rPr>
      </w:pPr>
      <w:bookmarkStart w:id="22" w:name="_Toc134178386"/>
      <w:bookmarkStart w:id="23" w:name="_Toc187138091"/>
      <w:r w:rsidRPr="00AB726D">
        <w:rPr>
          <w:szCs w:val="40"/>
          <w:lang w:val="en-US"/>
        </w:rPr>
        <w:t>Meetings</w:t>
      </w:r>
      <w:bookmarkEnd w:id="22"/>
      <w:bookmarkEnd w:id="23"/>
    </w:p>
    <w:p w14:paraId="79D959BB" w14:textId="48FF0ADA" w:rsidR="00FF7422" w:rsidRPr="006D0DA6" w:rsidRDefault="00FF7422" w:rsidP="0090625A">
      <w:pPr>
        <w:spacing w:line="360" w:lineRule="auto"/>
        <w:jc w:val="both"/>
        <w:rPr>
          <w:rFonts w:cs="Arial"/>
          <w:highlight w:val="yellow"/>
          <w:lang w:val="en-US"/>
        </w:rPr>
      </w:pPr>
      <w:r w:rsidRPr="00AB726D">
        <w:rPr>
          <w:rFonts w:cs="Arial"/>
          <w:lang w:val="en-US"/>
        </w:rPr>
        <w:t xml:space="preserve">The OPAC continued to meet monthly. Meetings were held from February to </w:t>
      </w:r>
      <w:r w:rsidR="000479B9" w:rsidRPr="00AB726D">
        <w:rPr>
          <w:rFonts w:cs="Arial"/>
          <w:lang w:val="en-US"/>
        </w:rPr>
        <w:t>September</w:t>
      </w:r>
      <w:r w:rsidR="00DC594F" w:rsidRPr="00AB726D">
        <w:rPr>
          <w:rFonts w:cs="Arial"/>
          <w:lang w:val="en-US"/>
        </w:rPr>
        <w:t xml:space="preserve"> </w:t>
      </w:r>
      <w:r w:rsidR="00763D86" w:rsidRPr="00AB726D">
        <w:rPr>
          <w:rFonts w:cs="Arial"/>
          <w:lang w:val="en-US"/>
        </w:rPr>
        <w:t xml:space="preserve">(stepping down on the 17 September until 26 October due to </w:t>
      </w:r>
      <w:r w:rsidR="00AB726D" w:rsidRPr="00AB726D">
        <w:rPr>
          <w:rFonts w:cs="Arial"/>
          <w:lang w:val="en-US"/>
        </w:rPr>
        <w:t>the election period).</w:t>
      </w:r>
      <w:r w:rsidRPr="00AB726D">
        <w:rPr>
          <w:rFonts w:cs="Arial"/>
          <w:lang w:val="en-US"/>
        </w:rPr>
        <w:t xml:space="preserve"> </w:t>
      </w:r>
      <w:r w:rsidR="00A94AC6" w:rsidRPr="00AB726D">
        <w:rPr>
          <w:rFonts w:cs="Arial"/>
          <w:lang w:val="en-US"/>
        </w:rPr>
        <w:t xml:space="preserve">A </w:t>
      </w:r>
      <w:r w:rsidRPr="00AB726D">
        <w:rPr>
          <w:rFonts w:cs="Arial"/>
          <w:lang w:val="en-US"/>
        </w:rPr>
        <w:t>quorum at each meeting was upheld.</w:t>
      </w:r>
      <w:r w:rsidR="00A94AC6" w:rsidRPr="00AB726D">
        <w:rPr>
          <w:rFonts w:cs="Arial"/>
          <w:lang w:val="en-US"/>
        </w:rPr>
        <w:t xml:space="preserve"> </w:t>
      </w:r>
      <w:r w:rsidRPr="00CA13A3">
        <w:rPr>
          <w:rFonts w:cs="Arial"/>
          <w:lang w:val="en-US"/>
        </w:rPr>
        <w:t xml:space="preserve">A total of </w:t>
      </w:r>
      <w:r w:rsidR="00BD5BA2" w:rsidRPr="00CA13A3">
        <w:rPr>
          <w:rFonts w:cs="Arial"/>
          <w:lang w:val="en-US"/>
        </w:rPr>
        <w:t>eight</w:t>
      </w:r>
      <w:r w:rsidRPr="00CA13A3">
        <w:rPr>
          <w:rFonts w:cs="Arial"/>
          <w:lang w:val="en-US"/>
        </w:rPr>
        <w:t xml:space="preserve"> OPAC meetings were held in 202</w:t>
      </w:r>
      <w:r w:rsidR="00BD5BA2" w:rsidRPr="00CA13A3">
        <w:rPr>
          <w:rFonts w:cs="Arial"/>
          <w:lang w:val="en-US"/>
        </w:rPr>
        <w:t>4</w:t>
      </w:r>
      <w:r w:rsidRPr="00CA13A3">
        <w:rPr>
          <w:rFonts w:cs="Arial"/>
          <w:lang w:val="en-US"/>
        </w:rPr>
        <w:t>.</w:t>
      </w:r>
      <w:r w:rsidR="00CF2063" w:rsidRPr="00CA13A3">
        <w:rPr>
          <w:rFonts w:cs="Arial"/>
          <w:lang w:val="en-US"/>
        </w:rPr>
        <w:t xml:space="preserve"> In addition to monthly committee meetings OPAC worked collaboratively with the Community Services Team to provide feedback about the Council’s </w:t>
      </w:r>
      <w:r w:rsidR="00CA13A3" w:rsidRPr="00CA13A3">
        <w:rPr>
          <w:rFonts w:cs="Arial"/>
          <w:lang w:val="en-US"/>
        </w:rPr>
        <w:t>changes</w:t>
      </w:r>
      <w:r w:rsidR="00CF2063" w:rsidRPr="00CA13A3">
        <w:rPr>
          <w:rFonts w:cs="Arial"/>
          <w:lang w:val="en-US"/>
        </w:rPr>
        <w:t xml:space="preserve"> to Aged Care Services. </w:t>
      </w:r>
    </w:p>
    <w:p w14:paraId="15EEE56F" w14:textId="4CA3FF87" w:rsidR="00FF7422" w:rsidRPr="004F4DBC" w:rsidRDefault="00FF7422" w:rsidP="0090625A">
      <w:pPr>
        <w:spacing w:line="360" w:lineRule="auto"/>
        <w:jc w:val="both"/>
        <w:rPr>
          <w:rFonts w:cs="Arial"/>
          <w:lang w:val="en-US"/>
        </w:rPr>
      </w:pPr>
      <w:r w:rsidRPr="004F4DBC">
        <w:rPr>
          <w:rFonts w:cs="Arial"/>
          <w:lang w:val="en-US"/>
        </w:rPr>
        <w:t>OPAC members continued to consult on matters relevant to older people residing in the City of Port Phillip and deliberated on specific council matters concerning older people and the broader community. Community trends relevant to council were identified through OPAC meetings where reports were provided from OPAC representatives. The OPAC continued to maintain connections with relevant associations and participate in relevant networks and forums both within and external to Council.</w:t>
      </w:r>
    </w:p>
    <w:p w14:paraId="3738AB9D" w14:textId="77777777" w:rsidR="00FF7422" w:rsidRPr="004F4DBC" w:rsidRDefault="00FF7422" w:rsidP="00FF7422">
      <w:pPr>
        <w:pStyle w:val="Heading2"/>
        <w:rPr>
          <w:szCs w:val="40"/>
          <w:lang w:val="en-US"/>
        </w:rPr>
      </w:pPr>
      <w:bookmarkStart w:id="24" w:name="_Toc134178387"/>
      <w:bookmarkStart w:id="25" w:name="_Toc187138092"/>
      <w:r w:rsidRPr="004F4DBC">
        <w:rPr>
          <w:szCs w:val="40"/>
          <w:lang w:val="en-US"/>
        </w:rPr>
        <w:t>Subcommittees and Working Groups</w:t>
      </w:r>
      <w:bookmarkEnd w:id="24"/>
      <w:bookmarkEnd w:id="25"/>
    </w:p>
    <w:p w14:paraId="25DB151B" w14:textId="3ED0E9F6" w:rsidR="00FF7422" w:rsidRPr="004F4DBC" w:rsidRDefault="00FF7422" w:rsidP="0090625A">
      <w:pPr>
        <w:spacing w:line="360" w:lineRule="auto"/>
        <w:rPr>
          <w:rFonts w:cs="Arial"/>
          <w:lang w:val="en-US"/>
        </w:rPr>
      </w:pPr>
      <w:r w:rsidRPr="004F4DBC">
        <w:rPr>
          <w:rFonts w:cs="Arial"/>
          <w:lang w:val="en-US"/>
        </w:rPr>
        <w:t>The following OPAC Working Groups and Subcommittees were maintained/established to progress the actions highlighted in the 202</w:t>
      </w:r>
      <w:r w:rsidR="000479B9" w:rsidRPr="004F4DBC">
        <w:rPr>
          <w:rFonts w:cs="Arial"/>
          <w:lang w:val="en-US"/>
        </w:rPr>
        <w:t>4</w:t>
      </w:r>
      <w:r w:rsidRPr="004F4DBC">
        <w:rPr>
          <w:rFonts w:cs="Arial"/>
          <w:lang w:val="en-US"/>
        </w:rPr>
        <w:t xml:space="preserve"> Action Plan:</w:t>
      </w:r>
    </w:p>
    <w:p w14:paraId="7CB8C11C" w14:textId="77777777" w:rsidR="00B65DCF" w:rsidRPr="00B40545" w:rsidRDefault="00B65DCF" w:rsidP="00B65DCF">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Seniors Festival Subcommittee</w:t>
      </w:r>
    </w:p>
    <w:p w14:paraId="56D55AC3" w14:textId="77777777" w:rsidR="00B65DCF" w:rsidRPr="00B40545" w:rsidRDefault="00B65DCF" w:rsidP="00B65DCF">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 xml:space="preserve">Governance Subcommittee </w:t>
      </w:r>
    </w:p>
    <w:p w14:paraId="0665783A" w14:textId="77777777" w:rsidR="007E36B9" w:rsidRPr="00B40545" w:rsidRDefault="007E36B9" w:rsidP="007E36B9">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Public Space and Physical Environment Working Group</w:t>
      </w:r>
    </w:p>
    <w:p w14:paraId="37D37B0F" w14:textId="5EC348F5" w:rsidR="00B65DCF" w:rsidRPr="00B40545" w:rsidRDefault="00B65DCF" w:rsidP="00B65DCF">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South Melbourne Market Working Group</w:t>
      </w:r>
      <w:r>
        <w:rPr>
          <w:rFonts w:ascii="Arial" w:hAnsi="Arial" w:cs="Arial"/>
          <w:lang w:val="en-US"/>
        </w:rPr>
        <w:t xml:space="preserve"> (subgroup of the PS &amp;PE)</w:t>
      </w:r>
    </w:p>
    <w:p w14:paraId="0CFDA5A4" w14:textId="77777777" w:rsidR="00B65DCF" w:rsidRPr="00B40545" w:rsidRDefault="00B65DCF" w:rsidP="00B65DCF">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Communication Working Group</w:t>
      </w:r>
    </w:p>
    <w:p w14:paraId="55B72566" w14:textId="77777777" w:rsidR="00B65DCF" w:rsidRPr="00B40545" w:rsidRDefault="00B65DCF" w:rsidP="00B65DCF">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Housing and Homelessness Working Group</w:t>
      </w:r>
    </w:p>
    <w:p w14:paraId="39DA109D" w14:textId="77777777" w:rsidR="007875FD" w:rsidRDefault="000D1D2D" w:rsidP="00FC6793">
      <w:pPr>
        <w:pStyle w:val="ListParagraph"/>
        <w:numPr>
          <w:ilvl w:val="1"/>
          <w:numId w:val="16"/>
        </w:numPr>
        <w:spacing w:after="0" w:line="480" w:lineRule="auto"/>
        <w:ind w:left="284" w:firstLine="0"/>
        <w:rPr>
          <w:rFonts w:ascii="Arial" w:hAnsi="Arial" w:cs="Arial"/>
          <w:lang w:val="en-US"/>
        </w:rPr>
      </w:pPr>
      <w:r>
        <w:rPr>
          <w:rFonts w:ascii="Arial" w:hAnsi="Arial" w:cs="Arial"/>
          <w:lang w:val="en-US"/>
        </w:rPr>
        <w:t>Council Plan Working Group (ceased after budget submi</w:t>
      </w:r>
      <w:r w:rsidR="007875FD">
        <w:rPr>
          <w:rFonts w:ascii="Arial" w:hAnsi="Arial" w:cs="Arial"/>
          <w:lang w:val="en-US"/>
        </w:rPr>
        <w:t>ssion in March)</w:t>
      </w:r>
    </w:p>
    <w:p w14:paraId="0752AAE8" w14:textId="24B51690" w:rsidR="007875FD" w:rsidRDefault="007875FD" w:rsidP="00FC6793">
      <w:pPr>
        <w:pStyle w:val="ListParagraph"/>
        <w:numPr>
          <w:ilvl w:val="1"/>
          <w:numId w:val="16"/>
        </w:numPr>
        <w:spacing w:after="0" w:line="480" w:lineRule="auto"/>
        <w:ind w:left="284" w:firstLine="0"/>
        <w:rPr>
          <w:rFonts w:ascii="Arial" w:hAnsi="Arial" w:cs="Arial"/>
          <w:lang w:val="en-US"/>
        </w:rPr>
      </w:pPr>
      <w:r>
        <w:rPr>
          <w:rFonts w:ascii="Arial" w:hAnsi="Arial" w:cs="Arial"/>
          <w:lang w:val="en-US"/>
        </w:rPr>
        <w:t>Positive Ageing Working Group</w:t>
      </w:r>
    </w:p>
    <w:p w14:paraId="7F693071" w14:textId="42195DB4" w:rsidR="007875FD" w:rsidRDefault="007875FD" w:rsidP="00FC6793">
      <w:pPr>
        <w:pStyle w:val="ListParagraph"/>
        <w:numPr>
          <w:ilvl w:val="1"/>
          <w:numId w:val="16"/>
        </w:numPr>
        <w:spacing w:after="0" w:line="480" w:lineRule="auto"/>
        <w:ind w:left="284" w:firstLine="0"/>
        <w:rPr>
          <w:rFonts w:ascii="Arial" w:hAnsi="Arial" w:cs="Arial"/>
          <w:lang w:val="en-US"/>
        </w:rPr>
      </w:pPr>
      <w:r>
        <w:rPr>
          <w:rFonts w:ascii="Arial" w:hAnsi="Arial" w:cs="Arial"/>
          <w:lang w:val="en-US"/>
        </w:rPr>
        <w:t>Transport Working Group</w:t>
      </w:r>
    </w:p>
    <w:p w14:paraId="52563A85" w14:textId="04BB7847" w:rsidR="00BE291F" w:rsidRDefault="00BE291F" w:rsidP="00FC6793">
      <w:pPr>
        <w:pStyle w:val="ListParagraph"/>
        <w:numPr>
          <w:ilvl w:val="1"/>
          <w:numId w:val="16"/>
        </w:numPr>
        <w:spacing w:after="0" w:line="480" w:lineRule="auto"/>
        <w:ind w:left="284" w:firstLine="0"/>
        <w:rPr>
          <w:rFonts w:ascii="Arial" w:hAnsi="Arial" w:cs="Arial"/>
          <w:lang w:val="en-US"/>
        </w:rPr>
      </w:pPr>
      <w:r>
        <w:rPr>
          <w:rFonts w:ascii="Arial" w:hAnsi="Arial" w:cs="Arial"/>
          <w:lang w:val="en-US"/>
        </w:rPr>
        <w:t>Health and Wellbeing Working Group</w:t>
      </w:r>
    </w:p>
    <w:p w14:paraId="0C0F6755" w14:textId="204197C9" w:rsidR="00FF7422" w:rsidRDefault="00FF7422" w:rsidP="00FC6793">
      <w:pPr>
        <w:pStyle w:val="ListParagraph"/>
        <w:numPr>
          <w:ilvl w:val="1"/>
          <w:numId w:val="16"/>
        </w:numPr>
        <w:spacing w:after="0" w:line="480" w:lineRule="auto"/>
        <w:ind w:left="284" w:firstLine="0"/>
        <w:rPr>
          <w:rFonts w:ascii="Arial" w:hAnsi="Arial" w:cs="Arial"/>
          <w:lang w:val="en-US"/>
        </w:rPr>
      </w:pPr>
      <w:r w:rsidRPr="00B40545">
        <w:rPr>
          <w:rFonts w:ascii="Arial" w:hAnsi="Arial" w:cs="Arial"/>
          <w:lang w:val="en-US"/>
        </w:rPr>
        <w:t>Sport and Recreation Working Group</w:t>
      </w:r>
      <w:r w:rsidR="00BE291F">
        <w:rPr>
          <w:rFonts w:ascii="Arial" w:hAnsi="Arial" w:cs="Arial"/>
          <w:lang w:val="en-US"/>
        </w:rPr>
        <w:t xml:space="preserve"> (subgroup of H</w:t>
      </w:r>
      <w:r w:rsidR="00D11131">
        <w:rPr>
          <w:rFonts w:ascii="Arial" w:hAnsi="Arial" w:cs="Arial"/>
          <w:lang w:val="en-US"/>
        </w:rPr>
        <w:t>ealth</w:t>
      </w:r>
      <w:r w:rsidR="00BE291F">
        <w:rPr>
          <w:rFonts w:ascii="Arial" w:hAnsi="Arial" w:cs="Arial"/>
          <w:lang w:val="en-US"/>
        </w:rPr>
        <w:t xml:space="preserve"> &amp; W</w:t>
      </w:r>
      <w:r w:rsidR="00D11131">
        <w:rPr>
          <w:rFonts w:ascii="Arial" w:hAnsi="Arial" w:cs="Arial"/>
          <w:lang w:val="en-US"/>
        </w:rPr>
        <w:t xml:space="preserve">ellbeing </w:t>
      </w:r>
      <w:r w:rsidR="00AF4665">
        <w:rPr>
          <w:rFonts w:ascii="Arial" w:hAnsi="Arial" w:cs="Arial"/>
          <w:lang w:val="en-US"/>
        </w:rPr>
        <w:t>W</w:t>
      </w:r>
      <w:r w:rsidR="00D11131">
        <w:rPr>
          <w:rFonts w:ascii="Arial" w:hAnsi="Arial" w:cs="Arial"/>
          <w:lang w:val="en-US"/>
        </w:rPr>
        <w:t xml:space="preserve">orking </w:t>
      </w:r>
      <w:r w:rsidR="00AF4665">
        <w:rPr>
          <w:rFonts w:ascii="Arial" w:hAnsi="Arial" w:cs="Arial"/>
          <w:lang w:val="en-US"/>
        </w:rPr>
        <w:t>G</w:t>
      </w:r>
      <w:r w:rsidR="00D11131">
        <w:rPr>
          <w:rFonts w:ascii="Arial" w:hAnsi="Arial" w:cs="Arial"/>
          <w:lang w:val="en-US"/>
        </w:rPr>
        <w:t>roup</w:t>
      </w:r>
      <w:r w:rsidR="00BE291F">
        <w:rPr>
          <w:rFonts w:ascii="Arial" w:hAnsi="Arial" w:cs="Arial"/>
          <w:lang w:val="en-US"/>
        </w:rPr>
        <w:t>)</w:t>
      </w:r>
    </w:p>
    <w:p w14:paraId="76CFD2D9" w14:textId="44867B6D" w:rsidR="00FF7422" w:rsidRPr="004F4DBC" w:rsidRDefault="00FF7422" w:rsidP="00FF7422">
      <w:pPr>
        <w:pStyle w:val="Heading3"/>
        <w:rPr>
          <w:rFonts w:cstheme="majorHAnsi"/>
          <w:color w:val="276E8B" w:themeColor="accent1" w:themeShade="BF"/>
          <w:sz w:val="40"/>
          <w:szCs w:val="40"/>
        </w:rPr>
      </w:pPr>
      <w:bookmarkStart w:id="26" w:name="_Toc134178388"/>
      <w:bookmarkStart w:id="27" w:name="_Toc187138093"/>
      <w:r w:rsidRPr="004F4DBC">
        <w:rPr>
          <w:rFonts w:cstheme="majorHAnsi"/>
          <w:color w:val="276E8B" w:themeColor="accent1" w:themeShade="BF"/>
          <w:sz w:val="40"/>
          <w:szCs w:val="40"/>
        </w:rPr>
        <w:lastRenderedPageBreak/>
        <w:t>About the OPAC Governance Subcommittee</w:t>
      </w:r>
      <w:bookmarkEnd w:id="26"/>
      <w:bookmarkEnd w:id="27"/>
    </w:p>
    <w:p w14:paraId="1F831580" w14:textId="54D512A8" w:rsidR="00FF7422" w:rsidRPr="004F4DBC" w:rsidRDefault="00FF7422" w:rsidP="000B2A19">
      <w:pPr>
        <w:spacing w:line="360" w:lineRule="auto"/>
        <w:rPr>
          <w:rFonts w:cs="Arial"/>
          <w:lang w:val="en-US"/>
        </w:rPr>
      </w:pPr>
      <w:r w:rsidRPr="004F4DBC">
        <w:rPr>
          <w:rFonts w:cs="Arial"/>
          <w:lang w:val="en-US"/>
        </w:rPr>
        <w:t>The OPAC Governance Subcommittee was established in 2020 to support the OPAC to develop guidelines and processes to ensure OPAC meetings run effectively and efficiently. Where appropriate it has a role in implementing decisions taken by OPAC.</w:t>
      </w:r>
    </w:p>
    <w:p w14:paraId="652B6DDB" w14:textId="593C84A3" w:rsidR="00FF7422" w:rsidRPr="004F4DBC" w:rsidRDefault="00FF7422" w:rsidP="000B2A19">
      <w:pPr>
        <w:spacing w:line="360" w:lineRule="auto"/>
        <w:rPr>
          <w:rFonts w:cs="Arial"/>
          <w:lang w:val="en-US"/>
        </w:rPr>
      </w:pPr>
      <w:r w:rsidRPr="004F4DBC">
        <w:rPr>
          <w:rFonts w:cs="Arial"/>
          <w:lang w:val="en-US"/>
        </w:rPr>
        <w:t>In 202</w:t>
      </w:r>
      <w:r w:rsidR="004F4DBC" w:rsidRPr="004F4DBC">
        <w:rPr>
          <w:rFonts w:cs="Arial"/>
          <w:lang w:val="en-US"/>
        </w:rPr>
        <w:t>4</w:t>
      </w:r>
      <w:r w:rsidRPr="004F4DBC">
        <w:rPr>
          <w:rFonts w:cs="Arial"/>
          <w:lang w:val="en-US"/>
        </w:rPr>
        <w:t xml:space="preserve"> the Governance Subcommittee </w:t>
      </w:r>
      <w:proofErr w:type="spellStart"/>
      <w:r w:rsidRPr="004F4DBC">
        <w:rPr>
          <w:rFonts w:cs="Arial"/>
          <w:lang w:val="en-US"/>
        </w:rPr>
        <w:t>utilised</w:t>
      </w:r>
      <w:proofErr w:type="spellEnd"/>
      <w:r w:rsidRPr="004F4DBC">
        <w:rPr>
          <w:rFonts w:cs="Arial"/>
          <w:lang w:val="en-US"/>
        </w:rPr>
        <w:t xml:space="preserve"> the following tools to assist with its stated aim of efficient and effective operations:</w:t>
      </w:r>
    </w:p>
    <w:p w14:paraId="4E224EAA" w14:textId="77777777" w:rsidR="00FF7422" w:rsidRPr="004F4DBC" w:rsidRDefault="00FF7422" w:rsidP="000B2A19">
      <w:pPr>
        <w:pStyle w:val="ListParagraph"/>
        <w:numPr>
          <w:ilvl w:val="0"/>
          <w:numId w:val="17"/>
        </w:numPr>
        <w:spacing w:after="0" w:line="480" w:lineRule="auto"/>
        <w:ind w:left="714" w:hanging="357"/>
        <w:rPr>
          <w:rFonts w:ascii="Arial" w:hAnsi="Arial" w:cs="Arial"/>
          <w:lang w:val="en-US"/>
        </w:rPr>
      </w:pPr>
      <w:bookmarkStart w:id="28" w:name="_Hlk155275304"/>
      <w:r w:rsidRPr="004F4DBC">
        <w:rPr>
          <w:rFonts w:ascii="Arial" w:hAnsi="Arial" w:cs="Arial"/>
          <w:lang w:val="en-US"/>
        </w:rPr>
        <w:t>OPAC Governance Sub Committee Guidelines</w:t>
      </w:r>
    </w:p>
    <w:p w14:paraId="1530B404" w14:textId="77777777" w:rsidR="00FF7422" w:rsidRPr="004F4DBC" w:rsidRDefault="00FF7422" w:rsidP="000B2A19">
      <w:pPr>
        <w:pStyle w:val="ListParagraph"/>
        <w:numPr>
          <w:ilvl w:val="0"/>
          <w:numId w:val="17"/>
        </w:numPr>
        <w:spacing w:after="0" w:line="480" w:lineRule="auto"/>
        <w:ind w:left="714" w:hanging="357"/>
        <w:rPr>
          <w:rFonts w:ascii="Arial" w:hAnsi="Arial" w:cs="Arial"/>
          <w:lang w:val="en-US"/>
        </w:rPr>
      </w:pPr>
      <w:r w:rsidRPr="004F4DBC">
        <w:rPr>
          <w:rFonts w:ascii="Arial" w:hAnsi="Arial" w:cs="Arial"/>
          <w:lang w:val="en-US"/>
        </w:rPr>
        <w:t>Guidelines for the establishment of OPAC Working Group and Sub-Committees</w:t>
      </w:r>
    </w:p>
    <w:p w14:paraId="0876B248" w14:textId="39D24434" w:rsidR="00FF7422" w:rsidRPr="004F4DBC" w:rsidRDefault="00FF7422" w:rsidP="000B2A19">
      <w:pPr>
        <w:pStyle w:val="ListParagraph"/>
        <w:numPr>
          <w:ilvl w:val="0"/>
          <w:numId w:val="17"/>
        </w:numPr>
        <w:spacing w:after="0" w:line="480" w:lineRule="auto"/>
        <w:ind w:left="714" w:hanging="357"/>
        <w:rPr>
          <w:rFonts w:ascii="Arial" w:hAnsi="Arial" w:cs="Arial"/>
          <w:lang w:val="en-US"/>
        </w:rPr>
      </w:pPr>
      <w:r w:rsidRPr="004F4DBC">
        <w:rPr>
          <w:rFonts w:ascii="Arial" w:hAnsi="Arial" w:cs="Arial"/>
          <w:lang w:val="en-US"/>
        </w:rPr>
        <w:t xml:space="preserve">Agenda setting and meeting </w:t>
      </w:r>
      <w:r w:rsidR="000B2A19" w:rsidRPr="004F4DBC">
        <w:rPr>
          <w:rFonts w:ascii="Arial" w:hAnsi="Arial" w:cs="Arial"/>
          <w:lang w:val="en-US"/>
        </w:rPr>
        <w:t>procedures</w:t>
      </w:r>
    </w:p>
    <w:p w14:paraId="4CA229CE" w14:textId="77777777" w:rsidR="00FF7422" w:rsidRPr="004F4DBC" w:rsidRDefault="00FF7422" w:rsidP="000B2A19">
      <w:pPr>
        <w:pStyle w:val="ListParagraph"/>
        <w:numPr>
          <w:ilvl w:val="0"/>
          <w:numId w:val="17"/>
        </w:numPr>
        <w:spacing w:after="0" w:line="480" w:lineRule="auto"/>
        <w:ind w:left="714" w:hanging="357"/>
        <w:rPr>
          <w:rFonts w:ascii="Arial" w:hAnsi="Arial" w:cs="Arial"/>
          <w:lang w:val="en-US"/>
        </w:rPr>
      </w:pPr>
      <w:r w:rsidRPr="004F4DBC">
        <w:rPr>
          <w:rFonts w:ascii="Arial" w:hAnsi="Arial" w:cs="Arial"/>
          <w:lang w:val="en-US"/>
        </w:rPr>
        <w:t>Consultation guidelines for council officers</w:t>
      </w:r>
    </w:p>
    <w:p w14:paraId="042A9FC7" w14:textId="7C6F58EA" w:rsidR="00FF7422" w:rsidRPr="004F4DBC" w:rsidRDefault="00FF7422" w:rsidP="000B2A19">
      <w:pPr>
        <w:pStyle w:val="ListParagraph"/>
        <w:numPr>
          <w:ilvl w:val="0"/>
          <w:numId w:val="17"/>
        </w:numPr>
        <w:spacing w:after="0" w:line="480" w:lineRule="auto"/>
        <w:ind w:left="714" w:hanging="357"/>
        <w:rPr>
          <w:rFonts w:ascii="Arial" w:hAnsi="Arial" w:cs="Arial"/>
          <w:lang w:val="en-US"/>
        </w:rPr>
      </w:pPr>
      <w:r w:rsidRPr="004F4DBC">
        <w:rPr>
          <w:rFonts w:ascii="Arial" w:hAnsi="Arial" w:cs="Arial"/>
          <w:lang w:val="en-US"/>
        </w:rPr>
        <w:t>Process for introducing New Items for action by OPAC</w:t>
      </w:r>
    </w:p>
    <w:p w14:paraId="2B084A4D" w14:textId="3FE7FC58" w:rsidR="00A94AC6" w:rsidRPr="004F4DBC" w:rsidRDefault="00A94AC6" w:rsidP="000B2A19">
      <w:pPr>
        <w:pStyle w:val="ListParagraph"/>
        <w:numPr>
          <w:ilvl w:val="0"/>
          <w:numId w:val="17"/>
        </w:numPr>
        <w:spacing w:after="0" w:line="480" w:lineRule="auto"/>
        <w:ind w:left="714" w:hanging="357"/>
        <w:rPr>
          <w:rFonts w:ascii="Arial" w:hAnsi="Arial" w:cs="Arial"/>
          <w:lang w:val="en-US"/>
        </w:rPr>
      </w:pPr>
      <w:r w:rsidRPr="004F4DBC">
        <w:rPr>
          <w:rFonts w:ascii="Arial" w:hAnsi="Arial" w:cs="Arial"/>
          <w:lang w:val="en-US"/>
        </w:rPr>
        <w:t>Procedure for Subcommittees and Working Groups.</w:t>
      </w:r>
    </w:p>
    <w:p w14:paraId="697F655B" w14:textId="351D4692" w:rsidR="00FF7422" w:rsidRPr="000B035C" w:rsidRDefault="00FF7422" w:rsidP="00FF7422">
      <w:pPr>
        <w:pStyle w:val="Heading2"/>
        <w:rPr>
          <w:rFonts w:cstheme="majorHAnsi"/>
          <w:szCs w:val="40"/>
          <w:lang w:val="en-US"/>
        </w:rPr>
      </w:pPr>
      <w:bookmarkStart w:id="29" w:name="_Toc134178389"/>
      <w:bookmarkStart w:id="30" w:name="_Toc187138094"/>
      <w:bookmarkEnd w:id="28"/>
      <w:r w:rsidRPr="000B035C">
        <w:rPr>
          <w:rFonts w:cstheme="majorHAnsi"/>
          <w:szCs w:val="40"/>
          <w:lang w:val="en-US"/>
        </w:rPr>
        <w:t>Membership and Representation</w:t>
      </w:r>
      <w:bookmarkEnd w:id="29"/>
      <w:bookmarkEnd w:id="30"/>
    </w:p>
    <w:p w14:paraId="20493CAB" w14:textId="77777777" w:rsidR="00FF7422" w:rsidRPr="000B035C" w:rsidRDefault="00FF7422" w:rsidP="005F4D4C">
      <w:pPr>
        <w:spacing w:line="360" w:lineRule="auto"/>
        <w:rPr>
          <w:rFonts w:cs="Arial"/>
          <w:lang w:val="en-US"/>
        </w:rPr>
      </w:pPr>
      <w:bookmarkStart w:id="31" w:name="_Hlk129949767"/>
      <w:r w:rsidRPr="000B035C">
        <w:rPr>
          <w:rFonts w:cs="Arial"/>
          <w:lang w:val="en-US"/>
        </w:rPr>
        <w:t>OPAC members represented the following associations/networks and reported relevant activities at the OPAC monthly meetings.</w:t>
      </w:r>
    </w:p>
    <w:p w14:paraId="594D49CF" w14:textId="2AB0927A" w:rsidR="00FF7422" w:rsidRPr="000B035C" w:rsidRDefault="00FF7422" w:rsidP="000B2A19">
      <w:pPr>
        <w:pStyle w:val="Heading3"/>
        <w:spacing w:line="360" w:lineRule="auto"/>
        <w:rPr>
          <w:sz w:val="22"/>
          <w:szCs w:val="22"/>
          <w:lang w:val="en-US"/>
        </w:rPr>
      </w:pPr>
      <w:bookmarkStart w:id="32" w:name="_Toc187138095"/>
      <w:bookmarkEnd w:id="31"/>
      <w:r w:rsidRPr="000B035C">
        <w:rPr>
          <w:sz w:val="22"/>
          <w:szCs w:val="22"/>
          <w:lang w:val="en-US"/>
        </w:rPr>
        <w:t>Council Advisory Committees/Networks:</w:t>
      </w:r>
      <w:bookmarkEnd w:id="32"/>
      <w:r w:rsidRPr="000B035C">
        <w:rPr>
          <w:sz w:val="22"/>
          <w:szCs w:val="22"/>
          <w:lang w:val="en-US"/>
        </w:rPr>
        <w:t xml:space="preserve"> </w:t>
      </w:r>
    </w:p>
    <w:p w14:paraId="05157E58" w14:textId="3D3AE7EE"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Linking Neighbours Leadership Group</w:t>
      </w:r>
      <w:r w:rsidR="0008554E" w:rsidRPr="000B035C">
        <w:rPr>
          <w:rFonts w:ascii="Arial" w:hAnsi="Arial" w:cs="Arial"/>
          <w:lang w:val="en-US"/>
        </w:rPr>
        <w:t xml:space="preserve"> - </w:t>
      </w:r>
      <w:r w:rsidRPr="000B035C">
        <w:rPr>
          <w:rFonts w:ascii="Arial" w:hAnsi="Arial" w:cs="Arial"/>
          <w:lang w:val="en-US"/>
        </w:rPr>
        <w:t>Ne</w:t>
      </w:r>
      <w:r w:rsidR="00A94AC6" w:rsidRPr="000B035C">
        <w:rPr>
          <w:rFonts w:ascii="Arial" w:hAnsi="Arial" w:cs="Arial"/>
          <w:lang w:val="en-US"/>
        </w:rPr>
        <w:t>ville Aphoy</w:t>
      </w:r>
      <w:r w:rsidR="00586FA1" w:rsidRPr="000B035C">
        <w:rPr>
          <w:rFonts w:ascii="Arial" w:hAnsi="Arial" w:cs="Arial"/>
          <w:lang w:val="en-US"/>
        </w:rPr>
        <w:t>, Sue McGowan</w:t>
      </w:r>
    </w:p>
    <w:p w14:paraId="249C97EA" w14:textId="06EC12B9"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 xml:space="preserve">Port Phillip Multicultural Advisory Committee - </w:t>
      </w:r>
      <w:r w:rsidR="00A94AC6" w:rsidRPr="000B035C">
        <w:rPr>
          <w:rFonts w:ascii="Arial" w:hAnsi="Arial" w:cs="Arial"/>
          <w:lang w:val="en-US"/>
        </w:rPr>
        <w:t>Bill Tsialtas</w:t>
      </w:r>
    </w:p>
    <w:p w14:paraId="267CAA5A" w14:textId="79CD6851"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Port Phillip Multifaith Network - Coralie Ling</w:t>
      </w:r>
      <w:r w:rsidR="00BA70DC">
        <w:rPr>
          <w:rFonts w:ascii="Arial" w:hAnsi="Arial" w:cs="Arial"/>
          <w:lang w:val="en-US"/>
        </w:rPr>
        <w:t>.</w:t>
      </w:r>
    </w:p>
    <w:p w14:paraId="6ED24B60" w14:textId="62346D26" w:rsidR="00FF7422" w:rsidRPr="000B035C" w:rsidRDefault="00FF7422" w:rsidP="000B2A19">
      <w:pPr>
        <w:pStyle w:val="Heading3"/>
        <w:spacing w:line="360" w:lineRule="auto"/>
        <w:rPr>
          <w:sz w:val="22"/>
          <w:szCs w:val="22"/>
          <w:lang w:val="en-US"/>
        </w:rPr>
      </w:pPr>
      <w:bookmarkStart w:id="33" w:name="_Toc187138096"/>
      <w:r w:rsidRPr="000B035C">
        <w:rPr>
          <w:sz w:val="22"/>
          <w:szCs w:val="22"/>
          <w:lang w:val="en-US"/>
        </w:rPr>
        <w:t>External Community Groups/Networks:</w:t>
      </w:r>
      <w:bookmarkEnd w:id="33"/>
    </w:p>
    <w:p w14:paraId="14A2A66D" w14:textId="62145468"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Bicycle Users Group – Freda Erlich</w:t>
      </w:r>
    </w:p>
    <w:p w14:paraId="6811701B" w14:textId="48C499BA"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Elwood Croquet Club</w:t>
      </w:r>
      <w:r w:rsidR="00BA70DC" w:rsidRPr="000B035C">
        <w:rPr>
          <w:rFonts w:ascii="Arial" w:hAnsi="Arial" w:cs="Arial"/>
          <w:lang w:val="en-US"/>
        </w:rPr>
        <w:t xml:space="preserve"> – </w:t>
      </w:r>
      <w:r w:rsidRPr="000B035C">
        <w:rPr>
          <w:rFonts w:ascii="Arial" w:hAnsi="Arial" w:cs="Arial"/>
          <w:lang w:val="en-US"/>
        </w:rPr>
        <w:t>Judith Armstrong</w:t>
      </w:r>
    </w:p>
    <w:p w14:paraId="00069BA5" w14:textId="7ED6B966" w:rsidR="00FF7422" w:rsidRPr="000B035C" w:rsidRDefault="00FF7422" w:rsidP="000B2A19">
      <w:pPr>
        <w:pStyle w:val="ListParagraph"/>
        <w:numPr>
          <w:ilvl w:val="1"/>
          <w:numId w:val="16"/>
        </w:numPr>
        <w:spacing w:after="0" w:line="480" w:lineRule="auto"/>
        <w:ind w:left="284" w:firstLine="0"/>
        <w:rPr>
          <w:rFonts w:ascii="Arial" w:hAnsi="Arial" w:cs="Arial"/>
          <w:lang w:val="en-US"/>
        </w:rPr>
      </w:pPr>
      <w:proofErr w:type="spellStart"/>
      <w:r w:rsidRPr="000B035C">
        <w:rPr>
          <w:rFonts w:ascii="Arial" w:hAnsi="Arial" w:cs="Arial"/>
          <w:lang w:val="en-US"/>
        </w:rPr>
        <w:t>Fishermans</w:t>
      </w:r>
      <w:proofErr w:type="spellEnd"/>
      <w:r w:rsidRPr="000B035C">
        <w:rPr>
          <w:rFonts w:ascii="Arial" w:hAnsi="Arial" w:cs="Arial"/>
          <w:lang w:val="en-US"/>
        </w:rPr>
        <w:t xml:space="preserve"> Bend Urban Renewal Area (FBURA)</w:t>
      </w:r>
      <w:r w:rsidR="00BA70DC" w:rsidRPr="000B035C">
        <w:rPr>
          <w:rFonts w:ascii="Arial" w:hAnsi="Arial" w:cs="Arial"/>
          <w:lang w:val="en-US"/>
        </w:rPr>
        <w:t xml:space="preserve"> – </w:t>
      </w:r>
      <w:r w:rsidRPr="000B035C">
        <w:rPr>
          <w:rFonts w:ascii="Arial" w:hAnsi="Arial" w:cs="Arial"/>
          <w:lang w:val="en-US"/>
        </w:rPr>
        <w:t>Cr Martin</w:t>
      </w:r>
    </w:p>
    <w:p w14:paraId="188DC8A2" w14:textId="6DB90828"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Port Phillip Citizens for Reconciliation – Rosemary Rule</w:t>
      </w:r>
    </w:p>
    <w:p w14:paraId="22E2F5B9" w14:textId="0B6DF4EF" w:rsidR="00FF7422" w:rsidRPr="000B035C" w:rsidRDefault="00FF7422" w:rsidP="000B2A19">
      <w:pPr>
        <w:pStyle w:val="ListParagraph"/>
        <w:numPr>
          <w:ilvl w:val="1"/>
          <w:numId w:val="16"/>
        </w:numPr>
        <w:spacing w:after="0" w:line="480" w:lineRule="auto"/>
        <w:ind w:left="284" w:firstLine="0"/>
        <w:rPr>
          <w:rFonts w:ascii="Arial" w:hAnsi="Arial" w:cs="Arial"/>
          <w:lang w:val="en-US"/>
        </w:rPr>
      </w:pPr>
      <w:r w:rsidRPr="000B035C">
        <w:rPr>
          <w:rFonts w:ascii="Arial" w:hAnsi="Arial" w:cs="Arial"/>
          <w:lang w:val="en-US"/>
        </w:rPr>
        <w:t>University of the Third Age Port Phillip (U3APP) –</w:t>
      </w:r>
      <w:r w:rsidR="00BA70DC">
        <w:rPr>
          <w:rFonts w:ascii="Arial" w:hAnsi="Arial" w:cs="Arial"/>
          <w:lang w:val="en-US"/>
        </w:rPr>
        <w:t xml:space="preserve"> </w:t>
      </w:r>
      <w:r w:rsidR="00A94AC6" w:rsidRPr="000B035C">
        <w:rPr>
          <w:rFonts w:ascii="Arial" w:hAnsi="Arial" w:cs="Arial"/>
          <w:lang w:val="en-US"/>
        </w:rPr>
        <w:t>Kevin English</w:t>
      </w:r>
      <w:r w:rsidR="00BA70DC">
        <w:rPr>
          <w:rFonts w:ascii="Arial" w:hAnsi="Arial" w:cs="Arial"/>
          <w:lang w:val="en-US"/>
        </w:rPr>
        <w:t>.</w:t>
      </w:r>
    </w:p>
    <w:p w14:paraId="7AED2115" w14:textId="46165488" w:rsidR="00FF7422" w:rsidRPr="00BA2A5C" w:rsidRDefault="00FF7422" w:rsidP="00FF7422">
      <w:pPr>
        <w:pStyle w:val="Heading2"/>
        <w:rPr>
          <w:szCs w:val="40"/>
          <w:lang w:val="en-US"/>
        </w:rPr>
      </w:pPr>
      <w:bookmarkStart w:id="34" w:name="_Toc134178390"/>
      <w:bookmarkStart w:id="35" w:name="_Toc187138097"/>
      <w:r w:rsidRPr="00BA2A5C">
        <w:rPr>
          <w:szCs w:val="40"/>
          <w:lang w:val="en-US"/>
        </w:rPr>
        <w:lastRenderedPageBreak/>
        <w:t>Consultation</w:t>
      </w:r>
      <w:bookmarkEnd w:id="34"/>
      <w:bookmarkEnd w:id="35"/>
    </w:p>
    <w:p w14:paraId="0A1F969D" w14:textId="3570786A" w:rsidR="00FF7422" w:rsidRPr="00BA2A5C" w:rsidRDefault="00FF7422" w:rsidP="000B2A19">
      <w:pPr>
        <w:spacing w:line="360" w:lineRule="auto"/>
        <w:jc w:val="both"/>
        <w:rPr>
          <w:rFonts w:cs="Arial"/>
          <w:lang w:val="en-US"/>
        </w:rPr>
      </w:pPr>
      <w:r w:rsidRPr="00BA2A5C">
        <w:rPr>
          <w:rFonts w:cs="Arial"/>
          <w:lang w:val="en-US"/>
        </w:rPr>
        <w:t>As part of the consultative role of the OPAC, council officers regularly sought advice and feedback on council activities and initiatives relating to the needs, engagement, and inclusion of older people. In turn the OPAC brought to the meetings feedback and issues on council business that were raised by the community.</w:t>
      </w:r>
    </w:p>
    <w:p w14:paraId="1C7227E1" w14:textId="0A46D917" w:rsidR="00293429" w:rsidRDefault="00DB5BDD" w:rsidP="0090625A">
      <w:pPr>
        <w:spacing w:line="360" w:lineRule="auto"/>
        <w:jc w:val="both"/>
        <w:rPr>
          <w:rFonts w:cs="Arial"/>
          <w:highlight w:val="yellow"/>
          <w:lang w:val="en-US"/>
        </w:rPr>
      </w:pPr>
      <w:r>
        <w:rPr>
          <w:rFonts w:cs="Arial"/>
          <w:noProof/>
          <w:lang w:val="en-US"/>
        </w:rPr>
        <w:drawing>
          <wp:anchor distT="0" distB="0" distL="114300" distR="114300" simplePos="0" relativeHeight="251659269" behindDoc="0" locked="0" layoutInCell="1" allowOverlap="1" wp14:anchorId="521A6EAC" wp14:editId="4CA089DE">
            <wp:simplePos x="0" y="0"/>
            <wp:positionH relativeFrom="margin">
              <wp:posOffset>149289</wp:posOffset>
            </wp:positionH>
            <wp:positionV relativeFrom="paragraph">
              <wp:posOffset>7620</wp:posOffset>
            </wp:positionV>
            <wp:extent cx="1231641" cy="1940892"/>
            <wp:effectExtent l="0" t="0" r="6985" b="2540"/>
            <wp:wrapNone/>
            <wp:docPr id="173676932" name="Picture 1" descr="A person holding a hos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676932" name="Picture 1" descr="A person holding a hose&#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231641" cy="1940892"/>
                    </a:xfrm>
                    <a:prstGeom prst="rect">
                      <a:avLst/>
                    </a:prstGeom>
                  </pic:spPr>
                </pic:pic>
              </a:graphicData>
            </a:graphic>
            <wp14:sizeRelH relativeFrom="page">
              <wp14:pctWidth>0</wp14:pctWidth>
            </wp14:sizeRelH>
            <wp14:sizeRelV relativeFrom="page">
              <wp14:pctHeight>0</wp14:pctHeight>
            </wp14:sizeRelV>
          </wp:anchor>
        </w:drawing>
      </w:r>
      <w:r>
        <w:rPr>
          <w:rFonts w:cs="Arial"/>
          <w:noProof/>
          <w:lang w:val="en-US"/>
        </w:rPr>
        <w:drawing>
          <wp:anchor distT="0" distB="0" distL="114300" distR="114300" simplePos="0" relativeHeight="251660293" behindDoc="0" locked="0" layoutInCell="1" allowOverlap="1" wp14:anchorId="4253348A" wp14:editId="418BA356">
            <wp:simplePos x="0" y="0"/>
            <wp:positionH relativeFrom="column">
              <wp:posOffset>2219014</wp:posOffset>
            </wp:positionH>
            <wp:positionV relativeFrom="paragraph">
              <wp:posOffset>11430</wp:posOffset>
            </wp:positionV>
            <wp:extent cx="1138335" cy="1973254"/>
            <wp:effectExtent l="0" t="0" r="5080" b="8255"/>
            <wp:wrapNone/>
            <wp:docPr id="153345148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451482" name="Picture 1533451482"/>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138335" cy="1973254"/>
                    </a:xfrm>
                    <a:prstGeom prst="rect">
                      <a:avLst/>
                    </a:prstGeom>
                  </pic:spPr>
                </pic:pic>
              </a:graphicData>
            </a:graphic>
            <wp14:sizeRelH relativeFrom="page">
              <wp14:pctWidth>0</wp14:pctWidth>
            </wp14:sizeRelH>
            <wp14:sizeRelV relativeFrom="page">
              <wp14:pctHeight>0</wp14:pctHeight>
            </wp14:sizeRelV>
          </wp:anchor>
        </w:drawing>
      </w:r>
      <w:r>
        <w:rPr>
          <w:rFonts w:cs="Arial"/>
          <w:noProof/>
          <w:lang w:val="en-US"/>
        </w:rPr>
        <w:drawing>
          <wp:anchor distT="0" distB="0" distL="114300" distR="114300" simplePos="0" relativeHeight="251661317" behindDoc="0" locked="0" layoutInCell="1" allowOverlap="1" wp14:anchorId="350D71E7" wp14:editId="430116A2">
            <wp:simplePos x="0" y="0"/>
            <wp:positionH relativeFrom="column">
              <wp:posOffset>4144321</wp:posOffset>
            </wp:positionH>
            <wp:positionV relativeFrom="paragraph">
              <wp:posOffset>8255</wp:posOffset>
            </wp:positionV>
            <wp:extent cx="1280776" cy="1998389"/>
            <wp:effectExtent l="0" t="0" r="0" b="1905"/>
            <wp:wrapNone/>
            <wp:docPr id="1313944185" name="Picture 3" descr="A person standing in a par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3944185" name="Picture 3" descr="A person standing in a park&#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1280776" cy="1998389"/>
                    </a:xfrm>
                    <a:prstGeom prst="rect">
                      <a:avLst/>
                    </a:prstGeom>
                  </pic:spPr>
                </pic:pic>
              </a:graphicData>
            </a:graphic>
            <wp14:sizeRelH relativeFrom="page">
              <wp14:pctWidth>0</wp14:pctWidth>
            </wp14:sizeRelH>
            <wp14:sizeRelV relativeFrom="page">
              <wp14:pctHeight>0</wp14:pctHeight>
            </wp14:sizeRelV>
          </wp:anchor>
        </w:drawing>
      </w:r>
    </w:p>
    <w:p w14:paraId="3D7AC0BA" w14:textId="26C9E6E6" w:rsidR="00840681" w:rsidRDefault="00840681" w:rsidP="0090625A">
      <w:pPr>
        <w:spacing w:line="360" w:lineRule="auto"/>
        <w:jc w:val="both"/>
        <w:rPr>
          <w:rFonts w:cs="Arial"/>
          <w:highlight w:val="yellow"/>
          <w:lang w:val="en-US"/>
        </w:rPr>
      </w:pPr>
    </w:p>
    <w:p w14:paraId="42AC4FAF" w14:textId="66F22CC5" w:rsidR="00840681" w:rsidRDefault="00840681" w:rsidP="0090625A">
      <w:pPr>
        <w:spacing w:line="360" w:lineRule="auto"/>
        <w:jc w:val="both"/>
        <w:rPr>
          <w:rFonts w:cs="Arial"/>
          <w:highlight w:val="yellow"/>
          <w:lang w:val="en-US"/>
        </w:rPr>
      </w:pPr>
    </w:p>
    <w:p w14:paraId="47501013" w14:textId="1558E59B" w:rsidR="00840681" w:rsidRDefault="00831490" w:rsidP="0090625A">
      <w:pPr>
        <w:spacing w:line="360" w:lineRule="auto"/>
        <w:jc w:val="both"/>
        <w:rPr>
          <w:rFonts w:cs="Arial"/>
          <w:highlight w:val="yellow"/>
          <w:lang w:val="en-US"/>
        </w:rPr>
      </w:pPr>
      <w:r>
        <w:rPr>
          <w:rFonts w:cs="Arial"/>
          <w:highlight w:val="yellow"/>
          <w:lang w:val="en-US"/>
        </w:rPr>
        <w:t xml:space="preserve"> </w:t>
      </w:r>
    </w:p>
    <w:p w14:paraId="4DAAC80F" w14:textId="77777777" w:rsidR="00840681" w:rsidRPr="00901156" w:rsidRDefault="00840681" w:rsidP="0090625A">
      <w:pPr>
        <w:spacing w:line="360" w:lineRule="auto"/>
        <w:jc w:val="both"/>
        <w:rPr>
          <w:rFonts w:cs="Arial"/>
          <w:lang w:val="en-US"/>
        </w:rPr>
      </w:pPr>
    </w:p>
    <w:p w14:paraId="74C71409" w14:textId="77777777" w:rsidR="00840681" w:rsidRPr="00901156" w:rsidRDefault="00840681" w:rsidP="0090625A">
      <w:pPr>
        <w:spacing w:line="360" w:lineRule="auto"/>
        <w:jc w:val="both"/>
        <w:rPr>
          <w:rFonts w:cs="Arial"/>
          <w:lang w:val="en-US"/>
        </w:rPr>
      </w:pPr>
    </w:p>
    <w:p w14:paraId="658B4DA5" w14:textId="3C0A8B59" w:rsidR="00293429" w:rsidRPr="00901156" w:rsidRDefault="00293429" w:rsidP="00293429">
      <w:r w:rsidRPr="00901156">
        <w:t xml:space="preserve">Image – OPAC </w:t>
      </w:r>
      <w:r w:rsidR="002D7843" w:rsidRPr="00901156">
        <w:t>members</w:t>
      </w:r>
      <w:r w:rsidR="00F50D46" w:rsidRPr="00901156">
        <w:t xml:space="preserve"> exploring a</w:t>
      </w:r>
      <w:r w:rsidR="002D7843" w:rsidRPr="00901156">
        <w:t xml:space="preserve"> </w:t>
      </w:r>
      <w:r w:rsidR="00F50D46" w:rsidRPr="00901156">
        <w:t>s</w:t>
      </w:r>
      <w:r w:rsidR="00840681" w:rsidRPr="00901156">
        <w:t>enior</w:t>
      </w:r>
      <w:r w:rsidR="00DB5BDD">
        <w:t>’</w:t>
      </w:r>
      <w:r w:rsidR="00840681" w:rsidRPr="00901156">
        <w:t xml:space="preserve"> </w:t>
      </w:r>
      <w:r w:rsidR="00F50D46" w:rsidRPr="00901156">
        <w:t>exercise park in Hoppers Crossi</w:t>
      </w:r>
      <w:r w:rsidR="00901156" w:rsidRPr="00901156">
        <w:t>ng</w:t>
      </w:r>
    </w:p>
    <w:p w14:paraId="0EF4BF1E" w14:textId="77777777" w:rsidR="000B2A19" w:rsidRPr="006D0DA6" w:rsidRDefault="000B2A19" w:rsidP="00293429">
      <w:pPr>
        <w:rPr>
          <w:highlight w:val="yellow"/>
        </w:rPr>
      </w:pPr>
    </w:p>
    <w:p w14:paraId="704C13ED" w14:textId="359CE23A" w:rsidR="00FF7422" w:rsidRPr="00154190" w:rsidRDefault="00FF7422" w:rsidP="00FF7422">
      <w:pPr>
        <w:pStyle w:val="Heading2"/>
        <w:rPr>
          <w:szCs w:val="40"/>
        </w:rPr>
      </w:pPr>
      <w:bookmarkStart w:id="36" w:name="_Toc134178391"/>
      <w:bookmarkStart w:id="37" w:name="_Toc187138098"/>
      <w:bookmarkStart w:id="38" w:name="_Hlk131150890"/>
      <w:r w:rsidRPr="00154190">
        <w:rPr>
          <w:szCs w:val="40"/>
        </w:rPr>
        <w:t>202</w:t>
      </w:r>
      <w:r w:rsidR="00154190" w:rsidRPr="00154190">
        <w:rPr>
          <w:szCs w:val="40"/>
        </w:rPr>
        <w:t>4</w:t>
      </w:r>
      <w:r w:rsidRPr="00154190">
        <w:rPr>
          <w:szCs w:val="40"/>
        </w:rPr>
        <w:t xml:space="preserve"> Council Business – OPAC Consultations, Feedback and Information</w:t>
      </w:r>
      <w:bookmarkEnd w:id="36"/>
      <w:bookmarkEnd w:id="37"/>
    </w:p>
    <w:tbl>
      <w:tblPr>
        <w:tblStyle w:val="TableGrid"/>
        <w:tblW w:w="0" w:type="auto"/>
        <w:tblLook w:val="04A0" w:firstRow="1" w:lastRow="0" w:firstColumn="1" w:lastColumn="0" w:noHBand="0" w:noVBand="1"/>
      </w:tblPr>
      <w:tblGrid>
        <w:gridCol w:w="9622"/>
      </w:tblGrid>
      <w:tr w:rsidR="0008554E" w:rsidRPr="006D0DA6" w14:paraId="7E1B0AAF" w14:textId="77777777" w:rsidTr="00120B6C">
        <w:tc>
          <w:tcPr>
            <w:tcW w:w="9622" w:type="dxa"/>
            <w:tcBorders>
              <w:top w:val="single" w:sz="4" w:space="0" w:color="auto"/>
              <w:left w:val="single" w:sz="4" w:space="0" w:color="auto"/>
              <w:bottom w:val="single" w:sz="4" w:space="0" w:color="auto"/>
              <w:right w:val="single" w:sz="4" w:space="0" w:color="auto"/>
            </w:tcBorders>
            <w:shd w:val="clear" w:color="auto" w:fill="398E98" w:themeFill="accent2" w:themeFillShade="BF"/>
          </w:tcPr>
          <w:bookmarkEnd w:id="38"/>
          <w:p w14:paraId="12C3D6FB" w14:textId="70DC35E2" w:rsidR="0008554E" w:rsidRPr="006D0DA6" w:rsidRDefault="0056141E" w:rsidP="00FC6793">
            <w:pPr>
              <w:spacing w:after="160"/>
              <w:rPr>
                <w:rFonts w:cs="Arial"/>
                <w:highlight w:val="yellow"/>
                <w:lang w:val="en-US"/>
              </w:rPr>
            </w:pPr>
            <w:r w:rsidRPr="007F5B17">
              <w:rPr>
                <w:rFonts w:cs="Arial"/>
                <w:b/>
                <w:bCs/>
                <w:color w:val="FFFFFF" w:themeColor="background1"/>
                <w:lang w:val="en-US"/>
              </w:rPr>
              <w:t>Draft Council Plan and Budget (Year 4)</w:t>
            </w:r>
          </w:p>
        </w:tc>
      </w:tr>
      <w:tr w:rsidR="0008554E" w:rsidRPr="006D0DA6" w14:paraId="3B68E870" w14:textId="77777777" w:rsidTr="008419B9">
        <w:tc>
          <w:tcPr>
            <w:tcW w:w="9622" w:type="dxa"/>
            <w:tcBorders>
              <w:top w:val="single" w:sz="4" w:space="0" w:color="auto"/>
              <w:left w:val="single" w:sz="4" w:space="0" w:color="auto"/>
              <w:bottom w:val="single" w:sz="4" w:space="0" w:color="auto"/>
              <w:right w:val="single" w:sz="4" w:space="0" w:color="auto"/>
            </w:tcBorders>
          </w:tcPr>
          <w:p w14:paraId="0CEE6098" w14:textId="77777777" w:rsidR="00810F9C" w:rsidRPr="006F18C2" w:rsidRDefault="00810F9C" w:rsidP="00810F9C">
            <w:pPr>
              <w:spacing w:line="360" w:lineRule="auto"/>
              <w:jc w:val="both"/>
              <w:rPr>
                <w:rFonts w:cs="Arial"/>
                <w:lang w:val="en-US"/>
              </w:rPr>
            </w:pPr>
            <w:r w:rsidRPr="006F18C2">
              <w:rPr>
                <w:rFonts w:cs="Arial"/>
                <w:lang w:val="en-US"/>
              </w:rPr>
              <w:t xml:space="preserve">OPAC, though robust discussion and the </w:t>
            </w:r>
            <w:proofErr w:type="spellStart"/>
            <w:r w:rsidRPr="006F18C2">
              <w:rPr>
                <w:rFonts w:cs="Arial"/>
                <w:lang w:val="en-US"/>
              </w:rPr>
              <w:t>prioritising</w:t>
            </w:r>
            <w:proofErr w:type="spellEnd"/>
            <w:r w:rsidRPr="006F18C2">
              <w:rPr>
                <w:rFonts w:cs="Arial"/>
                <w:lang w:val="en-US"/>
              </w:rPr>
              <w:t xml:space="preserve"> of issues affecting older people in Port Phillip put forward the following 24/25 budget submission request:</w:t>
            </w:r>
          </w:p>
          <w:p w14:paraId="2FFC53BA" w14:textId="2717EBCA" w:rsidR="00810F9C" w:rsidRPr="006F18C2" w:rsidRDefault="00810F9C" w:rsidP="006F18C2">
            <w:pPr>
              <w:pStyle w:val="ListParagraph"/>
              <w:numPr>
                <w:ilvl w:val="0"/>
                <w:numId w:val="52"/>
              </w:numPr>
              <w:spacing w:after="0" w:line="360" w:lineRule="auto"/>
              <w:jc w:val="both"/>
              <w:rPr>
                <w:rFonts w:cs="Arial"/>
                <w:lang w:val="en-US"/>
              </w:rPr>
            </w:pPr>
            <w:r w:rsidRPr="006F18C2">
              <w:rPr>
                <w:rFonts w:cs="Arial"/>
                <w:lang w:val="en-US"/>
              </w:rPr>
              <w:t>Council to have a dedicated Positive Ageing Team</w:t>
            </w:r>
          </w:p>
          <w:p w14:paraId="7E24DC5C" w14:textId="23F8D0EB" w:rsidR="00810F9C" w:rsidRPr="006F18C2" w:rsidRDefault="00810F9C" w:rsidP="006F18C2">
            <w:pPr>
              <w:pStyle w:val="ListParagraph"/>
              <w:numPr>
                <w:ilvl w:val="0"/>
                <w:numId w:val="52"/>
              </w:numPr>
              <w:spacing w:after="0" w:line="360" w:lineRule="auto"/>
              <w:jc w:val="both"/>
              <w:rPr>
                <w:rFonts w:cs="Arial"/>
                <w:lang w:val="en-US"/>
              </w:rPr>
            </w:pPr>
            <w:r w:rsidRPr="006F18C2">
              <w:rPr>
                <w:rFonts w:cs="Arial"/>
                <w:lang w:val="en-US"/>
              </w:rPr>
              <w:t>The Community bus to include more hospitals and broader promotion of South Port Day Links</w:t>
            </w:r>
          </w:p>
          <w:p w14:paraId="6726B4CC" w14:textId="5FF06447" w:rsidR="00810F9C" w:rsidRPr="006F18C2" w:rsidRDefault="00810F9C" w:rsidP="006F18C2">
            <w:pPr>
              <w:pStyle w:val="ListParagraph"/>
              <w:numPr>
                <w:ilvl w:val="0"/>
                <w:numId w:val="52"/>
              </w:numPr>
              <w:spacing w:after="0" w:line="360" w:lineRule="auto"/>
              <w:jc w:val="both"/>
              <w:rPr>
                <w:rFonts w:cs="Arial"/>
                <w:lang w:val="en-US"/>
              </w:rPr>
            </w:pPr>
            <w:r w:rsidRPr="006F18C2">
              <w:rPr>
                <w:rFonts w:cs="Arial"/>
                <w:lang w:val="en-US"/>
              </w:rPr>
              <w:t>Additional digital literacy education via the Port Phillip Library Service</w:t>
            </w:r>
          </w:p>
          <w:p w14:paraId="52F2EE38" w14:textId="0B65B386" w:rsidR="00810F9C" w:rsidRPr="006F18C2" w:rsidRDefault="00810F9C" w:rsidP="006F18C2">
            <w:pPr>
              <w:pStyle w:val="ListParagraph"/>
              <w:numPr>
                <w:ilvl w:val="0"/>
                <w:numId w:val="52"/>
              </w:numPr>
              <w:spacing w:after="0" w:line="360" w:lineRule="auto"/>
              <w:jc w:val="both"/>
              <w:rPr>
                <w:rFonts w:cs="Arial"/>
                <w:lang w:val="en-US"/>
              </w:rPr>
            </w:pPr>
            <w:proofErr w:type="spellStart"/>
            <w:r w:rsidRPr="006F18C2">
              <w:rPr>
                <w:rFonts w:cs="Arial"/>
                <w:lang w:val="en-US"/>
              </w:rPr>
              <w:t>Well designed</w:t>
            </w:r>
            <w:proofErr w:type="spellEnd"/>
            <w:r w:rsidRPr="006F18C2">
              <w:rPr>
                <w:rFonts w:cs="Arial"/>
                <w:lang w:val="en-US"/>
              </w:rPr>
              <w:t xml:space="preserve"> seating in public places</w:t>
            </w:r>
          </w:p>
          <w:p w14:paraId="4CA9BAB3" w14:textId="77777777" w:rsidR="00810F9C" w:rsidRPr="006F18C2" w:rsidRDefault="00810F9C" w:rsidP="00857CA9">
            <w:pPr>
              <w:pStyle w:val="ListParagraph"/>
              <w:numPr>
                <w:ilvl w:val="0"/>
                <w:numId w:val="52"/>
              </w:numPr>
              <w:spacing w:after="0" w:line="360" w:lineRule="auto"/>
              <w:jc w:val="both"/>
              <w:rPr>
                <w:rFonts w:cs="Arial"/>
                <w:lang w:val="en-US"/>
              </w:rPr>
            </w:pPr>
            <w:r w:rsidRPr="006F18C2">
              <w:rPr>
                <w:rFonts w:cs="Arial"/>
                <w:lang w:val="en-US"/>
              </w:rPr>
              <w:t>Items requiring additional funding request:</w:t>
            </w:r>
          </w:p>
          <w:p w14:paraId="266C557F" w14:textId="699D17BF" w:rsidR="00810F9C" w:rsidRPr="006F18C2" w:rsidRDefault="00810F9C" w:rsidP="00857CA9">
            <w:pPr>
              <w:pStyle w:val="ListParagraph"/>
              <w:numPr>
                <w:ilvl w:val="1"/>
                <w:numId w:val="52"/>
              </w:numPr>
              <w:spacing w:after="0" w:line="360" w:lineRule="auto"/>
              <w:jc w:val="both"/>
              <w:rPr>
                <w:rFonts w:cs="Arial"/>
                <w:lang w:val="en-US"/>
              </w:rPr>
            </w:pPr>
            <w:r w:rsidRPr="006F18C2">
              <w:rPr>
                <w:rFonts w:cs="Arial"/>
                <w:lang w:val="en-US"/>
              </w:rPr>
              <w:t>Seniors exercise park equipment</w:t>
            </w:r>
          </w:p>
          <w:p w14:paraId="2518B544" w14:textId="19AA3060" w:rsidR="00810F9C" w:rsidRPr="006F18C2" w:rsidRDefault="00810F9C" w:rsidP="00857CA9">
            <w:pPr>
              <w:pStyle w:val="ListParagraph"/>
              <w:numPr>
                <w:ilvl w:val="1"/>
                <w:numId w:val="52"/>
              </w:numPr>
              <w:spacing w:after="0" w:line="360" w:lineRule="auto"/>
              <w:jc w:val="both"/>
              <w:rPr>
                <w:rFonts w:cs="Arial"/>
                <w:lang w:val="en-US"/>
              </w:rPr>
            </w:pPr>
            <w:r w:rsidRPr="006F18C2">
              <w:rPr>
                <w:rFonts w:cs="Arial"/>
                <w:lang w:val="en-US"/>
              </w:rPr>
              <w:t>Disability Advisory Committee</w:t>
            </w:r>
          </w:p>
          <w:p w14:paraId="47955A56" w14:textId="77777777" w:rsidR="00A30D69" w:rsidRDefault="00A30D69" w:rsidP="006F18C2">
            <w:pPr>
              <w:spacing w:line="360" w:lineRule="auto"/>
              <w:jc w:val="both"/>
              <w:rPr>
                <w:rFonts w:cs="Arial"/>
                <w:lang w:val="en-US"/>
              </w:rPr>
            </w:pPr>
          </w:p>
          <w:p w14:paraId="3FEEBA29" w14:textId="2049BAF0" w:rsidR="00810F9C" w:rsidRPr="006F18C2" w:rsidRDefault="00810F9C" w:rsidP="006F18C2">
            <w:pPr>
              <w:spacing w:line="360" w:lineRule="auto"/>
              <w:jc w:val="both"/>
              <w:rPr>
                <w:rFonts w:cs="Arial"/>
                <w:lang w:val="en-US"/>
              </w:rPr>
            </w:pPr>
            <w:r w:rsidRPr="006F18C2">
              <w:rPr>
                <w:rFonts w:cs="Arial"/>
                <w:lang w:val="en-US"/>
              </w:rPr>
              <w:t>Consider future needs:</w:t>
            </w:r>
          </w:p>
          <w:p w14:paraId="6E75E1EB" w14:textId="4B4AA963" w:rsidR="001161E5" w:rsidRPr="00A30D69" w:rsidRDefault="00810F9C" w:rsidP="00A30D69">
            <w:pPr>
              <w:pStyle w:val="ListParagraph"/>
              <w:numPr>
                <w:ilvl w:val="0"/>
                <w:numId w:val="52"/>
              </w:numPr>
              <w:spacing w:after="0" w:line="360" w:lineRule="auto"/>
              <w:jc w:val="both"/>
              <w:rPr>
                <w:rFonts w:cs="Arial"/>
                <w:lang w:val="en-US"/>
              </w:rPr>
            </w:pPr>
            <w:r w:rsidRPr="006F18C2">
              <w:rPr>
                <w:rFonts w:cs="Arial"/>
                <w:lang w:val="en-US"/>
              </w:rPr>
              <w:t>Funding reserves for social housing beyond the 24/25 budget.</w:t>
            </w:r>
          </w:p>
        </w:tc>
      </w:tr>
      <w:tr w:rsidR="00BA2AF4" w:rsidRPr="006D0DA6" w14:paraId="1A95E0AC" w14:textId="77777777" w:rsidTr="00BA2AF4">
        <w:tc>
          <w:tcPr>
            <w:tcW w:w="9622" w:type="dxa"/>
            <w:tcBorders>
              <w:top w:val="single" w:sz="4" w:space="0" w:color="auto"/>
              <w:left w:val="single" w:sz="4" w:space="0" w:color="auto"/>
              <w:bottom w:val="single" w:sz="4" w:space="0" w:color="auto"/>
              <w:right w:val="single" w:sz="4" w:space="0" w:color="auto"/>
            </w:tcBorders>
            <w:shd w:val="clear" w:color="auto" w:fill="398E98" w:themeFill="accent2" w:themeFillShade="BF"/>
          </w:tcPr>
          <w:p w14:paraId="0B24B73A" w14:textId="70C6322B" w:rsidR="00BA2AF4" w:rsidRPr="006D0DA6" w:rsidRDefault="007F5B17" w:rsidP="00120B6C">
            <w:pPr>
              <w:spacing w:line="360" w:lineRule="auto"/>
              <w:rPr>
                <w:rFonts w:cs="Arial"/>
                <w:b/>
                <w:bCs/>
                <w:highlight w:val="yellow"/>
                <w:lang w:val="en-US"/>
              </w:rPr>
            </w:pPr>
            <w:r w:rsidRPr="007F5B17">
              <w:rPr>
                <w:rFonts w:cs="Arial"/>
                <w:b/>
                <w:bCs/>
                <w:color w:val="FFFFFF" w:themeColor="background1"/>
                <w:lang w:val="en-US"/>
              </w:rPr>
              <w:lastRenderedPageBreak/>
              <w:t>Advisory Committee Term Extension (February meeting with Governance)</w:t>
            </w:r>
          </w:p>
        </w:tc>
      </w:tr>
      <w:tr w:rsidR="00BA2AF4" w:rsidRPr="006D0DA6" w14:paraId="571FA228" w14:textId="77777777" w:rsidTr="008419B9">
        <w:tc>
          <w:tcPr>
            <w:tcW w:w="9622" w:type="dxa"/>
            <w:tcBorders>
              <w:top w:val="single" w:sz="4" w:space="0" w:color="auto"/>
              <w:left w:val="single" w:sz="4" w:space="0" w:color="auto"/>
              <w:bottom w:val="single" w:sz="4" w:space="0" w:color="auto"/>
              <w:right w:val="single" w:sz="4" w:space="0" w:color="auto"/>
            </w:tcBorders>
          </w:tcPr>
          <w:p w14:paraId="02D8ED98" w14:textId="5B292D04" w:rsidR="00BA2AF4" w:rsidRPr="006D0DA6" w:rsidRDefault="00A75187" w:rsidP="00CA7E68">
            <w:pPr>
              <w:spacing w:line="360" w:lineRule="auto"/>
              <w:rPr>
                <w:rFonts w:cs="Arial"/>
                <w:highlight w:val="yellow"/>
                <w:lang w:val="en-US"/>
              </w:rPr>
            </w:pPr>
            <w:r w:rsidRPr="00A75187">
              <w:rPr>
                <w:rFonts w:cs="Arial"/>
                <w:lang w:val="en-US"/>
              </w:rPr>
              <w:t xml:space="preserve">OPAC advocated to extend the terms of the Older Persons Advisory Committee, Multicultural Advisory Committee, and LGBTIQA+ Committee, to June 2025, allowing them to hold annual planning days and participate in the Integrated Council Plan and Budget process. A notice of motion was moved at the 21 August 2024 Council meeting. It was accepted that OPAC would cease meeting activity from the beginning of the election period on September 19 and resume activities once </w:t>
            </w:r>
            <w:proofErr w:type="spellStart"/>
            <w:r w:rsidRPr="00A75187">
              <w:rPr>
                <w:rFonts w:cs="Arial"/>
                <w:lang w:val="en-US"/>
              </w:rPr>
              <w:t>Councillors</w:t>
            </w:r>
            <w:proofErr w:type="spellEnd"/>
            <w:r w:rsidRPr="00A75187">
              <w:rPr>
                <w:rFonts w:cs="Arial"/>
                <w:lang w:val="en-US"/>
              </w:rPr>
              <w:t xml:space="preserve"> were elected in late November 2024. OPAC did not have any ordinary meetings after September for the remainder of 2024 </w:t>
            </w:r>
            <w:r w:rsidR="00EA1B2C">
              <w:rPr>
                <w:rFonts w:cs="Arial"/>
                <w:lang w:val="en-US"/>
              </w:rPr>
              <w:t>as</w:t>
            </w:r>
            <w:r w:rsidRPr="00A75187">
              <w:rPr>
                <w:rFonts w:cs="Arial"/>
                <w:lang w:val="en-US"/>
              </w:rPr>
              <w:t xml:space="preserve"> a Councillor representative was appointed </w:t>
            </w:r>
            <w:r w:rsidR="00A30D69">
              <w:rPr>
                <w:rFonts w:cs="Arial"/>
                <w:lang w:val="en-US"/>
              </w:rPr>
              <w:t>in</w:t>
            </w:r>
            <w:r w:rsidRPr="00A75187">
              <w:rPr>
                <w:rFonts w:cs="Arial"/>
                <w:lang w:val="en-US"/>
              </w:rPr>
              <w:t xml:space="preserve"> mid-December 2024. Part of the extension will include the development of a </w:t>
            </w:r>
            <w:proofErr w:type="spellStart"/>
            <w:r w:rsidR="00330B14">
              <w:rPr>
                <w:rFonts w:cs="Arial"/>
                <w:lang w:val="en-US"/>
              </w:rPr>
              <w:t>standardised</w:t>
            </w:r>
            <w:proofErr w:type="spellEnd"/>
            <w:r w:rsidRPr="00A75187">
              <w:rPr>
                <w:rFonts w:cs="Arial"/>
                <w:lang w:val="en-US"/>
              </w:rPr>
              <w:t xml:space="preserve"> terms of reference to be adopted by each advisory committee.</w:t>
            </w:r>
          </w:p>
        </w:tc>
      </w:tr>
      <w:tr w:rsidR="0008554E" w:rsidRPr="006D0DA6" w14:paraId="07EDF8E1" w14:textId="77777777" w:rsidTr="00120B6C">
        <w:tc>
          <w:tcPr>
            <w:tcW w:w="9622" w:type="dxa"/>
            <w:tcBorders>
              <w:top w:val="single" w:sz="4" w:space="0" w:color="auto"/>
              <w:left w:val="single" w:sz="4" w:space="0" w:color="auto"/>
              <w:bottom w:val="single" w:sz="4" w:space="0" w:color="auto"/>
              <w:right w:val="single" w:sz="4" w:space="0" w:color="auto"/>
            </w:tcBorders>
            <w:shd w:val="clear" w:color="auto" w:fill="398E98" w:themeFill="accent2" w:themeFillShade="BF"/>
          </w:tcPr>
          <w:p w14:paraId="42A9D21A" w14:textId="4EC54129" w:rsidR="0008554E" w:rsidRPr="006D0DA6" w:rsidRDefault="000D67BE" w:rsidP="00B0536B">
            <w:pPr>
              <w:spacing w:after="100"/>
              <w:rPr>
                <w:rFonts w:cs="Arial"/>
                <w:b/>
                <w:bCs/>
                <w:color w:val="000000" w:themeColor="text1"/>
                <w:highlight w:val="yellow"/>
                <w:lang w:val="en-US"/>
              </w:rPr>
            </w:pPr>
            <w:r w:rsidRPr="000D67BE">
              <w:rPr>
                <w:rFonts w:cs="Arial"/>
                <w:b/>
                <w:bCs/>
                <w:color w:val="FFFFFF" w:themeColor="background1"/>
                <w:lang w:val="en-US"/>
              </w:rPr>
              <w:t>Roll out of Village Model in Aged Care Services in Port Phillip (February to September)</w:t>
            </w:r>
          </w:p>
        </w:tc>
      </w:tr>
      <w:tr w:rsidR="0008554E" w:rsidRPr="006D0DA6" w14:paraId="50CF2622" w14:textId="77777777" w:rsidTr="008419B9">
        <w:tc>
          <w:tcPr>
            <w:tcW w:w="9622" w:type="dxa"/>
            <w:tcBorders>
              <w:top w:val="single" w:sz="4" w:space="0" w:color="auto"/>
              <w:left w:val="single" w:sz="4" w:space="0" w:color="auto"/>
              <w:bottom w:val="single" w:sz="4" w:space="0" w:color="auto"/>
              <w:right w:val="single" w:sz="4" w:space="0" w:color="auto"/>
            </w:tcBorders>
          </w:tcPr>
          <w:p w14:paraId="4B0635D0" w14:textId="26A4284D" w:rsidR="00461A0E" w:rsidRPr="00461A0E" w:rsidRDefault="00CB7436" w:rsidP="00461A0E">
            <w:pPr>
              <w:spacing w:line="360" w:lineRule="auto"/>
              <w:rPr>
                <w:rFonts w:cs="Arial"/>
                <w:lang w:val="en-US"/>
              </w:rPr>
            </w:pPr>
            <w:r>
              <w:rPr>
                <w:rFonts w:cs="Arial"/>
                <w:lang w:val="en-US"/>
              </w:rPr>
              <w:t xml:space="preserve">OPAC was </w:t>
            </w:r>
            <w:r w:rsidR="00B546A4">
              <w:rPr>
                <w:rFonts w:cs="Arial"/>
                <w:lang w:val="en-US"/>
              </w:rPr>
              <w:t xml:space="preserve">updated and consulted </w:t>
            </w:r>
            <w:r w:rsidR="00283A2D">
              <w:rPr>
                <w:rFonts w:cs="Arial"/>
                <w:lang w:val="en-US"/>
              </w:rPr>
              <w:t xml:space="preserve">on the changes to Age Care Services throughout 2023 and remained a significant sounding board </w:t>
            </w:r>
            <w:r w:rsidR="00770281">
              <w:rPr>
                <w:rFonts w:cs="Arial"/>
                <w:lang w:val="en-US"/>
              </w:rPr>
              <w:t>during 2024 for the Community Services team.</w:t>
            </w:r>
          </w:p>
          <w:p w14:paraId="4F718383" w14:textId="4691FDF4" w:rsidR="0008554E" w:rsidRPr="00CA7E68" w:rsidRDefault="00461A0E" w:rsidP="00CA7E68">
            <w:pPr>
              <w:spacing w:line="360" w:lineRule="auto"/>
              <w:rPr>
                <w:rFonts w:cs="Arial"/>
                <w:lang w:val="en-US"/>
              </w:rPr>
            </w:pPr>
            <w:r w:rsidRPr="00461A0E">
              <w:rPr>
                <w:rFonts w:cs="Arial"/>
                <w:lang w:val="en-US"/>
              </w:rPr>
              <w:t xml:space="preserve">Once the changes to Aged Care Services delivered by Council were pass in February 2024, OPAC received monthly updates on changes to aged care services and provided feedback and comment on the transition process from Council providing in home care to the Village Model. The transition period was from February 2024 to September 2024. The contribution from OPAC members on this change was critical for Council officers to ensure a smoother transition. OPAC members raised the questions and concerns voiced from older residents in their networks such as sporting clubs, social clubs and </w:t>
            </w:r>
            <w:proofErr w:type="spellStart"/>
            <w:r w:rsidRPr="00461A0E">
              <w:rPr>
                <w:rFonts w:cs="Arial"/>
                <w:lang w:val="en-US"/>
              </w:rPr>
              <w:t>neighbours</w:t>
            </w:r>
            <w:proofErr w:type="spellEnd"/>
            <w:r w:rsidRPr="00461A0E">
              <w:rPr>
                <w:rFonts w:cs="Arial"/>
                <w:lang w:val="en-US"/>
              </w:rPr>
              <w:t xml:space="preserve">. At the August meeting, OPAC met the first appointed Community Connector and were able to offer support for the role and insights from the older resident community throughout the process thus far. </w:t>
            </w:r>
          </w:p>
        </w:tc>
      </w:tr>
      <w:tr w:rsidR="0008554E" w:rsidRPr="006D0DA6" w14:paraId="1ABA0960" w14:textId="77777777" w:rsidTr="00120B6C">
        <w:tc>
          <w:tcPr>
            <w:tcW w:w="9622" w:type="dxa"/>
            <w:shd w:val="clear" w:color="auto" w:fill="398E98" w:themeFill="accent2" w:themeFillShade="BF"/>
          </w:tcPr>
          <w:p w14:paraId="69E53F4B" w14:textId="4B57A786" w:rsidR="0008554E" w:rsidRPr="006D0DA6" w:rsidRDefault="00603DF4" w:rsidP="00B0536B">
            <w:pPr>
              <w:rPr>
                <w:rFonts w:cs="Arial"/>
                <w:b/>
                <w:bCs/>
                <w:highlight w:val="yellow"/>
                <w:lang w:val="en-US"/>
              </w:rPr>
            </w:pPr>
            <w:r w:rsidRPr="00603DF4">
              <w:rPr>
                <w:rFonts w:cs="Arial"/>
                <w:b/>
                <w:bCs/>
                <w:color w:val="FFFFFF" w:themeColor="background1"/>
                <w:lang w:val="en-US"/>
              </w:rPr>
              <w:t>Positive Ageing Policy Implementation (February, April and August)</w:t>
            </w:r>
          </w:p>
        </w:tc>
      </w:tr>
      <w:tr w:rsidR="0008554E" w:rsidRPr="006D0DA6" w14:paraId="6E6A427F" w14:textId="77777777" w:rsidTr="00B0536B">
        <w:tc>
          <w:tcPr>
            <w:tcW w:w="9622" w:type="dxa"/>
          </w:tcPr>
          <w:p w14:paraId="645D67F6" w14:textId="37300A0B" w:rsidR="0008554E" w:rsidRPr="00441FAC" w:rsidRDefault="00441FAC" w:rsidP="00441FAC">
            <w:pPr>
              <w:spacing w:line="360" w:lineRule="auto"/>
              <w:rPr>
                <w:rFonts w:eastAsia="Calibri" w:cs="Arial"/>
                <w:color w:val="000000" w:themeColor="text1"/>
                <w:highlight w:val="yellow"/>
                <w:lang w:val="en-US"/>
              </w:rPr>
            </w:pPr>
            <w:r w:rsidRPr="00441FAC">
              <w:rPr>
                <w:rFonts w:cs="Arial"/>
              </w:rPr>
              <w:t>OPAC received regular updates from council officers regarding the implementation plan of the Positive Ageing Policy and it’s established six goals. As reporting for the Positive Ageing Policy is quarterly the updates from the Senior Divercity Officer will align with reporting. This level of updating supports OPAC members with alignment in their advisory and advocacy work.</w:t>
            </w:r>
          </w:p>
        </w:tc>
      </w:tr>
      <w:tr w:rsidR="0008554E" w:rsidRPr="006D0DA6" w14:paraId="73611990" w14:textId="77777777" w:rsidTr="00120B6C">
        <w:tc>
          <w:tcPr>
            <w:tcW w:w="9622" w:type="dxa"/>
            <w:shd w:val="clear" w:color="auto" w:fill="398E98" w:themeFill="accent2" w:themeFillShade="BF"/>
          </w:tcPr>
          <w:p w14:paraId="117FEAD8" w14:textId="12D08D81" w:rsidR="0008554E" w:rsidRPr="006D0DA6" w:rsidRDefault="00B04A93" w:rsidP="00B0536B">
            <w:pPr>
              <w:rPr>
                <w:rFonts w:cs="Arial"/>
                <w:b/>
                <w:bCs/>
                <w:highlight w:val="yellow"/>
                <w:lang w:val="en-US"/>
              </w:rPr>
            </w:pPr>
            <w:r w:rsidRPr="00B04A93">
              <w:rPr>
                <w:rFonts w:cs="Arial"/>
                <w:b/>
                <w:bCs/>
                <w:color w:val="FFFFFF" w:themeColor="background1"/>
                <w:lang w:val="en-US"/>
              </w:rPr>
              <w:t>Engagement - Draft South Melbourne Structure Plan (March)</w:t>
            </w:r>
          </w:p>
        </w:tc>
      </w:tr>
      <w:tr w:rsidR="0008554E" w:rsidRPr="006D0DA6" w14:paraId="02F5E5C3" w14:textId="77777777" w:rsidTr="00B0536B">
        <w:tc>
          <w:tcPr>
            <w:tcW w:w="9622" w:type="dxa"/>
          </w:tcPr>
          <w:p w14:paraId="7BEEE6DB" w14:textId="77777777" w:rsidR="0008554E" w:rsidRDefault="00994B03" w:rsidP="00CA7E68">
            <w:pPr>
              <w:spacing w:line="360" w:lineRule="auto"/>
              <w:rPr>
                <w:rFonts w:cs="Arial"/>
                <w:lang w:val="en-US"/>
              </w:rPr>
            </w:pPr>
            <w:r w:rsidRPr="00994B03">
              <w:rPr>
                <w:rFonts w:cs="Arial"/>
                <w:lang w:val="en-US"/>
              </w:rPr>
              <w:t>OPAC were presented with the Draft South Melbourne Structure Plan that they had previously had input into during Phase 2. The plan is about improving South Melbourne’s capacity to work with increased population. Engagement was to be completed prior to the Caretaker period in September 2024. Initial input from OPAC was to focus on shade/cool spaces, seating, footpaths and toilets.</w:t>
            </w:r>
          </w:p>
          <w:p w14:paraId="0EC2BE59" w14:textId="77777777" w:rsidR="00CA7E68" w:rsidRDefault="00CA7E68" w:rsidP="00CA7E68">
            <w:pPr>
              <w:spacing w:line="360" w:lineRule="auto"/>
              <w:rPr>
                <w:rFonts w:cs="Arial"/>
                <w:bCs/>
                <w:highlight w:val="yellow"/>
              </w:rPr>
            </w:pPr>
          </w:p>
          <w:p w14:paraId="6F1E92E2" w14:textId="4F1D361E" w:rsidR="00CA7E68" w:rsidRPr="006D0DA6" w:rsidRDefault="00CA7E68" w:rsidP="00CA7E68">
            <w:pPr>
              <w:spacing w:line="360" w:lineRule="auto"/>
              <w:rPr>
                <w:rFonts w:cs="Arial"/>
                <w:bCs/>
                <w:highlight w:val="yellow"/>
              </w:rPr>
            </w:pPr>
          </w:p>
        </w:tc>
      </w:tr>
      <w:tr w:rsidR="0008554E" w:rsidRPr="006D0DA6" w14:paraId="684457B4" w14:textId="77777777" w:rsidTr="00120B6C">
        <w:tc>
          <w:tcPr>
            <w:tcW w:w="9622" w:type="dxa"/>
            <w:shd w:val="clear" w:color="auto" w:fill="398E98" w:themeFill="accent2" w:themeFillShade="BF"/>
          </w:tcPr>
          <w:p w14:paraId="2E7C0E7B" w14:textId="12B15275" w:rsidR="0008554E" w:rsidRPr="006D0DA6" w:rsidRDefault="00664B2D" w:rsidP="00B0536B">
            <w:pPr>
              <w:rPr>
                <w:rFonts w:cs="Arial"/>
                <w:b/>
                <w:bCs/>
                <w:color w:val="000000" w:themeColor="text1"/>
                <w:highlight w:val="yellow"/>
                <w:lang w:val="en-US"/>
              </w:rPr>
            </w:pPr>
            <w:r w:rsidRPr="00664B2D">
              <w:rPr>
                <w:rFonts w:cs="Arial"/>
                <w:b/>
                <w:bCs/>
                <w:color w:val="FFFFFF" w:themeColor="background1"/>
                <w:lang w:val="en-US"/>
              </w:rPr>
              <w:lastRenderedPageBreak/>
              <w:t>Housing Strategy Phase 3 Engagement (March and April meeting)</w:t>
            </w:r>
          </w:p>
        </w:tc>
      </w:tr>
      <w:tr w:rsidR="0008554E" w:rsidRPr="006D0DA6" w14:paraId="21B08655" w14:textId="77777777" w:rsidTr="00B0536B">
        <w:tc>
          <w:tcPr>
            <w:tcW w:w="9622" w:type="dxa"/>
          </w:tcPr>
          <w:p w14:paraId="20E58F20" w14:textId="31FBF329" w:rsidR="0008554E" w:rsidRPr="006D0DA6" w:rsidRDefault="00F74C3C" w:rsidP="001C752C">
            <w:pPr>
              <w:pStyle w:val="Default"/>
              <w:spacing w:line="360" w:lineRule="auto"/>
              <w:jc w:val="both"/>
              <w:rPr>
                <w:sz w:val="22"/>
                <w:szCs w:val="22"/>
                <w:highlight w:val="yellow"/>
                <w:lang w:val="en-AU"/>
              </w:rPr>
            </w:pPr>
            <w:r w:rsidRPr="00F74C3C">
              <w:rPr>
                <w:sz w:val="22"/>
                <w:szCs w:val="22"/>
              </w:rPr>
              <w:t>OPAC were presented with the engagement opportunity at their April meeting into the Housing Strategy Phase 3. OPAC had the opportunity to respond to key engagement questions on the strategy including what the most important housing needs are for the next 15 years, is a target growth of 10% realistic and has the engagement process been adequate. OPAC provided feedback on the Housing Strategy Phase 3 Engagement and provided a formal response to Council.</w:t>
            </w:r>
          </w:p>
        </w:tc>
      </w:tr>
      <w:tr w:rsidR="00120B6C" w:rsidRPr="006D0DA6" w14:paraId="2BA331F4" w14:textId="77777777" w:rsidTr="00BA2AF4">
        <w:tc>
          <w:tcPr>
            <w:tcW w:w="9622" w:type="dxa"/>
            <w:shd w:val="clear" w:color="auto" w:fill="398E98" w:themeFill="accent2" w:themeFillShade="BF"/>
          </w:tcPr>
          <w:p w14:paraId="570D131D" w14:textId="3CCB0A44" w:rsidR="00120B6C" w:rsidRPr="006D0DA6" w:rsidRDefault="00B85D91" w:rsidP="00120B6C">
            <w:pPr>
              <w:spacing w:line="360" w:lineRule="auto"/>
              <w:rPr>
                <w:rFonts w:eastAsia="Arial" w:cs="Arial"/>
                <w:b/>
                <w:color w:val="FFFFFF" w:themeColor="background1"/>
                <w:highlight w:val="yellow"/>
                <w:u w:color="000000"/>
              </w:rPr>
            </w:pPr>
            <w:r w:rsidRPr="00B85D91">
              <w:rPr>
                <w:rFonts w:cs="Arial"/>
                <w:b/>
                <w:color w:val="FFFFFF" w:themeColor="background1"/>
              </w:rPr>
              <w:t>Update and Feedback on Port Phillip Library Services- Adult Programs (July 2024)</w:t>
            </w:r>
          </w:p>
        </w:tc>
      </w:tr>
      <w:tr w:rsidR="00120B6C" w:rsidRPr="006D0DA6" w14:paraId="40167CFC" w14:textId="77777777" w:rsidTr="00B0536B">
        <w:tc>
          <w:tcPr>
            <w:tcW w:w="9622" w:type="dxa"/>
          </w:tcPr>
          <w:p w14:paraId="1B770564" w14:textId="199E0947" w:rsidR="00120B6C" w:rsidRPr="006D0DA6" w:rsidRDefault="007A2720" w:rsidP="00816C62">
            <w:pPr>
              <w:pBdr>
                <w:top w:val="nil"/>
                <w:left w:val="nil"/>
                <w:bottom w:val="nil"/>
                <w:right w:val="nil"/>
                <w:between w:val="nil"/>
                <w:bar w:val="nil"/>
              </w:pBdr>
              <w:spacing w:line="360" w:lineRule="auto"/>
              <w:jc w:val="both"/>
              <w:rPr>
                <w:rFonts w:eastAsia="Arial" w:cs="Arial"/>
                <w:bCs/>
                <w:color w:val="000000"/>
                <w:highlight w:val="yellow"/>
                <w:u w:color="000000"/>
              </w:rPr>
            </w:pPr>
            <w:r w:rsidRPr="007A2720">
              <w:rPr>
                <w:rFonts w:cs="Arial"/>
                <w:lang w:val="en-US"/>
              </w:rPr>
              <w:t>Thea Guiry-Stewart Local History and Heritage Programs Librarian, Emma Black Adult programs Librarian attended to gather information and insights from OPAC regarding the usability and offerings of the Library through their What’s On Page. OPAC was able to add suggestions to the already impressive programming and share insights from their learnings from the Ageing Gracefully Forum.</w:t>
            </w:r>
          </w:p>
        </w:tc>
      </w:tr>
      <w:tr w:rsidR="00120B6C" w:rsidRPr="006D0DA6" w14:paraId="54D4B548" w14:textId="77777777" w:rsidTr="00085504">
        <w:tc>
          <w:tcPr>
            <w:tcW w:w="9622" w:type="dxa"/>
            <w:shd w:val="clear" w:color="auto" w:fill="398E98" w:themeFill="accent2" w:themeFillShade="BF"/>
          </w:tcPr>
          <w:p w14:paraId="6C42AC31" w14:textId="7A84B87E" w:rsidR="00120B6C" w:rsidRPr="006D0DA6" w:rsidRDefault="0088166C" w:rsidP="00085504">
            <w:pPr>
              <w:pStyle w:val="Default"/>
              <w:spacing w:before="60" w:after="60"/>
              <w:rPr>
                <w:b/>
                <w:sz w:val="22"/>
                <w:szCs w:val="22"/>
                <w:highlight w:val="yellow"/>
                <w:lang w:val="en-AU"/>
              </w:rPr>
            </w:pPr>
            <w:r w:rsidRPr="0088166C">
              <w:rPr>
                <w:b/>
                <w:color w:val="FFFFFF" w:themeColor="background1"/>
                <w:sz w:val="22"/>
                <w:szCs w:val="22"/>
                <w:lang w:val="en-AU"/>
              </w:rPr>
              <w:t>Engagement plan to develop the next Community Safety Plan (2025-2029) (August 2024)</w:t>
            </w:r>
          </w:p>
        </w:tc>
      </w:tr>
      <w:tr w:rsidR="00691FAB" w:rsidRPr="006D0DA6" w14:paraId="4D0BD75E" w14:textId="77777777" w:rsidTr="00B0536B">
        <w:tc>
          <w:tcPr>
            <w:tcW w:w="9622" w:type="dxa"/>
          </w:tcPr>
          <w:p w14:paraId="7658F069" w14:textId="21EC7EFD" w:rsidR="00691FAB" w:rsidRPr="006D0DA6" w:rsidRDefault="00691FAB" w:rsidP="00691FAB">
            <w:pPr>
              <w:pStyle w:val="Default"/>
              <w:tabs>
                <w:tab w:val="left" w:pos="604"/>
              </w:tabs>
              <w:spacing w:before="60" w:after="60" w:line="360" w:lineRule="auto"/>
              <w:jc w:val="both"/>
              <w:rPr>
                <w:bCs/>
                <w:sz w:val="22"/>
                <w:szCs w:val="22"/>
                <w:highlight w:val="yellow"/>
                <w:lang w:val="en-AU"/>
              </w:rPr>
            </w:pPr>
            <w:r w:rsidRPr="00691FAB">
              <w:rPr>
                <w:rFonts w:eastAsiaTheme="minorHAnsi"/>
                <w:color w:val="auto"/>
                <w:sz w:val="22"/>
                <w:szCs w:val="22"/>
                <w:bdr w:val="none" w:sz="0" w:space="0" w:color="auto"/>
                <w:lang w:eastAsia="en-US"/>
              </w:rPr>
              <w:t>OPAC was asked to help inform the development and engagement process for the next Community Safety Plan. There was a presentation of some of the engagement that had already taken place before the public engagement occurs. The was very strategic design in the engagement plan to assist differentiating between perceived and real safety concerns. OPAC are committed to ongoing consultations and engagement on the topic of Community Safety.</w:t>
            </w:r>
          </w:p>
        </w:tc>
      </w:tr>
      <w:tr w:rsidR="00223000" w:rsidRPr="006D0DA6" w14:paraId="74381274" w14:textId="77777777" w:rsidTr="00522500">
        <w:tc>
          <w:tcPr>
            <w:tcW w:w="9622" w:type="dxa"/>
            <w:shd w:val="clear" w:color="auto" w:fill="398E98" w:themeFill="accent2" w:themeFillShade="BF"/>
          </w:tcPr>
          <w:p w14:paraId="1814E23E" w14:textId="33B73F38" w:rsidR="00223000" w:rsidRPr="006D0DA6" w:rsidRDefault="00220D7F" w:rsidP="00120B6C">
            <w:pPr>
              <w:spacing w:line="360" w:lineRule="auto"/>
              <w:rPr>
                <w:rFonts w:eastAsia="Arial" w:cs="Arial"/>
                <w:b/>
                <w:color w:val="FFFFFF" w:themeColor="background1"/>
                <w:highlight w:val="yellow"/>
                <w:u w:color="000000"/>
              </w:rPr>
            </w:pPr>
            <w:r w:rsidRPr="00220D7F">
              <w:rPr>
                <w:rFonts w:eastAsia="Arial" w:cs="Arial"/>
                <w:b/>
                <w:color w:val="FFFFFF" w:themeColor="background1"/>
                <w:u w:color="000000"/>
              </w:rPr>
              <w:t>New Council Plan and Budget</w:t>
            </w:r>
          </w:p>
        </w:tc>
      </w:tr>
      <w:tr w:rsidR="00223000" w:rsidRPr="006D0DA6" w14:paraId="41F68498" w14:textId="77777777" w:rsidTr="00B0536B">
        <w:tc>
          <w:tcPr>
            <w:tcW w:w="9622" w:type="dxa"/>
          </w:tcPr>
          <w:p w14:paraId="3462E6F4" w14:textId="79F0D937" w:rsidR="0096006F" w:rsidRPr="00F814F2" w:rsidRDefault="0096006F" w:rsidP="00FA771C">
            <w:pPr>
              <w:spacing w:before="100" w:beforeAutospacing="1" w:after="100" w:afterAutospacing="1" w:line="360" w:lineRule="auto"/>
              <w:rPr>
                <w:rFonts w:cs="Arial"/>
                <w:lang w:val="en-US"/>
              </w:rPr>
            </w:pPr>
            <w:r w:rsidRPr="00F814F2">
              <w:rPr>
                <w:rFonts w:cs="Arial"/>
                <w:lang w:val="en-US"/>
              </w:rPr>
              <w:t>In December an invit</w:t>
            </w:r>
            <w:r w:rsidR="007E517E">
              <w:rPr>
                <w:rFonts w:cs="Arial"/>
                <w:lang w:val="en-US"/>
              </w:rPr>
              <w:t>ation</w:t>
            </w:r>
            <w:r w:rsidRPr="00F814F2">
              <w:rPr>
                <w:rFonts w:cs="Arial"/>
                <w:lang w:val="en-US"/>
              </w:rPr>
              <w:t xml:space="preserve"> </w:t>
            </w:r>
            <w:r w:rsidR="00FD0496" w:rsidRPr="00F814F2">
              <w:rPr>
                <w:rFonts w:cs="Arial"/>
                <w:lang w:val="en-US"/>
              </w:rPr>
              <w:t>was extended to OPAC</w:t>
            </w:r>
            <w:r w:rsidR="00FD0496">
              <w:rPr>
                <w:rFonts w:cs="Arial"/>
                <w:lang w:val="en-US"/>
              </w:rPr>
              <w:t>,</w:t>
            </w:r>
            <w:r w:rsidR="00FD0496" w:rsidRPr="00F814F2">
              <w:rPr>
                <w:rFonts w:cs="Arial"/>
                <w:lang w:val="en-US"/>
              </w:rPr>
              <w:t xml:space="preserve"> as valued members of the Older Persons Advisory Committee</w:t>
            </w:r>
            <w:r w:rsidR="00FD0496">
              <w:rPr>
                <w:rFonts w:cs="Arial"/>
                <w:lang w:val="en-US"/>
              </w:rPr>
              <w:t>,</w:t>
            </w:r>
            <w:r w:rsidR="00FD0496" w:rsidRPr="00F814F2">
              <w:rPr>
                <w:rFonts w:cs="Arial"/>
                <w:lang w:val="en-US"/>
              </w:rPr>
              <w:t xml:space="preserve"> </w:t>
            </w:r>
            <w:r w:rsidRPr="00F814F2">
              <w:rPr>
                <w:rFonts w:cs="Arial"/>
                <w:lang w:val="en-US"/>
              </w:rPr>
              <w:t>to participate in the early stages of the development of the Plan for Port Phillip 2025-29</w:t>
            </w:r>
            <w:r w:rsidR="00F814F2">
              <w:rPr>
                <w:rFonts w:cs="Arial"/>
                <w:lang w:val="en-US"/>
              </w:rPr>
              <w:t xml:space="preserve">. </w:t>
            </w:r>
            <w:r w:rsidR="00FA771C">
              <w:rPr>
                <w:rFonts w:cs="Arial"/>
                <w:lang w:val="en-US"/>
              </w:rPr>
              <w:t xml:space="preserve">In addition </w:t>
            </w:r>
            <w:r w:rsidR="00F814F2">
              <w:rPr>
                <w:rFonts w:cs="Arial"/>
                <w:lang w:val="en-US"/>
              </w:rPr>
              <w:t xml:space="preserve">to this </w:t>
            </w:r>
            <w:r w:rsidR="001C121C" w:rsidRPr="00F814F2">
              <w:rPr>
                <w:rFonts w:cs="Arial"/>
                <w:lang w:val="en-US"/>
              </w:rPr>
              <w:t>end of year workshop, a</w:t>
            </w:r>
            <w:r w:rsidRPr="00F814F2">
              <w:rPr>
                <w:rFonts w:cs="Arial"/>
                <w:lang w:val="en-US"/>
              </w:rPr>
              <w:t xml:space="preserve"> letter of thanks for</w:t>
            </w:r>
            <w:r w:rsidR="001C121C" w:rsidRPr="00F814F2">
              <w:rPr>
                <w:rFonts w:cs="Arial"/>
                <w:lang w:val="en-US"/>
              </w:rPr>
              <w:t xml:space="preserve"> OPACs</w:t>
            </w:r>
            <w:r w:rsidRPr="00F814F2">
              <w:rPr>
                <w:rFonts w:cs="Arial"/>
                <w:lang w:val="en-US"/>
              </w:rPr>
              <w:t xml:space="preserve"> service </w:t>
            </w:r>
            <w:r w:rsidR="001C121C" w:rsidRPr="00F814F2">
              <w:rPr>
                <w:rFonts w:cs="Arial"/>
                <w:lang w:val="en-US"/>
              </w:rPr>
              <w:t xml:space="preserve">was sent </w:t>
            </w:r>
            <w:r w:rsidRPr="00F814F2">
              <w:rPr>
                <w:rFonts w:cs="Arial"/>
                <w:lang w:val="en-US"/>
              </w:rPr>
              <w:t>from CEO Chris Carroll</w:t>
            </w:r>
            <w:r w:rsidR="00F814F2">
              <w:rPr>
                <w:rFonts w:cs="Arial"/>
                <w:lang w:val="en-US"/>
              </w:rPr>
              <w:t xml:space="preserve"> to thank the members for their </w:t>
            </w:r>
            <w:r w:rsidR="00FA771C">
              <w:rPr>
                <w:rFonts w:cs="Arial"/>
                <w:lang w:val="en-US"/>
              </w:rPr>
              <w:t>significant contribution to Council in 2024.</w:t>
            </w:r>
          </w:p>
          <w:p w14:paraId="073CC8F8" w14:textId="6FF36159" w:rsidR="00816C62" w:rsidRPr="00657A65" w:rsidRDefault="001C121C" w:rsidP="00657A65">
            <w:pPr>
              <w:spacing w:before="100" w:beforeAutospacing="1" w:after="100" w:afterAutospacing="1" w:line="360" w:lineRule="auto"/>
              <w:rPr>
                <w:rFonts w:cs="Arial"/>
                <w:lang w:val="en-US"/>
              </w:rPr>
            </w:pPr>
            <w:r w:rsidRPr="00F814F2">
              <w:rPr>
                <w:rFonts w:cs="Arial"/>
                <w:lang w:val="en-US"/>
              </w:rPr>
              <w:t>At the</w:t>
            </w:r>
            <w:r w:rsidR="0096006F" w:rsidRPr="00F814F2">
              <w:rPr>
                <w:rFonts w:cs="Arial"/>
                <w:lang w:val="en-US"/>
              </w:rPr>
              <w:t xml:space="preserve"> dedicated workshop, designed specifically for members of Council's Advisory Committees. </w:t>
            </w:r>
            <w:r w:rsidR="00E639C2">
              <w:rPr>
                <w:rFonts w:cs="Arial"/>
                <w:lang w:val="en-US"/>
              </w:rPr>
              <w:t>Topics discussed were the</w:t>
            </w:r>
            <w:r w:rsidR="0096006F" w:rsidRPr="00F814F2">
              <w:rPr>
                <w:rFonts w:cs="Arial"/>
                <w:lang w:val="en-US"/>
              </w:rPr>
              <w:t xml:space="preserve"> 10-year Community Vision and making sure it’s still relevant to </w:t>
            </w:r>
            <w:r w:rsidR="00201572">
              <w:rPr>
                <w:rFonts w:cs="Arial"/>
                <w:lang w:val="en-US"/>
              </w:rPr>
              <w:t>the</w:t>
            </w:r>
            <w:r w:rsidR="0096006F" w:rsidRPr="00F814F2">
              <w:rPr>
                <w:rFonts w:cs="Arial"/>
                <w:lang w:val="en-US"/>
              </w:rPr>
              <w:t xml:space="preserve"> Port Phillip community. </w:t>
            </w:r>
            <w:r w:rsidR="00201572">
              <w:rPr>
                <w:rFonts w:cs="Arial"/>
                <w:lang w:val="en-US"/>
              </w:rPr>
              <w:t>OPAC was asked what they</w:t>
            </w:r>
            <w:r w:rsidR="0096006F" w:rsidRPr="00F814F2">
              <w:rPr>
                <w:rFonts w:cs="Arial"/>
                <w:lang w:val="en-US"/>
              </w:rPr>
              <w:t xml:space="preserve"> think Council should </w:t>
            </w:r>
            <w:proofErr w:type="spellStart"/>
            <w:r w:rsidR="0096006F" w:rsidRPr="00F814F2">
              <w:rPr>
                <w:rFonts w:cs="Arial"/>
                <w:lang w:val="en-US"/>
              </w:rPr>
              <w:t>prioritise</w:t>
            </w:r>
            <w:proofErr w:type="spellEnd"/>
            <w:r w:rsidR="0096006F" w:rsidRPr="00F814F2">
              <w:rPr>
                <w:rFonts w:cs="Arial"/>
                <w:lang w:val="en-US"/>
              </w:rPr>
              <w:t xml:space="preserve"> over the next four years. </w:t>
            </w:r>
            <w:r w:rsidR="00201572">
              <w:rPr>
                <w:rFonts w:cs="Arial"/>
                <w:lang w:val="en-US"/>
              </w:rPr>
              <w:t xml:space="preserve">The </w:t>
            </w:r>
            <w:r w:rsidR="0096006F" w:rsidRPr="00F814F2">
              <w:rPr>
                <w:rFonts w:cs="Arial"/>
                <w:lang w:val="en-US"/>
              </w:rPr>
              <w:t xml:space="preserve">feedback will </w:t>
            </w:r>
            <w:r w:rsidR="00D84E3C">
              <w:rPr>
                <w:rFonts w:cs="Arial"/>
                <w:lang w:val="en-US"/>
              </w:rPr>
              <w:t>help</w:t>
            </w:r>
            <w:r w:rsidR="0096006F" w:rsidRPr="00F814F2">
              <w:rPr>
                <w:rFonts w:cs="Arial"/>
                <w:lang w:val="en-US"/>
              </w:rPr>
              <w:t xml:space="preserve"> inform the development of the new Council Plan, which will be known as the Plan for Port Phillip 2025-2029. This is a crucial Council document and </w:t>
            </w:r>
            <w:r w:rsidR="00201572">
              <w:rPr>
                <w:rFonts w:cs="Arial"/>
                <w:lang w:val="en-US"/>
              </w:rPr>
              <w:t xml:space="preserve">OPAC’s </w:t>
            </w:r>
            <w:r w:rsidR="0096006F" w:rsidRPr="00F814F2">
              <w:rPr>
                <w:rFonts w:cs="Arial"/>
                <w:lang w:val="en-US"/>
              </w:rPr>
              <w:t xml:space="preserve">input on </w:t>
            </w:r>
            <w:r w:rsidR="00201572">
              <w:rPr>
                <w:rFonts w:cs="Arial"/>
                <w:lang w:val="en-US"/>
              </w:rPr>
              <w:t>was</w:t>
            </w:r>
            <w:r w:rsidR="0096006F" w:rsidRPr="00F814F2">
              <w:rPr>
                <w:rFonts w:cs="Arial"/>
                <w:lang w:val="en-US"/>
              </w:rPr>
              <w:t xml:space="preserve"> invaluable.</w:t>
            </w:r>
          </w:p>
        </w:tc>
      </w:tr>
    </w:tbl>
    <w:p w14:paraId="54539C4D" w14:textId="77777777" w:rsidR="008B6B27" w:rsidRDefault="008B6B27" w:rsidP="003738F4">
      <w:pPr>
        <w:pStyle w:val="Heading2"/>
        <w:rPr>
          <w:szCs w:val="40"/>
          <w:highlight w:val="yellow"/>
          <w:lang w:val="en-US"/>
        </w:rPr>
      </w:pPr>
      <w:bookmarkStart w:id="39" w:name="_Toc134178392"/>
      <w:bookmarkStart w:id="40" w:name="_Hlk131151062"/>
    </w:p>
    <w:p w14:paraId="2EC66B0E" w14:textId="77777777" w:rsidR="003104B2" w:rsidRPr="003104B2" w:rsidRDefault="003104B2" w:rsidP="003104B2">
      <w:pPr>
        <w:rPr>
          <w:highlight w:val="yellow"/>
          <w:lang w:val="en-US"/>
        </w:rPr>
      </w:pPr>
    </w:p>
    <w:p w14:paraId="4E150557" w14:textId="64EC3254" w:rsidR="0008554E" w:rsidRPr="00136D39" w:rsidRDefault="0008554E" w:rsidP="003738F4">
      <w:pPr>
        <w:pStyle w:val="Heading2"/>
        <w:rPr>
          <w:szCs w:val="40"/>
          <w:lang w:val="en-US"/>
        </w:rPr>
      </w:pPr>
      <w:bookmarkStart w:id="41" w:name="_Toc187138099"/>
      <w:r w:rsidRPr="00136D39">
        <w:rPr>
          <w:szCs w:val="40"/>
          <w:lang w:val="en-US"/>
        </w:rPr>
        <w:t xml:space="preserve">Matters Affecting Older Residents Highlighted to Council by the OPAC </w:t>
      </w:r>
      <w:r w:rsidR="00186D7D" w:rsidRPr="00136D39">
        <w:rPr>
          <w:szCs w:val="40"/>
          <w:lang w:val="en-US"/>
        </w:rPr>
        <w:t>M</w:t>
      </w:r>
      <w:r w:rsidRPr="00136D39">
        <w:rPr>
          <w:szCs w:val="40"/>
          <w:lang w:val="en-US"/>
        </w:rPr>
        <w:t>embers</w:t>
      </w:r>
      <w:bookmarkEnd w:id="39"/>
      <w:bookmarkEnd w:id="41"/>
    </w:p>
    <w:tbl>
      <w:tblPr>
        <w:tblStyle w:val="TableGrid"/>
        <w:tblW w:w="9925" w:type="dxa"/>
        <w:tblLook w:val="04A0" w:firstRow="1" w:lastRow="0" w:firstColumn="1" w:lastColumn="0" w:noHBand="0" w:noVBand="1"/>
      </w:tblPr>
      <w:tblGrid>
        <w:gridCol w:w="9925"/>
      </w:tblGrid>
      <w:tr w:rsidR="002860CD" w:rsidRPr="006D0DA6" w14:paraId="2C0984E8" w14:textId="77777777" w:rsidTr="00E70833">
        <w:tc>
          <w:tcPr>
            <w:tcW w:w="9925" w:type="dxa"/>
            <w:shd w:val="clear" w:color="auto" w:fill="398E98" w:themeFill="accent2" w:themeFillShade="BF"/>
          </w:tcPr>
          <w:bookmarkEnd w:id="40"/>
          <w:p w14:paraId="61AFB040" w14:textId="1C2D2335" w:rsidR="002860CD" w:rsidRPr="00DB05FB" w:rsidRDefault="002860CD" w:rsidP="00F73059">
            <w:pPr>
              <w:spacing w:after="100" w:line="360" w:lineRule="auto"/>
              <w:rPr>
                <w:rFonts w:cs="Arial"/>
                <w:b/>
                <w:bCs/>
                <w:color w:val="000000" w:themeColor="text1"/>
                <w:lang w:val="en-US"/>
              </w:rPr>
            </w:pPr>
            <w:r w:rsidRPr="00C144C1">
              <w:rPr>
                <w:rFonts w:eastAsia="Arial" w:cs="Arial"/>
                <w:b/>
                <w:color w:val="FFFFFF" w:themeColor="background1"/>
                <w:u w:color="000000"/>
              </w:rPr>
              <w:t>Advocacy for Live Music for older residents</w:t>
            </w:r>
          </w:p>
        </w:tc>
      </w:tr>
      <w:tr w:rsidR="00C144C1" w:rsidRPr="00C144C1" w14:paraId="543A38EF" w14:textId="77777777" w:rsidTr="00E70833">
        <w:trPr>
          <w:trHeight w:val="202"/>
        </w:trPr>
        <w:tc>
          <w:tcPr>
            <w:tcW w:w="9925" w:type="dxa"/>
          </w:tcPr>
          <w:p w14:paraId="46A8C92A" w14:textId="5AE4D130" w:rsidR="00C144C1" w:rsidRPr="00C144C1" w:rsidRDefault="00C144C1" w:rsidP="001C121C">
            <w:pPr>
              <w:spacing w:line="360" w:lineRule="auto"/>
              <w:rPr>
                <w:rFonts w:cs="Arial"/>
                <w:lang w:val="en-US"/>
              </w:rPr>
            </w:pPr>
            <w:r w:rsidRPr="00C144C1">
              <w:rPr>
                <w:rFonts w:cs="Arial"/>
                <w:lang w:val="en-US"/>
              </w:rPr>
              <w:t>OPAC met with St Kilda Festival Lead about live music events for seniors. OPAC Chair Wendy</w:t>
            </w:r>
            <w:r w:rsidR="0092291F">
              <w:rPr>
                <w:rFonts w:cs="Arial"/>
                <w:lang w:val="en-US"/>
              </w:rPr>
              <w:t xml:space="preserve"> also</w:t>
            </w:r>
            <w:r w:rsidRPr="00C144C1">
              <w:rPr>
                <w:rFonts w:cs="Arial"/>
                <w:lang w:val="en-US"/>
              </w:rPr>
              <w:t xml:space="preserve"> met with the Live Music regarding more live</w:t>
            </w:r>
            <w:r w:rsidR="00E6107C">
              <w:rPr>
                <w:rFonts w:cs="Arial"/>
                <w:lang w:val="en-US"/>
              </w:rPr>
              <w:t xml:space="preserve"> local</w:t>
            </w:r>
            <w:r w:rsidRPr="00C144C1">
              <w:rPr>
                <w:rFonts w:cs="Arial"/>
                <w:lang w:val="en-US"/>
              </w:rPr>
              <w:t xml:space="preserve"> music in the daytime.</w:t>
            </w:r>
            <w:r w:rsidR="00817114">
              <w:rPr>
                <w:rFonts w:cs="Arial"/>
                <w:lang w:val="en-US"/>
              </w:rPr>
              <w:t xml:space="preserve"> </w:t>
            </w:r>
            <w:r w:rsidR="00422EBD">
              <w:rPr>
                <w:rFonts w:cs="Arial"/>
                <w:lang w:val="en-US"/>
              </w:rPr>
              <w:t xml:space="preserve">A </w:t>
            </w:r>
            <w:r w:rsidR="00DE6E6C">
              <w:rPr>
                <w:rFonts w:cs="Arial"/>
                <w:lang w:val="en-US"/>
              </w:rPr>
              <w:t xml:space="preserve">scoping of current daytime entertainment that is </w:t>
            </w:r>
            <w:r w:rsidR="00201B42">
              <w:rPr>
                <w:rFonts w:cs="Arial"/>
                <w:lang w:val="en-US"/>
              </w:rPr>
              <w:t>only advertised through digital formats leaving those with little to no digital literacy skills unaware of local daytime entertainment options.</w:t>
            </w:r>
            <w:r w:rsidR="00A67F40">
              <w:rPr>
                <w:rFonts w:cs="Arial"/>
                <w:lang w:val="en-US"/>
              </w:rPr>
              <w:t xml:space="preserve"> </w:t>
            </w:r>
          </w:p>
        </w:tc>
      </w:tr>
      <w:tr w:rsidR="00E70833" w:rsidRPr="00DB05FB" w14:paraId="4C57EE78" w14:textId="77777777" w:rsidTr="00E70833">
        <w:tc>
          <w:tcPr>
            <w:tcW w:w="9925" w:type="dxa"/>
            <w:shd w:val="clear" w:color="auto" w:fill="398E98" w:themeFill="accent2" w:themeFillShade="BF"/>
          </w:tcPr>
          <w:p w14:paraId="799460F1" w14:textId="24EE166E" w:rsidR="00E70833" w:rsidRPr="00DB05FB" w:rsidRDefault="00E70833" w:rsidP="00E70833">
            <w:pPr>
              <w:spacing w:after="100" w:line="360" w:lineRule="auto"/>
              <w:rPr>
                <w:rFonts w:cs="Arial"/>
                <w:b/>
                <w:bCs/>
                <w:color w:val="000000" w:themeColor="text1"/>
                <w:lang w:val="en-US"/>
              </w:rPr>
            </w:pPr>
            <w:r w:rsidRPr="00E70833">
              <w:rPr>
                <w:rFonts w:eastAsia="Arial" w:cs="Arial"/>
                <w:b/>
                <w:color w:val="FFFFFF" w:themeColor="background1"/>
                <w:u w:color="000000"/>
              </w:rPr>
              <w:t>Response regarding the closure of the St Kilda Blessington Street Post Office</w:t>
            </w:r>
          </w:p>
        </w:tc>
      </w:tr>
      <w:tr w:rsidR="00C144C1" w:rsidRPr="00C144C1" w14:paraId="7BAF291E" w14:textId="77777777" w:rsidTr="00E70833">
        <w:trPr>
          <w:trHeight w:val="161"/>
        </w:trPr>
        <w:tc>
          <w:tcPr>
            <w:tcW w:w="9925" w:type="dxa"/>
          </w:tcPr>
          <w:p w14:paraId="5153173C" w14:textId="6F3FDDF7" w:rsidR="00C144C1" w:rsidRPr="00C144C1" w:rsidRDefault="00C144C1" w:rsidP="00A33F27">
            <w:pPr>
              <w:spacing w:line="360" w:lineRule="auto"/>
              <w:rPr>
                <w:rFonts w:cs="Arial"/>
                <w:lang w:val="en-US"/>
              </w:rPr>
            </w:pPr>
            <w:r w:rsidRPr="00C144C1">
              <w:rPr>
                <w:rFonts w:cs="Arial"/>
                <w:lang w:val="en-US"/>
              </w:rPr>
              <w:t xml:space="preserve">OPAC wrote to Council regarding the planned closure of the St Kilda South Post Office strongly advocating for reconsideration (June). OPAC also wrote to State and Federal </w:t>
            </w:r>
            <w:r w:rsidR="00A33F27">
              <w:rPr>
                <w:rFonts w:cs="Arial"/>
                <w:lang w:val="en-US"/>
              </w:rPr>
              <w:t xml:space="preserve">governments </w:t>
            </w:r>
            <w:r w:rsidR="00CD6712">
              <w:rPr>
                <w:rFonts w:cs="Arial"/>
                <w:lang w:val="en-US"/>
              </w:rPr>
              <w:t xml:space="preserve">to express concern over the impact the closure would have on local </w:t>
            </w:r>
            <w:proofErr w:type="spellStart"/>
            <w:r w:rsidR="00CD6712">
              <w:rPr>
                <w:rFonts w:cs="Arial"/>
                <w:lang w:val="en-US"/>
              </w:rPr>
              <w:t>ne</w:t>
            </w:r>
            <w:r w:rsidR="00005688">
              <w:rPr>
                <w:rFonts w:cs="Arial"/>
                <w:lang w:val="en-US"/>
              </w:rPr>
              <w:t>ar by</w:t>
            </w:r>
            <w:proofErr w:type="spellEnd"/>
            <w:r w:rsidR="00005688">
              <w:rPr>
                <w:rFonts w:cs="Arial"/>
                <w:lang w:val="en-US"/>
              </w:rPr>
              <w:t xml:space="preserve"> older residents who rely on the </w:t>
            </w:r>
            <w:r w:rsidR="00A33F27">
              <w:rPr>
                <w:rFonts w:cs="Arial"/>
                <w:lang w:val="en-US"/>
              </w:rPr>
              <w:t>p</w:t>
            </w:r>
            <w:r w:rsidR="00005688">
              <w:rPr>
                <w:rFonts w:cs="Arial"/>
                <w:lang w:val="en-US"/>
              </w:rPr>
              <w:t xml:space="preserve">ost </w:t>
            </w:r>
            <w:r w:rsidR="00A33F27">
              <w:rPr>
                <w:rFonts w:cs="Arial"/>
                <w:lang w:val="en-US"/>
              </w:rPr>
              <w:t>o</w:t>
            </w:r>
            <w:r w:rsidR="00005688">
              <w:rPr>
                <w:rFonts w:cs="Arial"/>
                <w:lang w:val="en-US"/>
              </w:rPr>
              <w:t>ffice for a multitude of transactions such as bill paying</w:t>
            </w:r>
            <w:r w:rsidR="00A33F27">
              <w:rPr>
                <w:rFonts w:cs="Arial"/>
                <w:lang w:val="en-US"/>
              </w:rPr>
              <w:t xml:space="preserve">, </w:t>
            </w:r>
            <w:r w:rsidR="00005688">
              <w:rPr>
                <w:rFonts w:cs="Arial"/>
                <w:lang w:val="en-US"/>
              </w:rPr>
              <w:t>cash withdrawal (since most banks have closed)</w:t>
            </w:r>
            <w:r w:rsidR="00A33F27">
              <w:rPr>
                <w:rFonts w:cs="Arial"/>
                <w:lang w:val="en-US"/>
              </w:rPr>
              <w:t xml:space="preserve"> and postage. </w:t>
            </w:r>
          </w:p>
        </w:tc>
      </w:tr>
      <w:tr w:rsidR="00B92AD8" w:rsidRPr="00DB05FB" w14:paraId="78800301" w14:textId="77777777" w:rsidTr="00E70833">
        <w:tc>
          <w:tcPr>
            <w:tcW w:w="9925" w:type="dxa"/>
            <w:shd w:val="clear" w:color="auto" w:fill="398E98" w:themeFill="accent2" w:themeFillShade="BF"/>
          </w:tcPr>
          <w:p w14:paraId="4703D144" w14:textId="192EB80A" w:rsidR="00B92AD8" w:rsidRPr="00DB05FB" w:rsidRDefault="00E70833" w:rsidP="009808DA">
            <w:pPr>
              <w:spacing w:after="100" w:line="360" w:lineRule="auto"/>
              <w:rPr>
                <w:rFonts w:cs="Arial"/>
                <w:b/>
                <w:bCs/>
                <w:color w:val="000000" w:themeColor="text1"/>
                <w:lang w:val="en-US"/>
              </w:rPr>
            </w:pPr>
            <w:r w:rsidRPr="00E70833">
              <w:rPr>
                <w:rFonts w:eastAsia="Arial" w:cs="Arial"/>
                <w:b/>
                <w:color w:val="FFFFFF" w:themeColor="background1"/>
                <w:u w:color="000000"/>
              </w:rPr>
              <w:t>Older person physical activity for health and wellbeing</w:t>
            </w:r>
            <w:r w:rsidR="0083565E">
              <w:rPr>
                <w:rFonts w:eastAsia="Arial" w:cs="Arial"/>
                <w:b/>
                <w:color w:val="FFFFFF" w:themeColor="background1"/>
                <w:u w:color="000000"/>
              </w:rPr>
              <w:t xml:space="preserve"> initiatives</w:t>
            </w:r>
          </w:p>
        </w:tc>
      </w:tr>
      <w:tr w:rsidR="00C144C1" w:rsidRPr="00C144C1" w14:paraId="4317EDEB" w14:textId="77777777" w:rsidTr="00E70833">
        <w:trPr>
          <w:trHeight w:val="393"/>
        </w:trPr>
        <w:tc>
          <w:tcPr>
            <w:tcW w:w="9925" w:type="dxa"/>
          </w:tcPr>
          <w:p w14:paraId="5DA8A6E7" w14:textId="7C58F9EF" w:rsidR="00C144C1" w:rsidRPr="00C144C1" w:rsidRDefault="00C144C1" w:rsidP="001C121C">
            <w:pPr>
              <w:spacing w:line="360" w:lineRule="auto"/>
              <w:rPr>
                <w:rFonts w:cs="Arial"/>
                <w:lang w:val="en-US"/>
              </w:rPr>
            </w:pPr>
            <w:r w:rsidRPr="00C144C1">
              <w:rPr>
                <w:rFonts w:cs="Arial"/>
                <w:lang w:val="en-US"/>
              </w:rPr>
              <w:t>OPAC worked with the Sport and Recreation Team and Linking Neighbours (LN) to advocate for a Pickleball come and try day in April</w:t>
            </w:r>
            <w:r w:rsidR="00BE44D6">
              <w:rPr>
                <w:rFonts w:cs="Arial"/>
                <w:lang w:val="en-US"/>
              </w:rPr>
              <w:t xml:space="preserve">. The day was very successful with </w:t>
            </w:r>
            <w:r w:rsidR="00BF6190">
              <w:rPr>
                <w:rFonts w:cs="Arial"/>
                <w:lang w:val="en-US"/>
              </w:rPr>
              <w:t xml:space="preserve">approximately 8 participants enjoying the activity and quickly </w:t>
            </w:r>
            <w:r w:rsidR="00F074F3">
              <w:rPr>
                <w:rFonts w:cs="Arial"/>
                <w:lang w:val="en-US"/>
              </w:rPr>
              <w:t xml:space="preserve">learning the skills required to play. Particularly playing with peers with similar skills and knowledge. </w:t>
            </w:r>
            <w:r w:rsidR="00387E96">
              <w:rPr>
                <w:rFonts w:cs="Arial"/>
                <w:lang w:val="en-US"/>
              </w:rPr>
              <w:t xml:space="preserve">Linking Neighbours in partnership with Port Phillip Life Activities Club </w:t>
            </w:r>
            <w:r w:rsidRPr="00C144C1">
              <w:rPr>
                <w:rFonts w:cs="Arial"/>
                <w:lang w:val="en-US"/>
              </w:rPr>
              <w:t>have since taken the lead on regular Pickleball activities.</w:t>
            </w:r>
          </w:p>
          <w:p w14:paraId="2A17CCCD" w14:textId="77777777" w:rsidR="00C144C1" w:rsidRPr="00C144C1" w:rsidRDefault="00C144C1" w:rsidP="001C121C">
            <w:pPr>
              <w:spacing w:line="360" w:lineRule="auto"/>
              <w:rPr>
                <w:rFonts w:cs="Arial"/>
                <w:lang w:val="en-US"/>
              </w:rPr>
            </w:pPr>
          </w:p>
          <w:p w14:paraId="6E18A8FD" w14:textId="1C23089B" w:rsidR="00C144C1" w:rsidRPr="00C144C1" w:rsidRDefault="00C144C1" w:rsidP="001C121C">
            <w:pPr>
              <w:spacing w:line="360" w:lineRule="auto"/>
              <w:rPr>
                <w:rFonts w:cs="Arial"/>
                <w:lang w:val="en-US"/>
              </w:rPr>
            </w:pPr>
            <w:r w:rsidRPr="00C144C1">
              <w:rPr>
                <w:rFonts w:cs="Arial"/>
                <w:lang w:val="en-US"/>
              </w:rPr>
              <w:t xml:space="preserve">OPAC </w:t>
            </w:r>
            <w:r w:rsidR="006A6D83">
              <w:rPr>
                <w:rFonts w:cs="Arial"/>
                <w:lang w:val="en-US"/>
              </w:rPr>
              <w:t xml:space="preserve">also </w:t>
            </w:r>
            <w:r w:rsidRPr="00C144C1">
              <w:rPr>
                <w:rFonts w:cs="Arial"/>
                <w:lang w:val="en-US"/>
              </w:rPr>
              <w:t>met with Sport and Recreation</w:t>
            </w:r>
            <w:r w:rsidR="003D64DB">
              <w:rPr>
                <w:rFonts w:cs="Arial"/>
                <w:lang w:val="en-US"/>
              </w:rPr>
              <w:t xml:space="preserve"> </w:t>
            </w:r>
            <w:r w:rsidRPr="00C144C1">
              <w:rPr>
                <w:rFonts w:cs="Arial"/>
                <w:lang w:val="en-US"/>
              </w:rPr>
              <w:t xml:space="preserve">regarding </w:t>
            </w:r>
            <w:r w:rsidR="00086D43">
              <w:rPr>
                <w:rFonts w:cs="Arial"/>
                <w:lang w:val="en-US"/>
              </w:rPr>
              <w:t>s</w:t>
            </w:r>
            <w:r w:rsidR="00086D43" w:rsidRPr="00C144C1">
              <w:rPr>
                <w:rFonts w:cs="Arial"/>
                <w:lang w:val="en-US"/>
              </w:rPr>
              <w:t>enior’s</w:t>
            </w:r>
            <w:r w:rsidRPr="00C144C1">
              <w:rPr>
                <w:rFonts w:cs="Arial"/>
                <w:lang w:val="en-US"/>
              </w:rPr>
              <w:t xml:space="preserve"> </w:t>
            </w:r>
            <w:r w:rsidR="00B60D44">
              <w:rPr>
                <w:rFonts w:cs="Arial"/>
                <w:lang w:val="en-US"/>
              </w:rPr>
              <w:t>e</w:t>
            </w:r>
            <w:r w:rsidRPr="00C144C1">
              <w:rPr>
                <w:rFonts w:cs="Arial"/>
                <w:lang w:val="en-US"/>
              </w:rPr>
              <w:t>xercise stations/parks. OPAC members conducted a visit to the Hoppers Crossing Seniors Park</w:t>
            </w:r>
            <w:r w:rsidR="00B60D44">
              <w:rPr>
                <w:rFonts w:cs="Arial"/>
                <w:lang w:val="en-US"/>
              </w:rPr>
              <w:t xml:space="preserve"> </w:t>
            </w:r>
            <w:r w:rsidR="005C5847">
              <w:rPr>
                <w:rFonts w:cs="Arial"/>
                <w:lang w:val="en-US"/>
              </w:rPr>
              <w:t xml:space="preserve">in September </w:t>
            </w:r>
            <w:r w:rsidR="00B60D44">
              <w:rPr>
                <w:rFonts w:cs="Arial"/>
                <w:lang w:val="en-US"/>
              </w:rPr>
              <w:t xml:space="preserve">to gain insight to the benefits of the </w:t>
            </w:r>
            <w:r w:rsidR="00086D43">
              <w:rPr>
                <w:rFonts w:cs="Arial"/>
                <w:lang w:val="en-US"/>
              </w:rPr>
              <w:t>senior exercise installations.</w:t>
            </w:r>
            <w:r w:rsidR="003D64DB">
              <w:rPr>
                <w:rFonts w:cs="Arial"/>
                <w:lang w:val="en-US"/>
              </w:rPr>
              <w:t xml:space="preserve"> Whilst a </w:t>
            </w:r>
            <w:r w:rsidR="00B60D44">
              <w:rPr>
                <w:rFonts w:cs="Arial"/>
                <w:lang w:val="en-US"/>
              </w:rPr>
              <w:t>request for a senior</w:t>
            </w:r>
            <w:r w:rsidR="00840710">
              <w:rPr>
                <w:rFonts w:cs="Arial"/>
                <w:lang w:val="en-US"/>
              </w:rPr>
              <w:t xml:space="preserve"> park was included in the </w:t>
            </w:r>
            <w:r w:rsidR="000A5556">
              <w:rPr>
                <w:rFonts w:cs="Arial"/>
                <w:lang w:val="en-US"/>
              </w:rPr>
              <w:t xml:space="preserve">OPAC </w:t>
            </w:r>
            <w:r w:rsidR="00840710">
              <w:rPr>
                <w:rFonts w:cs="Arial"/>
                <w:lang w:val="en-US"/>
              </w:rPr>
              <w:t xml:space="preserve">budget submission 24/25 </w:t>
            </w:r>
            <w:r w:rsidR="00153625">
              <w:rPr>
                <w:rFonts w:cs="Arial"/>
                <w:lang w:val="en-US"/>
              </w:rPr>
              <w:t xml:space="preserve">and unsuccessful, OPAC </w:t>
            </w:r>
            <w:r w:rsidR="000A5556">
              <w:rPr>
                <w:rFonts w:cs="Arial"/>
                <w:lang w:val="en-US"/>
              </w:rPr>
              <w:t>remains</w:t>
            </w:r>
            <w:r w:rsidR="00153625">
              <w:rPr>
                <w:rFonts w:cs="Arial"/>
                <w:lang w:val="en-US"/>
              </w:rPr>
              <w:t xml:space="preserve"> committed to </w:t>
            </w:r>
            <w:r w:rsidR="00FD234F">
              <w:rPr>
                <w:rFonts w:cs="Arial"/>
                <w:lang w:val="en-US"/>
              </w:rPr>
              <w:t xml:space="preserve">lobbying for an exercise station/park </w:t>
            </w:r>
            <w:r w:rsidR="00963EC1">
              <w:rPr>
                <w:rFonts w:cs="Arial"/>
                <w:lang w:val="en-US"/>
              </w:rPr>
              <w:t xml:space="preserve">via the upcoming </w:t>
            </w:r>
            <w:r w:rsidR="006A6D83">
              <w:rPr>
                <w:rFonts w:cs="Arial"/>
                <w:lang w:val="en-US"/>
              </w:rPr>
              <w:t>review of the Sport and Recreation Strategy.</w:t>
            </w:r>
          </w:p>
        </w:tc>
      </w:tr>
      <w:tr w:rsidR="00B92AD8" w:rsidRPr="00DB05FB" w14:paraId="3BD9D15C" w14:textId="77777777" w:rsidTr="00E70833">
        <w:tc>
          <w:tcPr>
            <w:tcW w:w="9925" w:type="dxa"/>
            <w:shd w:val="clear" w:color="auto" w:fill="398E98" w:themeFill="accent2" w:themeFillShade="BF"/>
          </w:tcPr>
          <w:p w14:paraId="62002D61" w14:textId="25618020" w:rsidR="00B92AD8" w:rsidRPr="00DB05FB" w:rsidRDefault="00E70833" w:rsidP="009808DA">
            <w:pPr>
              <w:spacing w:after="100" w:line="360" w:lineRule="auto"/>
              <w:rPr>
                <w:rFonts w:cs="Arial"/>
                <w:b/>
                <w:bCs/>
                <w:color w:val="000000" w:themeColor="text1"/>
                <w:lang w:val="en-US"/>
              </w:rPr>
            </w:pPr>
            <w:r w:rsidRPr="00E70833">
              <w:rPr>
                <w:rFonts w:eastAsia="Arial" w:cs="Arial"/>
                <w:b/>
                <w:color w:val="FFFFFF" w:themeColor="background1"/>
                <w:u w:color="000000"/>
              </w:rPr>
              <w:t>Older person ongoing commitment to Council’s ten-year integrated transport strategy</w:t>
            </w:r>
          </w:p>
        </w:tc>
      </w:tr>
      <w:tr w:rsidR="00C144C1" w:rsidRPr="00C144C1" w14:paraId="6ECE7755" w14:textId="77777777" w:rsidTr="00E70833">
        <w:trPr>
          <w:trHeight w:val="212"/>
        </w:trPr>
        <w:tc>
          <w:tcPr>
            <w:tcW w:w="9925" w:type="dxa"/>
          </w:tcPr>
          <w:p w14:paraId="7A477CB3" w14:textId="058EAA48" w:rsidR="00C144C1" w:rsidRPr="00296692" w:rsidRDefault="00C144C1" w:rsidP="001C121C">
            <w:pPr>
              <w:spacing w:line="360" w:lineRule="auto"/>
              <w:rPr>
                <w:rFonts w:cs="Arial"/>
                <w:lang w:val="en-US"/>
              </w:rPr>
            </w:pPr>
            <w:r w:rsidRPr="00296692">
              <w:rPr>
                <w:rFonts w:cs="Arial"/>
                <w:lang w:val="en-US"/>
              </w:rPr>
              <w:t xml:space="preserve">OPAC met with the transport team and participated in </w:t>
            </w:r>
            <w:r w:rsidR="00296692">
              <w:rPr>
                <w:rFonts w:cs="Arial"/>
                <w:lang w:val="en-US"/>
              </w:rPr>
              <w:t>free bike education</w:t>
            </w:r>
            <w:r w:rsidRPr="00296692">
              <w:rPr>
                <w:rFonts w:cs="Arial"/>
                <w:lang w:val="en-US"/>
              </w:rPr>
              <w:t xml:space="preserve"> session May.</w:t>
            </w:r>
            <w:r w:rsidR="009E2951" w:rsidRPr="00296692">
              <w:rPr>
                <w:rFonts w:cs="Arial"/>
                <w:lang w:val="en-US"/>
              </w:rPr>
              <w:t xml:space="preserve"> The Bike Education session was promoted </w:t>
            </w:r>
            <w:r w:rsidR="001D45F1" w:rsidRPr="00296692">
              <w:rPr>
                <w:rFonts w:cs="Arial"/>
                <w:lang w:val="en-US"/>
              </w:rPr>
              <w:t xml:space="preserve">via libraries and community </w:t>
            </w:r>
            <w:proofErr w:type="spellStart"/>
            <w:r w:rsidR="001D45F1" w:rsidRPr="00296692">
              <w:rPr>
                <w:rFonts w:cs="Arial"/>
                <w:lang w:val="en-US"/>
              </w:rPr>
              <w:t>centres</w:t>
            </w:r>
            <w:proofErr w:type="spellEnd"/>
            <w:r w:rsidR="001D45F1" w:rsidRPr="00296692">
              <w:rPr>
                <w:rFonts w:cs="Arial"/>
                <w:lang w:val="en-US"/>
              </w:rPr>
              <w:t xml:space="preserve"> targeting older </w:t>
            </w:r>
            <w:r w:rsidR="00296692" w:rsidRPr="00296692">
              <w:rPr>
                <w:rFonts w:cs="Arial"/>
                <w:lang w:val="en-US"/>
              </w:rPr>
              <w:t>bicycle</w:t>
            </w:r>
            <w:r w:rsidR="001D45F1" w:rsidRPr="00296692">
              <w:rPr>
                <w:rFonts w:cs="Arial"/>
                <w:lang w:val="en-US"/>
              </w:rPr>
              <w:t xml:space="preserve"> users.</w:t>
            </w:r>
          </w:p>
          <w:p w14:paraId="2D4C9A76" w14:textId="006F962B" w:rsidR="00C144C1" w:rsidRPr="00C144C1" w:rsidRDefault="00C144C1" w:rsidP="008E30B9">
            <w:pPr>
              <w:spacing w:line="360" w:lineRule="auto"/>
              <w:rPr>
                <w:rFonts w:cs="Arial"/>
                <w:lang w:val="en-US"/>
              </w:rPr>
            </w:pPr>
            <w:r w:rsidRPr="00296692">
              <w:rPr>
                <w:rFonts w:cs="Arial"/>
                <w:lang w:val="en-US"/>
              </w:rPr>
              <w:lastRenderedPageBreak/>
              <w:t xml:space="preserve">OPAC provided feedback to Council about the e-scooter trial in May. OPAC submitted a response </w:t>
            </w:r>
            <w:r w:rsidR="003E79F6" w:rsidRPr="00296692">
              <w:rPr>
                <w:rFonts w:cs="Arial"/>
                <w:lang w:val="en-US"/>
              </w:rPr>
              <w:t xml:space="preserve">and </w:t>
            </w:r>
            <w:r w:rsidR="0045647E" w:rsidRPr="00296692">
              <w:rPr>
                <w:rFonts w:cs="Arial"/>
                <w:lang w:val="en-US"/>
              </w:rPr>
              <w:t xml:space="preserve">presented at a Council meeting on the topic of </w:t>
            </w:r>
            <w:r w:rsidR="009E2951" w:rsidRPr="00296692">
              <w:rPr>
                <w:rFonts w:cs="Arial"/>
                <w:lang w:val="en-US"/>
              </w:rPr>
              <w:t>e-scooters.</w:t>
            </w:r>
          </w:p>
        </w:tc>
      </w:tr>
      <w:tr w:rsidR="00B92AD8" w:rsidRPr="00DB05FB" w14:paraId="20AD7587" w14:textId="77777777" w:rsidTr="00E70833">
        <w:tc>
          <w:tcPr>
            <w:tcW w:w="9925" w:type="dxa"/>
            <w:shd w:val="clear" w:color="auto" w:fill="398E98" w:themeFill="accent2" w:themeFillShade="BF"/>
          </w:tcPr>
          <w:p w14:paraId="2E417836" w14:textId="1F2B9450" w:rsidR="00B92AD8" w:rsidRPr="00E70833" w:rsidRDefault="00E70833" w:rsidP="009808DA">
            <w:pPr>
              <w:spacing w:after="100" w:line="360" w:lineRule="auto"/>
              <w:rPr>
                <w:rFonts w:eastAsia="Arial" w:cs="Arial"/>
                <w:b/>
                <w:color w:val="FFFFFF" w:themeColor="background1"/>
                <w:u w:color="000000"/>
              </w:rPr>
            </w:pPr>
            <w:r w:rsidRPr="00E70833">
              <w:rPr>
                <w:rFonts w:eastAsia="Arial" w:cs="Arial"/>
                <w:b/>
                <w:color w:val="FFFFFF" w:themeColor="background1"/>
                <w:u w:color="000000"/>
              </w:rPr>
              <w:lastRenderedPageBreak/>
              <w:t>OPAC review of the usability of the Council Website</w:t>
            </w:r>
          </w:p>
        </w:tc>
      </w:tr>
      <w:tr w:rsidR="00C144C1" w:rsidRPr="00C144C1" w14:paraId="3D6E6027" w14:textId="77777777" w:rsidTr="00E70833">
        <w:trPr>
          <w:trHeight w:val="273"/>
        </w:trPr>
        <w:tc>
          <w:tcPr>
            <w:tcW w:w="9925" w:type="dxa"/>
          </w:tcPr>
          <w:p w14:paraId="1765F4D5" w14:textId="4724554D" w:rsidR="00C144C1" w:rsidRPr="00C144C1" w:rsidRDefault="00C144C1" w:rsidP="001C121C">
            <w:pPr>
              <w:spacing w:line="360" w:lineRule="auto"/>
              <w:rPr>
                <w:rFonts w:cs="Arial"/>
                <w:lang w:val="en-US"/>
              </w:rPr>
            </w:pPr>
            <w:r w:rsidRPr="00C144C1">
              <w:rPr>
                <w:rFonts w:cs="Arial"/>
                <w:lang w:val="en-US"/>
              </w:rPr>
              <w:t>OPAC met with Communications and Brand team to feedback on council communications and website useability including accessibility.</w:t>
            </w:r>
            <w:r w:rsidR="00CF521F">
              <w:rPr>
                <w:rFonts w:cs="Arial"/>
                <w:lang w:val="en-US"/>
              </w:rPr>
              <w:t xml:space="preserve"> </w:t>
            </w:r>
          </w:p>
        </w:tc>
      </w:tr>
      <w:tr w:rsidR="00B92AD8" w:rsidRPr="00DB05FB" w14:paraId="5EB1D3D2" w14:textId="77777777" w:rsidTr="00E70833">
        <w:tc>
          <w:tcPr>
            <w:tcW w:w="9925" w:type="dxa"/>
            <w:shd w:val="clear" w:color="auto" w:fill="398E98" w:themeFill="accent2" w:themeFillShade="BF"/>
          </w:tcPr>
          <w:p w14:paraId="39828194" w14:textId="766490FA" w:rsidR="00B92AD8" w:rsidRPr="00DB05FB" w:rsidRDefault="00E70833" w:rsidP="009808DA">
            <w:pPr>
              <w:spacing w:after="100" w:line="360" w:lineRule="auto"/>
              <w:rPr>
                <w:rFonts w:cs="Arial"/>
                <w:b/>
                <w:bCs/>
                <w:color w:val="000000" w:themeColor="text1"/>
                <w:lang w:val="en-US"/>
              </w:rPr>
            </w:pPr>
            <w:r w:rsidRPr="00E70833">
              <w:rPr>
                <w:rFonts w:eastAsia="Arial" w:cs="Arial"/>
                <w:b/>
                <w:color w:val="FFFFFF" w:themeColor="background1"/>
                <w:u w:color="000000"/>
              </w:rPr>
              <w:t>OPAC environment and public space focus</w:t>
            </w:r>
          </w:p>
        </w:tc>
      </w:tr>
      <w:tr w:rsidR="00C144C1" w:rsidRPr="00C144C1" w14:paraId="5592DE2B" w14:textId="77777777" w:rsidTr="00E70833">
        <w:trPr>
          <w:trHeight w:val="273"/>
        </w:trPr>
        <w:tc>
          <w:tcPr>
            <w:tcW w:w="9925" w:type="dxa"/>
          </w:tcPr>
          <w:p w14:paraId="14C7F1C5" w14:textId="6B186826" w:rsidR="00C144C1" w:rsidRPr="00C144C1" w:rsidRDefault="00C144C1" w:rsidP="008E30B9">
            <w:pPr>
              <w:spacing w:line="360" w:lineRule="auto"/>
              <w:rPr>
                <w:rFonts w:cs="Arial"/>
                <w:lang w:val="en-US"/>
              </w:rPr>
            </w:pPr>
            <w:r w:rsidRPr="00C144C1">
              <w:rPr>
                <w:rFonts w:cs="Arial"/>
                <w:lang w:val="en-US"/>
              </w:rPr>
              <w:t>OPAC met with Manager Parks and Infrastructure Maintenance to discuss concerns about footpath repair management.</w:t>
            </w:r>
          </w:p>
        </w:tc>
      </w:tr>
    </w:tbl>
    <w:p w14:paraId="30AD2144" w14:textId="6A8A188C" w:rsidR="0008554E" w:rsidRPr="002860CD" w:rsidRDefault="0008554E" w:rsidP="0008554E">
      <w:pPr>
        <w:pStyle w:val="Heading2"/>
        <w:rPr>
          <w:szCs w:val="40"/>
          <w:lang w:val="en-US"/>
        </w:rPr>
      </w:pPr>
      <w:bookmarkStart w:id="42" w:name="_Toc134178393"/>
      <w:bookmarkStart w:id="43" w:name="_Toc187138100"/>
      <w:bookmarkStart w:id="44" w:name="_Hlk131151076"/>
      <w:r w:rsidRPr="002860CD">
        <w:rPr>
          <w:szCs w:val="40"/>
          <w:lang w:val="en-US"/>
        </w:rPr>
        <w:t>OPAC Activities and Engagement</w:t>
      </w:r>
      <w:bookmarkEnd w:id="42"/>
      <w:bookmarkEnd w:id="43"/>
    </w:p>
    <w:tbl>
      <w:tblPr>
        <w:tblStyle w:val="TableGrid"/>
        <w:tblW w:w="0" w:type="auto"/>
        <w:tblLook w:val="04A0" w:firstRow="1" w:lastRow="0" w:firstColumn="1" w:lastColumn="0" w:noHBand="0" w:noVBand="1"/>
      </w:tblPr>
      <w:tblGrid>
        <w:gridCol w:w="9622"/>
      </w:tblGrid>
      <w:tr w:rsidR="008863C4" w:rsidRPr="006D0DA6" w14:paraId="5AF11466" w14:textId="77777777" w:rsidTr="00120B6C">
        <w:tc>
          <w:tcPr>
            <w:tcW w:w="9622" w:type="dxa"/>
            <w:shd w:val="clear" w:color="auto" w:fill="398E98" w:themeFill="accent2" w:themeFillShade="BF"/>
          </w:tcPr>
          <w:p w14:paraId="2927122D" w14:textId="7816CA60" w:rsidR="008863C4" w:rsidRPr="002860CD" w:rsidRDefault="00B72494" w:rsidP="00AF658A">
            <w:pPr>
              <w:spacing w:after="100"/>
              <w:rPr>
                <w:rFonts w:cs="Arial"/>
                <w:b/>
                <w:bCs/>
                <w:color w:val="000000" w:themeColor="text1"/>
                <w:highlight w:val="yellow"/>
                <w:lang w:val="en-US"/>
              </w:rPr>
            </w:pPr>
            <w:r w:rsidRPr="00B72494">
              <w:rPr>
                <w:rFonts w:cs="Arial"/>
                <w:b/>
                <w:bCs/>
                <w:color w:val="FFFFFF" w:themeColor="background1"/>
              </w:rPr>
              <w:t>Correspondence</w:t>
            </w:r>
            <w:r w:rsidR="00B27AE8" w:rsidRPr="00B72494">
              <w:rPr>
                <w:rFonts w:cs="Arial"/>
                <w:b/>
                <w:bCs/>
                <w:color w:val="FFFFFF" w:themeColor="background1"/>
              </w:rPr>
              <w:t xml:space="preserve"> </w:t>
            </w:r>
            <w:r>
              <w:rPr>
                <w:rFonts w:cs="Arial"/>
                <w:b/>
                <w:bCs/>
                <w:color w:val="FFFFFF" w:themeColor="background1"/>
              </w:rPr>
              <w:t xml:space="preserve">via </w:t>
            </w:r>
            <w:r w:rsidR="00B27AE8" w:rsidRPr="00B72494">
              <w:rPr>
                <w:rFonts w:cs="Arial"/>
                <w:b/>
                <w:bCs/>
                <w:color w:val="FFFFFF" w:themeColor="background1"/>
              </w:rPr>
              <w:t xml:space="preserve">Port Phillip </w:t>
            </w:r>
            <w:r>
              <w:rPr>
                <w:rFonts w:cs="Arial"/>
                <w:b/>
                <w:bCs/>
                <w:color w:val="FFFFFF" w:themeColor="background1"/>
              </w:rPr>
              <w:t xml:space="preserve">Council on matters affecting </w:t>
            </w:r>
            <w:r w:rsidRPr="00B72494">
              <w:rPr>
                <w:rFonts w:cs="Arial"/>
                <w:b/>
                <w:bCs/>
                <w:color w:val="FFFFFF" w:themeColor="background1"/>
              </w:rPr>
              <w:t>Older person</w:t>
            </w:r>
            <w:r>
              <w:rPr>
                <w:rFonts w:cs="Arial"/>
                <w:b/>
                <w:bCs/>
                <w:color w:val="FFFFFF" w:themeColor="background1"/>
              </w:rPr>
              <w:t>s</w:t>
            </w:r>
          </w:p>
        </w:tc>
      </w:tr>
      <w:tr w:rsidR="008863C4" w:rsidRPr="006D0DA6" w14:paraId="7299B8AD" w14:textId="77777777" w:rsidTr="008863C4">
        <w:tc>
          <w:tcPr>
            <w:tcW w:w="9622" w:type="dxa"/>
            <w:shd w:val="clear" w:color="auto" w:fill="FFFFFF" w:themeFill="background1"/>
          </w:tcPr>
          <w:p w14:paraId="0F916FDD" w14:textId="6645682E" w:rsidR="00DB05FB" w:rsidRPr="00B27AE8" w:rsidRDefault="00DB05FB" w:rsidP="001618E6">
            <w:pPr>
              <w:spacing w:after="100" w:line="360" w:lineRule="auto"/>
              <w:rPr>
                <w:rFonts w:eastAsia="Arial" w:cs="Arial"/>
              </w:rPr>
            </w:pPr>
            <w:r w:rsidRPr="00B27AE8">
              <w:rPr>
                <w:rFonts w:eastAsia="Arial" w:cs="Arial"/>
              </w:rPr>
              <w:t>OPAC provide</w:t>
            </w:r>
            <w:r w:rsidR="001618E6">
              <w:rPr>
                <w:rFonts w:eastAsia="Arial" w:cs="Arial"/>
              </w:rPr>
              <w:t>d</w:t>
            </w:r>
            <w:r w:rsidRPr="00B27AE8">
              <w:rPr>
                <w:rFonts w:eastAsia="Arial" w:cs="Arial"/>
              </w:rPr>
              <w:t xml:space="preserve"> letters of support for:</w:t>
            </w:r>
          </w:p>
          <w:p w14:paraId="4AE6C730" w14:textId="54CFF89E" w:rsidR="00CC1461" w:rsidRPr="001618E6" w:rsidRDefault="00DB05FB" w:rsidP="001618E6">
            <w:pPr>
              <w:pStyle w:val="ListParagraph"/>
              <w:numPr>
                <w:ilvl w:val="0"/>
                <w:numId w:val="48"/>
              </w:numPr>
              <w:spacing w:before="120" w:after="120" w:line="360" w:lineRule="auto"/>
              <w:jc w:val="both"/>
              <w:rPr>
                <w:rFonts w:ascii="Arial" w:eastAsia="Arial" w:hAnsi="Arial" w:cs="Arial"/>
              </w:rPr>
            </w:pPr>
            <w:r w:rsidRPr="001618E6">
              <w:rPr>
                <w:rFonts w:ascii="Arial" w:eastAsia="Arial" w:hAnsi="Arial" w:cs="Arial"/>
              </w:rPr>
              <w:t xml:space="preserve">CoPP Broadway Bridge </w:t>
            </w:r>
            <w:r w:rsidR="00DF302C" w:rsidRPr="001618E6">
              <w:rPr>
                <w:rFonts w:ascii="Arial" w:eastAsia="Arial" w:hAnsi="Arial" w:cs="Arial"/>
              </w:rPr>
              <w:t>safety project grant</w:t>
            </w:r>
            <w:r w:rsidR="00475DFE" w:rsidRPr="001618E6">
              <w:rPr>
                <w:rFonts w:ascii="Arial" w:eastAsia="Arial" w:hAnsi="Arial" w:cs="Arial"/>
              </w:rPr>
              <w:t xml:space="preserve"> - </w:t>
            </w:r>
            <w:r w:rsidR="00DF302C" w:rsidRPr="001618E6">
              <w:rPr>
                <w:rFonts w:ascii="Arial" w:eastAsia="Arial" w:hAnsi="Arial" w:cs="Arial"/>
              </w:rPr>
              <w:t xml:space="preserve">OPAC </w:t>
            </w:r>
            <w:r w:rsidR="00CC1461" w:rsidRPr="001618E6">
              <w:rPr>
                <w:rFonts w:ascii="Arial" w:eastAsia="Arial" w:hAnsi="Arial" w:cs="Arial"/>
              </w:rPr>
              <w:t>provide</w:t>
            </w:r>
            <w:r w:rsidR="00475DFE" w:rsidRPr="001618E6">
              <w:rPr>
                <w:rFonts w:ascii="Arial" w:eastAsia="Arial" w:hAnsi="Arial" w:cs="Arial"/>
              </w:rPr>
              <w:t>d</w:t>
            </w:r>
            <w:r w:rsidR="00CC1461" w:rsidRPr="001618E6">
              <w:rPr>
                <w:rFonts w:ascii="Arial" w:eastAsia="Arial" w:hAnsi="Arial" w:cs="Arial"/>
              </w:rPr>
              <w:t xml:space="preserve"> correspondence in support of Council’s Broadway Bridge grant application through the Safer Local Roads and Infrastructure (SLRI) program.</w:t>
            </w:r>
            <w:r w:rsidR="00475DFE" w:rsidRPr="001618E6">
              <w:rPr>
                <w:rFonts w:ascii="Arial" w:eastAsia="Arial" w:hAnsi="Arial" w:cs="Arial"/>
              </w:rPr>
              <w:t xml:space="preserve"> Notably, </w:t>
            </w:r>
            <w:r w:rsidR="002D7BFB" w:rsidRPr="001618E6">
              <w:rPr>
                <w:rFonts w:ascii="Arial" w:eastAsia="Arial" w:hAnsi="Arial" w:cs="Arial"/>
              </w:rPr>
              <w:t xml:space="preserve">in </w:t>
            </w:r>
            <w:r w:rsidR="002E39E6" w:rsidRPr="001618E6">
              <w:rPr>
                <w:rFonts w:ascii="Arial" w:eastAsia="Arial" w:hAnsi="Arial" w:cs="Arial"/>
              </w:rPr>
              <w:t>favour</w:t>
            </w:r>
            <w:r w:rsidR="002D7BFB" w:rsidRPr="001618E6">
              <w:rPr>
                <w:rFonts w:ascii="Arial" w:eastAsia="Arial" w:hAnsi="Arial" w:cs="Arial"/>
              </w:rPr>
              <w:t xml:space="preserve"> of advocating for older residents who use the bridge as a pedestrian footpath and again</w:t>
            </w:r>
            <w:r w:rsidR="001618E6" w:rsidRPr="001618E6">
              <w:rPr>
                <w:rFonts w:ascii="Arial" w:eastAsia="Arial" w:hAnsi="Arial" w:cs="Arial"/>
              </w:rPr>
              <w:t>st</w:t>
            </w:r>
            <w:r w:rsidR="002D7BFB" w:rsidRPr="001618E6">
              <w:rPr>
                <w:rFonts w:ascii="Arial" w:eastAsia="Arial" w:hAnsi="Arial" w:cs="Arial"/>
              </w:rPr>
              <w:t xml:space="preserve"> heavy truck use of the </w:t>
            </w:r>
            <w:r w:rsidR="001618E6" w:rsidRPr="001618E6">
              <w:rPr>
                <w:rFonts w:ascii="Arial" w:eastAsia="Arial" w:hAnsi="Arial" w:cs="Arial"/>
              </w:rPr>
              <w:t>bridge.</w:t>
            </w:r>
          </w:p>
          <w:p w14:paraId="6DA874E7" w14:textId="56B73C5D" w:rsidR="008863C4" w:rsidRPr="00A5772D" w:rsidRDefault="00B72494" w:rsidP="00A5772D">
            <w:pPr>
              <w:pStyle w:val="ListParagraph"/>
              <w:numPr>
                <w:ilvl w:val="0"/>
                <w:numId w:val="47"/>
              </w:numPr>
              <w:spacing w:after="100" w:line="360" w:lineRule="auto"/>
              <w:rPr>
                <w:rFonts w:ascii="Arial" w:eastAsia="Arial" w:hAnsi="Arial" w:cs="Arial"/>
              </w:rPr>
            </w:pPr>
            <w:r>
              <w:rPr>
                <w:rFonts w:ascii="Arial" w:eastAsia="Arial" w:hAnsi="Arial" w:cs="Arial"/>
              </w:rPr>
              <w:t xml:space="preserve">A letter to </w:t>
            </w:r>
            <w:r w:rsidR="00536146" w:rsidRPr="00B27AE8">
              <w:rPr>
                <w:rFonts w:ascii="Arial" w:eastAsia="Arial" w:hAnsi="Arial" w:cs="Arial"/>
              </w:rPr>
              <w:t xml:space="preserve">Senator the Hon Penny Wong, Minister for Foreign Affairs advocating for the government to </w:t>
            </w:r>
            <w:r w:rsidR="00696747">
              <w:rPr>
                <w:rFonts w:ascii="Arial" w:eastAsia="Arial" w:hAnsi="Arial" w:cs="Arial"/>
              </w:rPr>
              <w:t xml:space="preserve">participate in the </w:t>
            </w:r>
            <w:r w:rsidR="00F459CF" w:rsidRPr="00B27AE8">
              <w:rPr>
                <w:rFonts w:ascii="Arial" w:eastAsia="Arial" w:hAnsi="Arial" w:cs="Arial"/>
              </w:rPr>
              <w:t xml:space="preserve">UN convention on the human rights of older persons: </w:t>
            </w:r>
            <w:r w:rsidR="00696747">
              <w:rPr>
                <w:rFonts w:ascii="Arial" w:eastAsia="Arial" w:hAnsi="Arial" w:cs="Arial"/>
              </w:rPr>
              <w:t xml:space="preserve">supporting </w:t>
            </w:r>
            <w:r w:rsidR="00F459CF" w:rsidRPr="00B27AE8">
              <w:rPr>
                <w:rFonts w:ascii="Arial" w:eastAsia="Arial" w:hAnsi="Arial" w:cs="Arial"/>
              </w:rPr>
              <w:t>Australia’s engagement in the 14th session of the UNGA Open-ended Working Group on Ageing (20-24 May 2024)</w:t>
            </w:r>
            <w:r w:rsidR="00A5772D">
              <w:rPr>
                <w:rFonts w:ascii="Arial" w:eastAsia="Arial" w:hAnsi="Arial" w:cs="Arial"/>
              </w:rPr>
              <w:t>.</w:t>
            </w:r>
          </w:p>
        </w:tc>
      </w:tr>
    </w:tbl>
    <w:p w14:paraId="6412E328" w14:textId="019DB775" w:rsidR="00984200" w:rsidRPr="006D0DA6" w:rsidRDefault="00984200">
      <w:pPr>
        <w:spacing w:line="259" w:lineRule="auto"/>
        <w:rPr>
          <w:noProof/>
          <w:highlight w:val="yellow"/>
        </w:rPr>
      </w:pPr>
      <w:bookmarkStart w:id="45" w:name="_Hlk153546273"/>
      <w:bookmarkStart w:id="46" w:name="_Toc134178394"/>
      <w:bookmarkStart w:id="47" w:name="_Hlk131151086"/>
      <w:bookmarkEnd w:id="44"/>
    </w:p>
    <w:p w14:paraId="44D002BA" w14:textId="0952EC01" w:rsidR="0090625A" w:rsidRDefault="0090625A" w:rsidP="0090625A">
      <w:pPr>
        <w:pStyle w:val="Heading2"/>
        <w:rPr>
          <w:szCs w:val="40"/>
          <w:lang w:val="en-US"/>
        </w:rPr>
      </w:pPr>
      <w:bookmarkStart w:id="48" w:name="_Toc187138101"/>
      <w:r w:rsidRPr="003E07D9">
        <w:rPr>
          <w:szCs w:val="40"/>
          <w:lang w:val="en-US"/>
        </w:rPr>
        <w:t>OPAC Events</w:t>
      </w:r>
      <w:bookmarkEnd w:id="48"/>
    </w:p>
    <w:p w14:paraId="763787E2" w14:textId="752854E1" w:rsidR="00F05E61" w:rsidRPr="005B27C9" w:rsidRDefault="00F05E61" w:rsidP="00F05E61">
      <w:pPr>
        <w:rPr>
          <w:b/>
          <w:bCs/>
          <w:lang w:val="en-US"/>
        </w:rPr>
      </w:pPr>
      <w:r w:rsidRPr="005B27C9">
        <w:rPr>
          <w:b/>
          <w:bCs/>
          <w:lang w:val="en-US"/>
        </w:rPr>
        <w:t>Ageing Gracefully Forum presented by OPAC on 15 June 2024</w:t>
      </w:r>
    </w:p>
    <w:p w14:paraId="20B4592C" w14:textId="6417EF56" w:rsidR="00F05E61" w:rsidRPr="00F05E61" w:rsidRDefault="00F05E61" w:rsidP="00F05E61">
      <w:pPr>
        <w:spacing w:line="360" w:lineRule="auto"/>
        <w:rPr>
          <w:rFonts w:cs="Arial"/>
        </w:rPr>
      </w:pPr>
      <w:r w:rsidRPr="00F05E61">
        <w:rPr>
          <w:rFonts w:cs="Arial"/>
        </w:rPr>
        <w:t xml:space="preserve">The aim of the Forum </w:t>
      </w:r>
      <w:r>
        <w:rPr>
          <w:rFonts w:cs="Arial"/>
        </w:rPr>
        <w:t>was</w:t>
      </w:r>
      <w:r w:rsidRPr="00F05E61">
        <w:rPr>
          <w:rFonts w:cs="Arial"/>
        </w:rPr>
        <w:t xml:space="preserve"> to provide information and facilitate a conversation between older CoPP residents and their adult children about how they hope to live their best lives going forward whether that be ageing in place at home, with support where needed or by going into some form of residential care.</w:t>
      </w:r>
    </w:p>
    <w:p w14:paraId="13094B17" w14:textId="0E080827" w:rsidR="00D23D63" w:rsidRPr="00FF4FFB" w:rsidRDefault="00F05E61" w:rsidP="00D23D63">
      <w:pPr>
        <w:spacing w:line="360" w:lineRule="auto"/>
        <w:rPr>
          <w:rFonts w:cs="Arial"/>
        </w:rPr>
      </w:pPr>
      <w:r>
        <w:rPr>
          <w:lang w:val="en-US"/>
        </w:rPr>
        <w:t xml:space="preserve">The Forum took place at the South Melbourne Community Centre and approximately </w:t>
      </w:r>
      <w:r w:rsidR="00D23D63">
        <w:rPr>
          <w:lang w:val="en-US"/>
        </w:rPr>
        <w:t xml:space="preserve">80 people attended </w:t>
      </w:r>
      <w:r w:rsidR="00D23D63">
        <w:rPr>
          <w:rFonts w:cs="Arial"/>
        </w:rPr>
        <w:t xml:space="preserve">the </w:t>
      </w:r>
      <w:r w:rsidR="00D23D63" w:rsidRPr="00FF4FFB">
        <w:rPr>
          <w:rFonts w:cs="Arial"/>
        </w:rPr>
        <w:t xml:space="preserve">free 90-minute </w:t>
      </w:r>
      <w:r w:rsidR="007222D2">
        <w:rPr>
          <w:rFonts w:cs="Arial"/>
        </w:rPr>
        <w:t>event</w:t>
      </w:r>
      <w:r w:rsidR="00D23D63">
        <w:rPr>
          <w:rFonts w:cs="Arial"/>
        </w:rPr>
        <w:t xml:space="preserve">. </w:t>
      </w:r>
      <w:r w:rsidR="00D23D63" w:rsidRPr="00FF4FFB">
        <w:rPr>
          <w:rFonts w:cs="Arial"/>
        </w:rPr>
        <w:t>The</w:t>
      </w:r>
      <w:r w:rsidR="00D23D63">
        <w:rPr>
          <w:rFonts w:cs="Arial"/>
        </w:rPr>
        <w:t>re were</w:t>
      </w:r>
      <w:r w:rsidR="00D23D63" w:rsidRPr="00FF4FFB">
        <w:rPr>
          <w:rFonts w:cs="Arial"/>
        </w:rPr>
        <w:t xml:space="preserve"> short talks</w:t>
      </w:r>
      <w:r w:rsidR="00D23D63">
        <w:rPr>
          <w:rFonts w:cs="Arial"/>
        </w:rPr>
        <w:t xml:space="preserve"> </w:t>
      </w:r>
      <w:r w:rsidR="00D23D63" w:rsidRPr="00FF4FFB">
        <w:rPr>
          <w:rFonts w:cs="Arial"/>
        </w:rPr>
        <w:t>followed by a 30-minute Q&amp;A.</w:t>
      </w:r>
    </w:p>
    <w:p w14:paraId="3293BD02" w14:textId="4CE4128B" w:rsidR="00D23D63" w:rsidRPr="00C144C1" w:rsidRDefault="00867F03" w:rsidP="00C144C1">
      <w:pPr>
        <w:spacing w:line="360" w:lineRule="auto"/>
        <w:rPr>
          <w:rFonts w:cs="Arial"/>
        </w:rPr>
      </w:pPr>
      <w:r w:rsidRPr="006D0DA6">
        <w:rPr>
          <w:noProof/>
          <w:highlight w:val="yellow"/>
        </w:rPr>
        <w:lastRenderedPageBreak/>
        <w:drawing>
          <wp:anchor distT="0" distB="0" distL="114300" distR="114300" simplePos="0" relativeHeight="251662341" behindDoc="0" locked="0" layoutInCell="1" allowOverlap="1" wp14:anchorId="0E14E535" wp14:editId="2EC36F0A">
            <wp:simplePos x="0" y="0"/>
            <wp:positionH relativeFrom="margin">
              <wp:align>center</wp:align>
            </wp:positionH>
            <wp:positionV relativeFrom="paragraph">
              <wp:posOffset>2200542</wp:posOffset>
            </wp:positionV>
            <wp:extent cx="3611245" cy="2406650"/>
            <wp:effectExtent l="0" t="0" r="8255" b="0"/>
            <wp:wrapTopAndBottom/>
            <wp:docPr id="1262734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2734694" name=""/>
                    <pic:cNvPicPr/>
                  </pic:nvPicPr>
                  <pic:blipFill>
                    <a:blip r:embed="rId31" cstate="print">
                      <a:extLst>
                        <a:ext uri="{28A0092B-C50C-407E-A947-70E740481C1C}">
                          <a14:useLocalDpi xmlns:a14="http://schemas.microsoft.com/office/drawing/2010/main" val="0"/>
                        </a:ext>
                      </a:extLst>
                    </a:blip>
                    <a:stretch>
                      <a:fillRect/>
                    </a:stretch>
                  </pic:blipFill>
                  <pic:spPr>
                    <a:xfrm>
                      <a:off x="0" y="0"/>
                      <a:ext cx="3611245" cy="2406650"/>
                    </a:xfrm>
                    <a:prstGeom prst="rect">
                      <a:avLst/>
                    </a:prstGeom>
                  </pic:spPr>
                </pic:pic>
              </a:graphicData>
            </a:graphic>
            <wp14:sizeRelH relativeFrom="page">
              <wp14:pctWidth>0</wp14:pctWidth>
            </wp14:sizeRelH>
            <wp14:sizeRelV relativeFrom="page">
              <wp14:pctHeight>0</wp14:pctHeight>
            </wp14:sizeRelV>
          </wp:anchor>
        </w:drawing>
      </w:r>
      <w:r w:rsidR="00D23D63" w:rsidRPr="00FF4FFB">
        <w:rPr>
          <w:rFonts w:cs="Arial"/>
        </w:rPr>
        <w:t>Speakers</w:t>
      </w:r>
      <w:r w:rsidR="00D23D63">
        <w:rPr>
          <w:rFonts w:cs="Arial"/>
        </w:rPr>
        <w:t xml:space="preserve"> included, </w:t>
      </w:r>
      <w:r w:rsidR="00D23D63" w:rsidRPr="00FF4FFB">
        <w:rPr>
          <w:rFonts w:cs="Arial"/>
        </w:rPr>
        <w:t>Elder Judith Jackson</w:t>
      </w:r>
      <w:r w:rsidR="00D23D63">
        <w:rPr>
          <w:rFonts w:cs="Arial"/>
        </w:rPr>
        <w:t xml:space="preserve">, </w:t>
      </w:r>
      <w:r w:rsidR="00D23D63" w:rsidRPr="00FF4FFB">
        <w:rPr>
          <w:rFonts w:cs="Arial"/>
        </w:rPr>
        <w:t>Cr Heather Cunsolo, Mayor</w:t>
      </w:r>
      <w:r w:rsidR="00D23D63">
        <w:rPr>
          <w:rFonts w:cs="Arial"/>
        </w:rPr>
        <w:t xml:space="preserve">, </w:t>
      </w:r>
      <w:r w:rsidR="00D23D63" w:rsidRPr="00FF4FFB">
        <w:rPr>
          <w:rFonts w:cs="Arial"/>
        </w:rPr>
        <w:t>Wesley Smith, CEO</w:t>
      </w:r>
      <w:r w:rsidR="00D23D63">
        <w:rPr>
          <w:rFonts w:cs="Arial"/>
        </w:rPr>
        <w:t xml:space="preserve"> of </w:t>
      </w:r>
      <w:proofErr w:type="spellStart"/>
      <w:r w:rsidR="00D23D63" w:rsidRPr="00FF4FFB">
        <w:rPr>
          <w:rFonts w:cs="Arial"/>
        </w:rPr>
        <w:t>CaSPACare</w:t>
      </w:r>
      <w:proofErr w:type="spellEnd"/>
      <w:r w:rsidR="00D23D63" w:rsidRPr="00FF4FFB">
        <w:rPr>
          <w:rFonts w:cs="Arial"/>
        </w:rPr>
        <w:t xml:space="preserve"> alon</w:t>
      </w:r>
      <w:r w:rsidR="00D23D63">
        <w:rPr>
          <w:rFonts w:cs="Arial"/>
        </w:rPr>
        <w:t>g</w:t>
      </w:r>
      <w:r w:rsidR="00D23D63" w:rsidRPr="00FF4FFB">
        <w:rPr>
          <w:rFonts w:cs="Arial"/>
        </w:rPr>
        <w:t xml:space="preserve"> with a resident</w:t>
      </w:r>
      <w:r w:rsidR="00D23D63">
        <w:rPr>
          <w:rFonts w:cs="Arial"/>
        </w:rPr>
        <w:t xml:space="preserve"> to talk about o</w:t>
      </w:r>
      <w:r w:rsidR="00D23D63" w:rsidRPr="00FF4FFB">
        <w:rPr>
          <w:rFonts w:cs="Arial"/>
        </w:rPr>
        <w:t>ptions and strategies to maintain social</w:t>
      </w:r>
      <w:r w:rsidR="00D23D63">
        <w:rPr>
          <w:rFonts w:cs="Arial"/>
        </w:rPr>
        <w:t xml:space="preserve"> </w:t>
      </w:r>
      <w:r w:rsidR="00D23D63" w:rsidRPr="00FF4FFB">
        <w:rPr>
          <w:rFonts w:cs="Arial"/>
        </w:rPr>
        <w:t>connections, happiness and comfort in later</w:t>
      </w:r>
      <w:r w:rsidR="00D23D63">
        <w:rPr>
          <w:rFonts w:cs="Arial"/>
        </w:rPr>
        <w:t xml:space="preserve"> </w:t>
      </w:r>
      <w:r w:rsidR="00D23D63" w:rsidRPr="00FF4FFB">
        <w:rPr>
          <w:rFonts w:cs="Arial"/>
        </w:rPr>
        <w:t>years, and lived experience in aged care</w:t>
      </w:r>
      <w:r w:rsidR="00D23D63">
        <w:rPr>
          <w:rFonts w:cs="Arial"/>
        </w:rPr>
        <w:t xml:space="preserve">. Followed by </w:t>
      </w:r>
      <w:r w:rsidR="00D23D63" w:rsidRPr="00FF4FFB">
        <w:rPr>
          <w:rFonts w:cs="Arial"/>
        </w:rPr>
        <w:t>Ann Whitfield,</w:t>
      </w:r>
      <w:r w:rsidR="00D23D63">
        <w:rPr>
          <w:rFonts w:cs="Arial"/>
        </w:rPr>
        <w:t xml:space="preserve"> a r</w:t>
      </w:r>
      <w:r w:rsidR="00D23D63" w:rsidRPr="00FF4FFB">
        <w:rPr>
          <w:rFonts w:cs="Arial"/>
        </w:rPr>
        <w:t>etired Intensive Care Specialist</w:t>
      </w:r>
      <w:r w:rsidR="00D23D63">
        <w:rPr>
          <w:rFonts w:cs="Arial"/>
        </w:rPr>
        <w:t xml:space="preserve"> to talk about h</w:t>
      </w:r>
      <w:r w:rsidR="00D23D63" w:rsidRPr="00FF4FFB">
        <w:rPr>
          <w:rFonts w:cs="Arial"/>
        </w:rPr>
        <w:t>aving difficult conversations with families to</w:t>
      </w:r>
      <w:r w:rsidR="00D23D63">
        <w:rPr>
          <w:rFonts w:cs="Arial"/>
        </w:rPr>
        <w:t xml:space="preserve"> </w:t>
      </w:r>
      <w:r w:rsidR="00D23D63" w:rsidRPr="00FF4FFB">
        <w:rPr>
          <w:rFonts w:cs="Arial"/>
        </w:rPr>
        <w:t>help loved ones age in place at home</w:t>
      </w:r>
      <w:r w:rsidR="00D23D63">
        <w:rPr>
          <w:rFonts w:cs="Arial"/>
        </w:rPr>
        <w:t xml:space="preserve">. Council’s </w:t>
      </w:r>
      <w:r w:rsidR="00D23D63" w:rsidRPr="00FF4FFB">
        <w:rPr>
          <w:rFonts w:cs="Arial"/>
        </w:rPr>
        <w:t>Bridget Monro-Hobbs, Manager Community</w:t>
      </w:r>
      <w:r w:rsidR="00D23D63">
        <w:rPr>
          <w:rFonts w:cs="Arial"/>
        </w:rPr>
        <w:t xml:space="preserve"> </w:t>
      </w:r>
      <w:r w:rsidR="00D23D63" w:rsidRPr="00FF4FFB">
        <w:rPr>
          <w:rFonts w:cs="Arial"/>
        </w:rPr>
        <w:t>Services</w:t>
      </w:r>
      <w:r w:rsidR="00D23D63">
        <w:rPr>
          <w:rFonts w:cs="Arial"/>
        </w:rPr>
        <w:t xml:space="preserve"> talked about how to access </w:t>
      </w:r>
      <w:r w:rsidR="00D23D63" w:rsidRPr="00FF4FFB">
        <w:rPr>
          <w:rFonts w:cs="Arial"/>
        </w:rPr>
        <w:t>Aged Care Services in the City of Port Phillip,</w:t>
      </w:r>
      <w:r w:rsidR="00D23D63">
        <w:rPr>
          <w:rFonts w:cs="Arial"/>
        </w:rPr>
        <w:t xml:space="preserve"> and finally </w:t>
      </w:r>
      <w:r w:rsidR="00D23D63" w:rsidRPr="00FF4FFB">
        <w:rPr>
          <w:rFonts w:cs="Arial"/>
        </w:rPr>
        <w:t>Nadine Hibbert</w:t>
      </w:r>
      <w:r w:rsidR="00D23D63">
        <w:rPr>
          <w:rFonts w:cs="Arial"/>
        </w:rPr>
        <w:t xml:space="preserve"> talked about d</w:t>
      </w:r>
      <w:r w:rsidR="00D23D63" w:rsidRPr="00FF4FFB">
        <w:rPr>
          <w:rFonts w:cs="Arial"/>
        </w:rPr>
        <w:t>ecision making when one parent wants to</w:t>
      </w:r>
      <w:r w:rsidR="00D23D63">
        <w:rPr>
          <w:rFonts w:cs="Arial"/>
        </w:rPr>
        <w:t xml:space="preserve"> </w:t>
      </w:r>
      <w:r w:rsidR="00D23D63" w:rsidRPr="00FF4FFB">
        <w:rPr>
          <w:rFonts w:cs="Arial"/>
        </w:rPr>
        <w:t>age in place at home, while the other wants to</w:t>
      </w:r>
      <w:r w:rsidR="00D23D63">
        <w:rPr>
          <w:rFonts w:cs="Arial"/>
        </w:rPr>
        <w:t xml:space="preserve"> </w:t>
      </w:r>
      <w:r w:rsidR="00D23D63" w:rsidRPr="00FF4FFB">
        <w:rPr>
          <w:rFonts w:cs="Arial"/>
        </w:rPr>
        <w:t xml:space="preserve">enter aged </w:t>
      </w:r>
      <w:r w:rsidR="008B22DE" w:rsidRPr="00FF4FFB">
        <w:rPr>
          <w:rFonts w:cs="Arial"/>
        </w:rPr>
        <w:t>care.</w:t>
      </w:r>
      <w:r w:rsidR="008B22DE">
        <w:rPr>
          <w:rFonts w:cs="Arial"/>
        </w:rPr>
        <w:t xml:space="preserve"> The</w:t>
      </w:r>
      <w:r w:rsidR="00D23D63">
        <w:rPr>
          <w:rFonts w:cs="Arial"/>
        </w:rPr>
        <w:t xml:space="preserve"> feedback from this forum event was overall positive with interest from participants for further information and ongoing connection with Council.</w:t>
      </w:r>
      <w:r w:rsidR="00DB5BDD" w:rsidRPr="00DB5BDD">
        <w:rPr>
          <w:noProof/>
          <w:highlight w:val="yellow"/>
        </w:rPr>
        <w:t xml:space="preserve"> </w:t>
      </w:r>
    </w:p>
    <w:p w14:paraId="35BD8236" w14:textId="752B123C" w:rsidR="00311EE0" w:rsidRPr="00311EE0" w:rsidRDefault="00DB5BDD" w:rsidP="00311EE0">
      <w:pPr>
        <w:spacing w:line="259" w:lineRule="auto"/>
        <w:jc w:val="center"/>
        <w:rPr>
          <w:sz w:val="18"/>
          <w:szCs w:val="18"/>
        </w:rPr>
      </w:pPr>
      <w:r w:rsidRPr="00311EE0">
        <w:rPr>
          <w:sz w:val="18"/>
          <w:szCs w:val="18"/>
        </w:rPr>
        <w:t>Image – Header of the Ageing Gracefully Forum promotion, June 2024</w:t>
      </w:r>
      <w:bookmarkEnd w:id="45"/>
    </w:p>
    <w:p w14:paraId="5342B205" w14:textId="162EDC3F" w:rsidR="00311EE0" w:rsidRDefault="00311EE0" w:rsidP="00311EE0">
      <w:pPr>
        <w:spacing w:line="259" w:lineRule="auto"/>
        <w:rPr>
          <w:rFonts w:eastAsiaTheme="majorEastAsia" w:cstheme="majorBidi"/>
          <w:b/>
          <w:lang w:val="en-US"/>
        </w:rPr>
      </w:pPr>
    </w:p>
    <w:p w14:paraId="116DDEDB" w14:textId="6694C3FF" w:rsidR="00311EE0" w:rsidRPr="00D92DCF" w:rsidRDefault="00311EE0" w:rsidP="00D92DCF">
      <w:pPr>
        <w:pStyle w:val="Heading3"/>
        <w:rPr>
          <w:sz w:val="22"/>
          <w:szCs w:val="22"/>
          <w:lang w:val="en-US"/>
        </w:rPr>
      </w:pPr>
      <w:bookmarkStart w:id="49" w:name="_Toc187138102"/>
      <w:r w:rsidRPr="00D92DCF">
        <w:rPr>
          <w:sz w:val="22"/>
          <w:szCs w:val="22"/>
          <w:lang w:val="en-US"/>
        </w:rPr>
        <w:t>Opening a St Kilda Film Festival free event for Port Phillip at the Alex Theatre (June 2024)</w:t>
      </w:r>
      <w:bookmarkEnd w:id="49"/>
    </w:p>
    <w:p w14:paraId="3F0B34C7" w14:textId="77777777" w:rsidR="00311EE0" w:rsidRPr="00311EE0" w:rsidRDefault="00311EE0" w:rsidP="00311EE0">
      <w:pPr>
        <w:pStyle w:val="Heading3"/>
        <w:spacing w:line="360" w:lineRule="auto"/>
        <w:rPr>
          <w:rFonts w:eastAsiaTheme="minorHAnsi" w:cs="Arial"/>
          <w:b w:val="0"/>
          <w:sz w:val="22"/>
          <w:szCs w:val="22"/>
        </w:rPr>
      </w:pPr>
      <w:bookmarkStart w:id="50" w:name="_Toc187138103"/>
      <w:r w:rsidRPr="00311EE0">
        <w:rPr>
          <w:rFonts w:eastAsiaTheme="minorHAnsi" w:cs="Arial"/>
          <w:b w:val="0"/>
          <w:sz w:val="22"/>
          <w:szCs w:val="22"/>
        </w:rPr>
        <w:t xml:space="preserve">OPAC Chair Wendy Priddle </w:t>
      </w:r>
      <w:proofErr w:type="spellStart"/>
      <w:r w:rsidRPr="00311EE0">
        <w:rPr>
          <w:rFonts w:eastAsiaTheme="minorHAnsi" w:cs="Arial"/>
          <w:b w:val="0"/>
          <w:sz w:val="22"/>
          <w:szCs w:val="22"/>
        </w:rPr>
        <w:t>MC’ed</w:t>
      </w:r>
      <w:proofErr w:type="spellEnd"/>
      <w:r w:rsidRPr="00311EE0">
        <w:rPr>
          <w:rFonts w:eastAsiaTheme="minorHAnsi" w:cs="Arial"/>
          <w:b w:val="0"/>
          <w:sz w:val="22"/>
          <w:szCs w:val="22"/>
        </w:rPr>
        <w:t xml:space="preserve"> and facilitated the St Kilda Film Festival ‘Ageing Disgracefully’ session on 10 June. The free event was extremely well attended and screened short films targeted for an older audience. At the end of the screening, there was an invitation for the film directors to have a public conversation with Wendy on the stage. The St Kilda Film Festival events team stated that it was a successful format and may feature in future Film Festivals to promote inclusivity.</w:t>
      </w:r>
      <w:bookmarkEnd w:id="50"/>
    </w:p>
    <w:p w14:paraId="7B056000" w14:textId="3532E1F7" w:rsidR="0090625A" w:rsidRPr="003E07D9" w:rsidRDefault="0090625A" w:rsidP="0090625A">
      <w:pPr>
        <w:pStyle w:val="Heading3"/>
        <w:rPr>
          <w:sz w:val="22"/>
          <w:szCs w:val="22"/>
          <w:lang w:val="en-US"/>
        </w:rPr>
      </w:pPr>
      <w:bookmarkStart w:id="51" w:name="_Toc187138104"/>
      <w:r w:rsidRPr="003E07D9">
        <w:rPr>
          <w:sz w:val="22"/>
          <w:szCs w:val="22"/>
          <w:lang w:val="en-US"/>
        </w:rPr>
        <w:t>City of Port Phillip Seniors Festival 1 to 1</w:t>
      </w:r>
      <w:r w:rsidR="003E07D9" w:rsidRPr="003E07D9">
        <w:rPr>
          <w:sz w:val="22"/>
          <w:szCs w:val="22"/>
          <w:lang w:val="en-US"/>
        </w:rPr>
        <w:t>4</w:t>
      </w:r>
      <w:r w:rsidRPr="003E07D9">
        <w:rPr>
          <w:sz w:val="22"/>
          <w:szCs w:val="22"/>
          <w:lang w:val="en-US"/>
        </w:rPr>
        <w:t xml:space="preserve"> October </w:t>
      </w:r>
      <w:r w:rsidR="003E07D9" w:rsidRPr="003E07D9">
        <w:rPr>
          <w:sz w:val="22"/>
          <w:szCs w:val="22"/>
          <w:lang w:val="en-US"/>
        </w:rPr>
        <w:t>2024</w:t>
      </w:r>
      <w:bookmarkEnd w:id="51"/>
    </w:p>
    <w:p w14:paraId="1840D651" w14:textId="77777777" w:rsidR="0090625A" w:rsidRPr="003E07D9" w:rsidRDefault="0090625A" w:rsidP="00A308D6">
      <w:pPr>
        <w:spacing w:line="360" w:lineRule="auto"/>
        <w:jc w:val="both"/>
        <w:rPr>
          <w:rFonts w:cs="Arial"/>
        </w:rPr>
      </w:pPr>
      <w:bookmarkStart w:id="52" w:name="_Hlk155275102"/>
      <w:r w:rsidRPr="003E07D9">
        <w:rPr>
          <w:rFonts w:cs="Arial"/>
        </w:rPr>
        <w:t xml:space="preserve">The annual Port Phillip Seniors Festival celebrates the lives of older people and promotes positive ageing through a range of diverse and vibrant events and activities across the city. </w:t>
      </w:r>
    </w:p>
    <w:p w14:paraId="0A6A8DB6" w14:textId="58660FF0" w:rsidR="0090625A" w:rsidRPr="003E07D9" w:rsidRDefault="0090625A" w:rsidP="00A308D6">
      <w:pPr>
        <w:spacing w:line="360" w:lineRule="auto"/>
        <w:jc w:val="both"/>
        <w:rPr>
          <w:rFonts w:cs="Arial"/>
        </w:rPr>
      </w:pPr>
      <w:r w:rsidRPr="003E07D9">
        <w:rPr>
          <w:rFonts w:cs="Arial"/>
        </w:rPr>
        <w:t>The 202</w:t>
      </w:r>
      <w:r w:rsidR="00A347D3" w:rsidRPr="003E07D9">
        <w:rPr>
          <w:rFonts w:cs="Arial"/>
        </w:rPr>
        <w:t>4</w:t>
      </w:r>
      <w:r w:rsidRPr="003E07D9">
        <w:rPr>
          <w:rFonts w:cs="Arial"/>
        </w:rPr>
        <w:t xml:space="preserve"> Seniors Festival included </w:t>
      </w:r>
      <w:r w:rsidR="00A347D3" w:rsidRPr="003E07D9">
        <w:rPr>
          <w:rFonts w:cs="Arial"/>
        </w:rPr>
        <w:t>43</w:t>
      </w:r>
      <w:r w:rsidRPr="003E07D9">
        <w:rPr>
          <w:rFonts w:cs="Arial"/>
        </w:rPr>
        <w:t xml:space="preserve"> exciting Council and community led events and activities across the municipality with an estimated total attendance of </w:t>
      </w:r>
      <w:r w:rsidR="00A347D3" w:rsidRPr="003E07D9">
        <w:rPr>
          <w:rFonts w:cs="Arial"/>
        </w:rPr>
        <w:t>2,100+</w:t>
      </w:r>
      <w:r w:rsidR="00F05562" w:rsidRPr="003E07D9">
        <w:rPr>
          <w:rFonts w:cs="Arial"/>
        </w:rPr>
        <w:t>.</w:t>
      </w:r>
    </w:p>
    <w:p w14:paraId="34CB4002" w14:textId="6E18D312" w:rsidR="0090625A" w:rsidRPr="003E07D9" w:rsidRDefault="0090625A" w:rsidP="00A308D6">
      <w:pPr>
        <w:spacing w:line="360" w:lineRule="auto"/>
        <w:jc w:val="both"/>
        <w:rPr>
          <w:rFonts w:cs="Arial"/>
        </w:rPr>
      </w:pPr>
      <w:r w:rsidRPr="003E07D9">
        <w:rPr>
          <w:rFonts w:cs="Arial"/>
        </w:rPr>
        <w:lastRenderedPageBreak/>
        <w:t xml:space="preserve">The festival launch at Middle Park Bowling Club held on </w:t>
      </w:r>
      <w:r w:rsidR="00F05562" w:rsidRPr="003E07D9">
        <w:rPr>
          <w:rFonts w:cs="Arial"/>
        </w:rPr>
        <w:t>Saturday 5</w:t>
      </w:r>
      <w:r w:rsidRPr="003E07D9">
        <w:rPr>
          <w:rFonts w:cs="Arial"/>
        </w:rPr>
        <w:t xml:space="preserve"> October attracted </w:t>
      </w:r>
      <w:r w:rsidR="00F05562" w:rsidRPr="003E07D9">
        <w:rPr>
          <w:rFonts w:cs="Arial"/>
        </w:rPr>
        <w:t>100</w:t>
      </w:r>
      <w:r w:rsidRPr="003E07D9">
        <w:rPr>
          <w:rFonts w:cs="Arial"/>
        </w:rPr>
        <w:t xml:space="preserve"> people who enjoyed </w:t>
      </w:r>
      <w:r w:rsidR="00F05562" w:rsidRPr="003E07D9">
        <w:rPr>
          <w:rFonts w:cs="Arial"/>
        </w:rPr>
        <w:t xml:space="preserve">the 80s </w:t>
      </w:r>
      <w:proofErr w:type="spellStart"/>
      <w:r w:rsidR="00F05562" w:rsidRPr="003E07D9">
        <w:rPr>
          <w:rFonts w:cs="Arial"/>
        </w:rPr>
        <w:t>Enuf</w:t>
      </w:r>
      <w:r w:rsidR="00175379" w:rsidRPr="003E07D9">
        <w:rPr>
          <w:rFonts w:cs="Arial"/>
        </w:rPr>
        <w:t>f</w:t>
      </w:r>
      <w:proofErr w:type="spellEnd"/>
      <w:r w:rsidR="00175379" w:rsidRPr="003E07D9">
        <w:rPr>
          <w:rFonts w:cs="Arial"/>
        </w:rPr>
        <w:t xml:space="preserve"> band performing music from the 80s.</w:t>
      </w:r>
      <w:r w:rsidRPr="003E07D9">
        <w:rPr>
          <w:rFonts w:cs="Arial"/>
        </w:rPr>
        <w:t xml:space="preserve"> The event was further supported by </w:t>
      </w:r>
      <w:r w:rsidR="00175379" w:rsidRPr="003E07D9">
        <w:rPr>
          <w:rFonts w:cs="Arial"/>
        </w:rPr>
        <w:t>t</w:t>
      </w:r>
      <w:r w:rsidR="00CD6DAF" w:rsidRPr="003E07D9">
        <w:rPr>
          <w:rFonts w:cs="Arial"/>
        </w:rPr>
        <w:t xml:space="preserve">hree </w:t>
      </w:r>
      <w:r w:rsidRPr="003E07D9">
        <w:rPr>
          <w:rFonts w:cs="Arial"/>
        </w:rPr>
        <w:t>council staff from the Community Wellbeing and Inclusion Division who volunteered at the event.</w:t>
      </w:r>
    </w:p>
    <w:p w14:paraId="74634BBD" w14:textId="020FCEC1" w:rsidR="0090625A" w:rsidRPr="00FF675A" w:rsidRDefault="000C0D48" w:rsidP="00A308D6">
      <w:pPr>
        <w:spacing w:line="360" w:lineRule="auto"/>
        <w:jc w:val="both"/>
        <w:rPr>
          <w:rFonts w:cs="Arial"/>
        </w:rPr>
      </w:pPr>
      <w:r w:rsidRPr="00FF675A">
        <w:rPr>
          <w:rFonts w:cs="Arial"/>
        </w:rPr>
        <w:t xml:space="preserve">Programs </w:t>
      </w:r>
      <w:r w:rsidR="0090625A" w:rsidRPr="00FF675A">
        <w:rPr>
          <w:rFonts w:cs="Arial"/>
        </w:rPr>
        <w:t xml:space="preserve">and activities on offer in Port Phillip’s </w:t>
      </w:r>
      <w:r w:rsidR="00AE57EC" w:rsidRPr="00FF675A">
        <w:rPr>
          <w:rFonts w:cs="Arial"/>
        </w:rPr>
        <w:t>202</w:t>
      </w:r>
      <w:r w:rsidR="00CD6DAF" w:rsidRPr="00FF675A">
        <w:rPr>
          <w:rFonts w:cs="Arial"/>
        </w:rPr>
        <w:t>4</w:t>
      </w:r>
      <w:r w:rsidR="00AE57EC" w:rsidRPr="00FF675A">
        <w:rPr>
          <w:rFonts w:cs="Arial"/>
        </w:rPr>
        <w:t xml:space="preserve"> </w:t>
      </w:r>
      <w:r w:rsidR="0090625A" w:rsidRPr="00FF675A">
        <w:rPr>
          <w:rFonts w:cs="Arial"/>
        </w:rPr>
        <w:t xml:space="preserve">Seniors Festival included croquet, community </w:t>
      </w:r>
      <w:r w:rsidR="000F2E0C" w:rsidRPr="00FF675A">
        <w:rPr>
          <w:rFonts w:cs="Arial"/>
        </w:rPr>
        <w:t>choirs</w:t>
      </w:r>
      <w:r w:rsidR="0090625A" w:rsidRPr="00FF675A">
        <w:rPr>
          <w:rFonts w:cs="Arial"/>
        </w:rPr>
        <w:t xml:space="preserve">, bowling, </w:t>
      </w:r>
      <w:r w:rsidR="00FF675A" w:rsidRPr="00FF675A">
        <w:rPr>
          <w:rFonts w:cs="Arial"/>
        </w:rPr>
        <w:t>yoga with live music,</w:t>
      </w:r>
      <w:r w:rsidR="0090625A" w:rsidRPr="00FF675A">
        <w:rPr>
          <w:rFonts w:cs="Arial"/>
        </w:rPr>
        <w:t xml:space="preserve"> storytelling</w:t>
      </w:r>
      <w:r w:rsidR="00FF675A" w:rsidRPr="00FF675A">
        <w:rPr>
          <w:rFonts w:cs="Arial"/>
        </w:rPr>
        <w:t xml:space="preserve">, indigenous </w:t>
      </w:r>
      <w:r w:rsidR="0090625A" w:rsidRPr="00FF675A">
        <w:rPr>
          <w:rFonts w:cs="Arial"/>
        </w:rPr>
        <w:t>art worksho</w:t>
      </w:r>
      <w:r w:rsidR="00FF675A" w:rsidRPr="00FF675A">
        <w:rPr>
          <w:rFonts w:cs="Arial"/>
        </w:rPr>
        <w:t>p and many more vibrant activities with a focus on providing a more inclusive program.</w:t>
      </w:r>
    </w:p>
    <w:bookmarkEnd w:id="52"/>
    <w:p w14:paraId="0E7A3E20" w14:textId="02AE13F1" w:rsidR="00E52E9E" w:rsidRPr="006D0DA6" w:rsidRDefault="00E52E9E" w:rsidP="00C5407F">
      <w:pPr>
        <w:jc w:val="center"/>
        <w:rPr>
          <w:rFonts w:cs="Arial"/>
          <w:highlight w:val="yellow"/>
        </w:rPr>
      </w:pPr>
      <w:r w:rsidRPr="00C72CBC">
        <w:rPr>
          <w:noProof/>
        </w:rPr>
        <w:drawing>
          <wp:inline distT="0" distB="0" distL="0" distR="0" wp14:anchorId="6B3FAE82" wp14:editId="40B445D4">
            <wp:extent cx="5229225" cy="313325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32" cstate="print">
                      <a:extLst>
                        <a:ext uri="{28A0092B-C50C-407E-A947-70E740481C1C}">
                          <a14:useLocalDpi xmlns:a14="http://schemas.microsoft.com/office/drawing/2010/main" val="0"/>
                        </a:ext>
                      </a:extLst>
                    </a:blip>
                    <a:srcRect t="5078" b="5078"/>
                    <a:stretch>
                      <a:fillRect/>
                    </a:stretch>
                  </pic:blipFill>
                  <pic:spPr bwMode="auto">
                    <a:xfrm>
                      <a:off x="0" y="0"/>
                      <a:ext cx="5237677" cy="3138314"/>
                    </a:xfrm>
                    <a:prstGeom prst="rect">
                      <a:avLst/>
                    </a:prstGeom>
                    <a:ln>
                      <a:noFill/>
                    </a:ln>
                    <a:extLst>
                      <a:ext uri="{53640926-AAD7-44D8-BBD7-CCE9431645EC}">
                        <a14:shadowObscured xmlns:a14="http://schemas.microsoft.com/office/drawing/2010/main"/>
                      </a:ext>
                    </a:extLst>
                  </pic:spPr>
                </pic:pic>
              </a:graphicData>
            </a:graphic>
          </wp:inline>
        </w:drawing>
      </w:r>
    </w:p>
    <w:p w14:paraId="0F017EB1" w14:textId="6FA3137C" w:rsidR="00EF69E3" w:rsidRPr="00311EE0" w:rsidRDefault="00EF69E3" w:rsidP="00C5407F">
      <w:pPr>
        <w:jc w:val="center"/>
        <w:rPr>
          <w:rFonts w:cs="Arial"/>
          <w:sz w:val="20"/>
          <w:szCs w:val="20"/>
        </w:rPr>
      </w:pPr>
      <w:r w:rsidRPr="00311EE0">
        <w:rPr>
          <w:sz w:val="20"/>
          <w:szCs w:val="20"/>
        </w:rPr>
        <w:t xml:space="preserve">Image – </w:t>
      </w:r>
      <w:r w:rsidR="00FF675A" w:rsidRPr="00311EE0">
        <w:rPr>
          <w:sz w:val="20"/>
          <w:szCs w:val="20"/>
        </w:rPr>
        <w:t>Port Phillip Writing Awards 2024 (the closing event of the festival)</w:t>
      </w:r>
    </w:p>
    <w:p w14:paraId="77BF45D6" w14:textId="77777777" w:rsidR="00D6750F" w:rsidRPr="006D0DA6" w:rsidRDefault="00D6750F" w:rsidP="00E52E9E">
      <w:pPr>
        <w:spacing w:line="360" w:lineRule="auto"/>
        <w:jc w:val="both"/>
        <w:rPr>
          <w:rFonts w:cs="Arial"/>
          <w:highlight w:val="yellow"/>
        </w:rPr>
      </w:pPr>
    </w:p>
    <w:p w14:paraId="3F500CDD" w14:textId="4EF9DB4D" w:rsidR="0090625A" w:rsidRPr="002B2651" w:rsidRDefault="0090625A" w:rsidP="00E52E9E">
      <w:pPr>
        <w:spacing w:line="360" w:lineRule="auto"/>
        <w:jc w:val="both"/>
        <w:rPr>
          <w:rFonts w:cs="Arial"/>
        </w:rPr>
      </w:pPr>
      <w:bookmarkStart w:id="53" w:name="_Hlk155275137"/>
      <w:r w:rsidRPr="002B2651">
        <w:rPr>
          <w:rFonts w:cs="Arial"/>
        </w:rPr>
        <w:t xml:space="preserve">The festival also included a </w:t>
      </w:r>
      <w:r w:rsidR="002B2651" w:rsidRPr="002B2651">
        <w:rPr>
          <w:rFonts w:cs="Arial"/>
        </w:rPr>
        <w:t>series of public events and showcases</w:t>
      </w:r>
      <w:r w:rsidRPr="002B2651">
        <w:rPr>
          <w:rFonts w:cs="Arial"/>
        </w:rPr>
        <w:t xml:space="preserve"> presented by the </w:t>
      </w:r>
      <w:r w:rsidR="002B2651" w:rsidRPr="002B2651">
        <w:rPr>
          <w:rFonts w:cs="Arial"/>
        </w:rPr>
        <w:t xml:space="preserve">Port Phillip Library Service and the </w:t>
      </w:r>
      <w:r w:rsidRPr="002B2651">
        <w:rPr>
          <w:rFonts w:cs="Arial"/>
        </w:rPr>
        <w:t xml:space="preserve">University of the Third Age Port Phillip </w:t>
      </w:r>
      <w:r w:rsidR="002B2651" w:rsidRPr="002B2651">
        <w:rPr>
          <w:rFonts w:cs="Arial"/>
        </w:rPr>
        <w:t>in partnership with the Seniors Festival Subcommittee using codesign principles for delivery.</w:t>
      </w:r>
    </w:p>
    <w:p w14:paraId="7D0A5BD7" w14:textId="62D86CC1" w:rsidR="0090625A" w:rsidRPr="002B2651" w:rsidRDefault="002B2651" w:rsidP="000B2A19">
      <w:pPr>
        <w:spacing w:line="360" w:lineRule="auto"/>
        <w:rPr>
          <w:rFonts w:cs="Arial"/>
        </w:rPr>
      </w:pPr>
      <w:r w:rsidRPr="002B2651">
        <w:rPr>
          <w:rFonts w:cs="Arial"/>
        </w:rPr>
        <w:t>The 2024 festival closed with the largest ever 20th</w:t>
      </w:r>
      <w:r w:rsidR="0090625A" w:rsidRPr="002B2651">
        <w:rPr>
          <w:rFonts w:cs="Arial"/>
        </w:rPr>
        <w:t xml:space="preserve"> Port Phillip Writes Seniors Festival Writing Award</w:t>
      </w:r>
      <w:r w:rsidRPr="002B2651">
        <w:rPr>
          <w:rFonts w:cs="Arial"/>
        </w:rPr>
        <w:t>s also co-designed and delivered by community members with strong writing backgrounds.</w:t>
      </w:r>
    </w:p>
    <w:p w14:paraId="27301DB1" w14:textId="0566B9BE" w:rsidR="002B2651" w:rsidRPr="002B2651" w:rsidRDefault="002B2651" w:rsidP="000B2A19">
      <w:pPr>
        <w:spacing w:line="360" w:lineRule="auto"/>
        <w:rPr>
          <w:rFonts w:cs="Arial"/>
        </w:rPr>
      </w:pPr>
      <w:r w:rsidRPr="002B2651">
        <w:rPr>
          <w:rFonts w:cs="Arial"/>
        </w:rPr>
        <w:t>This year’s festival was unaffected by the election period and could be delivered as it was considered essential to Council operations however there could be no Councillor’s addressing participants.</w:t>
      </w:r>
    </w:p>
    <w:p w14:paraId="3A1C7BAD" w14:textId="7184BD1A" w:rsidR="00E52E9E" w:rsidRPr="002B2651" w:rsidRDefault="0090625A" w:rsidP="00E52E9E">
      <w:pPr>
        <w:spacing w:line="360" w:lineRule="auto"/>
        <w:rPr>
          <w:rStyle w:val="eop"/>
          <w:rFonts w:cs="Arial"/>
          <w:color w:val="000000"/>
          <w:shd w:val="clear" w:color="auto" w:fill="FFFFFF"/>
        </w:rPr>
      </w:pPr>
      <w:r w:rsidRPr="002B2651">
        <w:rPr>
          <w:rStyle w:val="normaltextrun"/>
          <w:rFonts w:cs="Arial"/>
          <w:color w:val="000000"/>
          <w:shd w:val="clear" w:color="auto" w:fill="FFFFFF"/>
        </w:rPr>
        <w:t>The full</w:t>
      </w:r>
      <w:hyperlink r:id="rId33" w:tgtFrame="_blank" w:history="1">
        <w:r w:rsidRPr="002B2651">
          <w:rPr>
            <w:rStyle w:val="normaltextrun"/>
            <w:rFonts w:cs="Arial"/>
            <w:color w:val="0000FF"/>
            <w:u w:val="single"/>
            <w:shd w:val="clear" w:color="auto" w:fill="FFFFFF"/>
          </w:rPr>
          <w:t xml:space="preserve"> program</w:t>
        </w:r>
      </w:hyperlink>
      <w:r w:rsidRPr="002B2651">
        <w:rPr>
          <w:rStyle w:val="normaltextrun"/>
          <w:rFonts w:cs="Arial"/>
          <w:color w:val="000000"/>
          <w:shd w:val="clear" w:color="auto" w:fill="FFFFFF"/>
        </w:rPr>
        <w:t xml:space="preserve"> and the </w:t>
      </w:r>
      <w:hyperlink r:id="rId34" w:tgtFrame="_blank" w:history="1">
        <w:r w:rsidRPr="002B2651">
          <w:rPr>
            <w:rStyle w:val="normaltextrun"/>
            <w:rFonts w:cs="Arial"/>
            <w:color w:val="0000FF"/>
            <w:u w:val="single"/>
            <w:shd w:val="clear" w:color="auto" w:fill="FFFFFF"/>
          </w:rPr>
          <w:t>202</w:t>
        </w:r>
        <w:r w:rsidR="002B2651" w:rsidRPr="002B2651">
          <w:rPr>
            <w:rStyle w:val="normaltextrun"/>
            <w:rFonts w:cs="Arial"/>
            <w:color w:val="0000FF"/>
            <w:u w:val="single"/>
            <w:shd w:val="clear" w:color="auto" w:fill="FFFFFF"/>
          </w:rPr>
          <w:t>4</w:t>
        </w:r>
        <w:r w:rsidRPr="002B2651">
          <w:rPr>
            <w:rStyle w:val="normaltextrun"/>
            <w:rFonts w:cs="Arial"/>
            <w:color w:val="0000FF"/>
            <w:u w:val="single"/>
            <w:shd w:val="clear" w:color="auto" w:fill="FFFFFF"/>
          </w:rPr>
          <w:t xml:space="preserve"> edition of Port Phillip Writes</w:t>
        </w:r>
      </w:hyperlink>
      <w:r w:rsidRPr="002B2651">
        <w:rPr>
          <w:rStyle w:val="normaltextrun"/>
          <w:rFonts w:cs="Arial"/>
          <w:color w:val="000000"/>
          <w:shd w:val="clear" w:color="auto" w:fill="FFFFFF"/>
        </w:rPr>
        <w:t xml:space="preserve"> are available to download from the Council website.</w:t>
      </w:r>
      <w:bookmarkStart w:id="54" w:name="_Toc134178395"/>
      <w:bookmarkEnd w:id="46"/>
      <w:bookmarkEnd w:id="47"/>
    </w:p>
    <w:p w14:paraId="0977C474" w14:textId="3018EA81" w:rsidR="0008554E" w:rsidRDefault="0008554E" w:rsidP="000B035C">
      <w:pPr>
        <w:pStyle w:val="Heading2"/>
        <w:rPr>
          <w:szCs w:val="40"/>
        </w:rPr>
      </w:pPr>
      <w:bookmarkStart w:id="55" w:name="_Toc187138105"/>
      <w:bookmarkEnd w:id="53"/>
      <w:r w:rsidRPr="000B035C">
        <w:rPr>
          <w:szCs w:val="40"/>
        </w:rPr>
        <w:lastRenderedPageBreak/>
        <w:t>Acknowledgement</w:t>
      </w:r>
      <w:bookmarkEnd w:id="54"/>
      <w:bookmarkEnd w:id="55"/>
    </w:p>
    <w:p w14:paraId="74DD8CE4" w14:textId="77777777" w:rsidR="000479B9" w:rsidRPr="000479B9" w:rsidRDefault="000479B9" w:rsidP="000479B9"/>
    <w:p w14:paraId="19AD17FC" w14:textId="4C585957" w:rsidR="000B035C" w:rsidRDefault="0008554E" w:rsidP="00B40C35">
      <w:pPr>
        <w:spacing w:after="60" w:line="360" w:lineRule="auto"/>
        <w:rPr>
          <w:rFonts w:cs="Arial"/>
          <w:lang w:val="en-US"/>
        </w:rPr>
      </w:pPr>
      <w:r w:rsidRPr="000B035C">
        <w:rPr>
          <w:rFonts w:cs="Arial"/>
          <w:lang w:val="en-US"/>
        </w:rPr>
        <w:t xml:space="preserve">The OPAC would like to acknowledge the support throughout the year of the Councillor nominated by the Council to support the OPAC, Cr Peter Martin. </w:t>
      </w:r>
    </w:p>
    <w:p w14:paraId="5B86F364" w14:textId="77777777" w:rsidR="000A0DC1" w:rsidRPr="000B035C" w:rsidRDefault="000A0DC1" w:rsidP="00B40C35">
      <w:pPr>
        <w:spacing w:after="60" w:line="360" w:lineRule="auto"/>
        <w:rPr>
          <w:rFonts w:cs="Arial"/>
          <w:lang w:val="en-US"/>
        </w:rPr>
      </w:pPr>
    </w:p>
    <w:p w14:paraId="00BF5D2A" w14:textId="37BF46DC" w:rsidR="0008554E" w:rsidRPr="000A0DC1" w:rsidRDefault="0008554E" w:rsidP="00B40C35">
      <w:pPr>
        <w:spacing w:after="60" w:line="360" w:lineRule="auto"/>
        <w:rPr>
          <w:rFonts w:cs="Arial"/>
          <w:highlight w:val="yellow"/>
          <w:lang w:val="en-US"/>
        </w:rPr>
      </w:pPr>
      <w:r w:rsidRPr="000A0DC1">
        <w:rPr>
          <w:rFonts w:cs="Arial"/>
          <w:lang w:val="en-US"/>
        </w:rPr>
        <w:t xml:space="preserve">This report was prepared by </w:t>
      </w:r>
      <w:r w:rsidR="00C17424" w:rsidRPr="000A0DC1">
        <w:rPr>
          <w:rFonts w:cs="Arial"/>
          <w:lang w:val="en-US"/>
        </w:rPr>
        <w:t>Simone Jamieson</w:t>
      </w:r>
      <w:r w:rsidR="000B035C" w:rsidRPr="000A0DC1">
        <w:rPr>
          <w:rFonts w:cs="Arial"/>
          <w:lang w:val="en-US"/>
        </w:rPr>
        <w:t xml:space="preserve"> </w:t>
      </w:r>
      <w:r w:rsidRPr="000A0DC1">
        <w:rPr>
          <w:rFonts w:cs="Arial"/>
          <w:lang w:val="en-US"/>
        </w:rPr>
        <w:t>Team Leader Community Building in consultation with the 202</w:t>
      </w:r>
      <w:r w:rsidR="000B035C" w:rsidRPr="000A0DC1">
        <w:rPr>
          <w:rFonts w:cs="Arial"/>
          <w:lang w:val="en-US"/>
        </w:rPr>
        <w:t>4</w:t>
      </w:r>
      <w:r w:rsidRPr="000A0DC1">
        <w:rPr>
          <w:rFonts w:cs="Arial"/>
          <w:lang w:val="en-US"/>
        </w:rPr>
        <w:t xml:space="preserve"> OPAC Chair and Committee. It was confirmed by the OPAC Committee at the </w:t>
      </w:r>
      <w:r w:rsidR="000A1A7E" w:rsidRPr="000A0DC1">
        <w:rPr>
          <w:rFonts w:cs="Arial"/>
          <w:lang w:val="en-US"/>
        </w:rPr>
        <w:t>17</w:t>
      </w:r>
      <w:r w:rsidR="006E42D9" w:rsidRPr="000A0DC1">
        <w:rPr>
          <w:rFonts w:cs="Arial"/>
          <w:lang w:val="en-US"/>
        </w:rPr>
        <w:t xml:space="preserve"> February </w:t>
      </w:r>
      <w:r w:rsidRPr="000A0DC1">
        <w:rPr>
          <w:rFonts w:cs="Arial"/>
          <w:lang w:val="en-US"/>
        </w:rPr>
        <w:t>202</w:t>
      </w:r>
      <w:r w:rsidR="000A1A7E" w:rsidRPr="000A0DC1">
        <w:rPr>
          <w:rFonts w:cs="Arial"/>
          <w:lang w:val="en-US"/>
        </w:rPr>
        <w:t>5</w:t>
      </w:r>
      <w:r w:rsidRPr="000A0DC1">
        <w:rPr>
          <w:rFonts w:cs="Arial"/>
          <w:lang w:val="en-US"/>
        </w:rPr>
        <w:t xml:space="preserve"> OPAC meeting.</w:t>
      </w:r>
    </w:p>
    <w:p w14:paraId="4229A9FF" w14:textId="2B129330" w:rsidR="006E42D9" w:rsidRPr="006D0DA6" w:rsidRDefault="006E42D9" w:rsidP="0008554E">
      <w:pPr>
        <w:rPr>
          <w:rFonts w:cs="Arial"/>
          <w:color w:val="000000" w:themeColor="text1"/>
          <w:highlight w:val="yellow"/>
          <w:lang w:val="en-US"/>
        </w:rPr>
      </w:pPr>
    </w:p>
    <w:p w14:paraId="4865C124" w14:textId="30A84346" w:rsidR="0008554E" w:rsidRPr="000B035C" w:rsidRDefault="006E42D9" w:rsidP="0008554E">
      <w:pPr>
        <w:rPr>
          <w:rFonts w:cs="Arial"/>
          <w:color w:val="000000" w:themeColor="text1"/>
          <w:lang w:val="en-US"/>
        </w:rPr>
      </w:pPr>
      <w:r w:rsidRPr="000B035C">
        <w:rPr>
          <w:rFonts w:cs="Arial"/>
          <w:color w:val="000000" w:themeColor="text1"/>
          <w:lang w:val="en-US"/>
        </w:rPr>
        <w:t>Wendy Priddle</w:t>
      </w:r>
    </w:p>
    <w:p w14:paraId="008F6746" w14:textId="3DC01DAC" w:rsidR="00D64C82" w:rsidRPr="000B035C" w:rsidRDefault="0008554E" w:rsidP="003738F4">
      <w:pPr>
        <w:rPr>
          <w:rFonts w:cs="Arial"/>
          <w:color w:val="000000" w:themeColor="text1"/>
          <w:lang w:val="en-US"/>
        </w:rPr>
      </w:pPr>
      <w:r w:rsidRPr="000B035C">
        <w:rPr>
          <w:rFonts w:cs="Arial"/>
          <w:color w:val="000000" w:themeColor="text1"/>
          <w:lang w:val="en-US"/>
        </w:rPr>
        <w:t>OPAC Chair</w:t>
      </w:r>
    </w:p>
    <w:p w14:paraId="0BA12D7E" w14:textId="1614DAD7" w:rsidR="00D64C82" w:rsidRPr="00F2472F" w:rsidRDefault="00D64C82" w:rsidP="008D5175">
      <w:pPr>
        <w:spacing w:line="259" w:lineRule="auto"/>
        <w:rPr>
          <w:rFonts w:cs="Arial"/>
          <w:color w:val="000000" w:themeColor="text1"/>
          <w:highlight w:val="yellow"/>
          <w:lang w:val="en-US"/>
        </w:rPr>
        <w:sectPr w:rsidR="00D64C82" w:rsidRPr="00F2472F" w:rsidSect="00F54468">
          <w:headerReference w:type="even" r:id="rId35"/>
          <w:pgSz w:w="11906" w:h="16838" w:code="9"/>
          <w:pgMar w:top="2410" w:right="1134" w:bottom="1134" w:left="1134" w:header="709" w:footer="709" w:gutter="0"/>
          <w:cols w:space="708"/>
          <w:docGrid w:linePitch="360"/>
        </w:sectPr>
      </w:pPr>
      <w:r>
        <w:rPr>
          <w:b/>
          <w:bCs/>
        </w:rPr>
        <w:br w:type="page"/>
      </w:r>
    </w:p>
    <w:p w14:paraId="4EB3F3B4" w14:textId="796951FA" w:rsidR="004B789C" w:rsidRDefault="004B789C">
      <w:pPr>
        <w:spacing w:line="259" w:lineRule="auto"/>
      </w:pPr>
    </w:p>
    <w:p w14:paraId="04DC0038" w14:textId="77777777" w:rsidR="004B789C" w:rsidRDefault="004B789C" w:rsidP="004B789C"/>
    <w:p w14:paraId="552F59BC" w14:textId="77777777" w:rsidR="004B789C" w:rsidRDefault="004B789C" w:rsidP="004B789C"/>
    <w:p w14:paraId="5015047C" w14:textId="77777777" w:rsidR="004B789C" w:rsidRDefault="004B789C" w:rsidP="004B789C"/>
    <w:p w14:paraId="04168577" w14:textId="77777777" w:rsidR="004B789C" w:rsidRDefault="004B789C" w:rsidP="004B789C"/>
    <w:p w14:paraId="0BA864F3" w14:textId="77777777" w:rsidR="004B789C" w:rsidRDefault="004B789C" w:rsidP="004B789C"/>
    <w:p w14:paraId="5D53B406" w14:textId="77777777" w:rsidR="004B789C" w:rsidRDefault="004B789C" w:rsidP="004B789C"/>
    <w:p w14:paraId="58A1600E" w14:textId="77777777" w:rsidR="004B789C" w:rsidRPr="004B789C" w:rsidRDefault="004B789C" w:rsidP="004B789C"/>
    <w:p w14:paraId="414A0B17" w14:textId="77777777" w:rsidR="004B789C" w:rsidRDefault="004B789C" w:rsidP="004B789C">
      <w:pPr>
        <w:pStyle w:val="Heading2"/>
      </w:pPr>
    </w:p>
    <w:p w14:paraId="0D42EC41" w14:textId="77777777" w:rsidR="00B8421D" w:rsidRPr="006E710C" w:rsidRDefault="00B8421D" w:rsidP="00BC64A3">
      <w:pPr>
        <w:spacing w:line="259" w:lineRule="auto"/>
      </w:pPr>
    </w:p>
    <w:sectPr w:rsidR="00B8421D" w:rsidRPr="006E710C" w:rsidSect="008D5175">
      <w:headerReference w:type="even" r:id="rId36"/>
      <w:headerReference w:type="default" r:id="rId37"/>
      <w:footerReference w:type="even" r:id="rId38"/>
      <w:footerReference w:type="default" r:id="rId39"/>
      <w:pgSz w:w="11906" w:h="16838"/>
      <w:pgMar w:top="2268"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7260FB9" w14:textId="77777777" w:rsidR="00321E8C" w:rsidRDefault="00321E8C" w:rsidP="00873A5B">
      <w:pPr>
        <w:spacing w:after="0" w:line="240" w:lineRule="auto"/>
      </w:pPr>
      <w:r>
        <w:separator/>
      </w:r>
    </w:p>
  </w:endnote>
  <w:endnote w:type="continuationSeparator" w:id="0">
    <w:p w14:paraId="5898093E" w14:textId="77777777" w:rsidR="00321E8C" w:rsidRDefault="00321E8C" w:rsidP="00873A5B">
      <w:pPr>
        <w:spacing w:after="0" w:line="240" w:lineRule="auto"/>
      </w:pPr>
      <w:r>
        <w:continuationSeparator/>
      </w:r>
    </w:p>
  </w:endnote>
  <w:endnote w:type="continuationNotice" w:id="1">
    <w:p w14:paraId="41090061" w14:textId="77777777" w:rsidR="00321E8C" w:rsidRDefault="00321E8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ill Sans MT">
    <w:panose1 w:val="020B0502020104020203"/>
    <w:charset w:val="00"/>
    <w:family w:val="swiss"/>
    <w:pitch w:val="variable"/>
    <w:sig w:usb0="00000007" w:usb1="00000000" w:usb2="00000000" w:usb3="00000000" w:csb0="00000003"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Arial Bold">
    <w:altName w:val="Arial"/>
    <w:panose1 w:val="020B0704020202020204"/>
    <w:charset w:val="00"/>
    <w:family w:val="roman"/>
    <w:notTrueType/>
    <w:pitch w:val="default"/>
  </w:font>
  <w:font w:name="Poppins SemiBold">
    <w:panose1 w:val="00000700000000000000"/>
    <w:charset w:val="00"/>
    <w:family w:val="auto"/>
    <w:pitch w:val="variable"/>
    <w:sig w:usb0="00008007" w:usb1="00000000" w:usb2="00000000" w:usb3="00000000" w:csb0="00000093" w:csb1="00000000"/>
  </w:font>
  <w:font w:name="ArialMT">
    <w:altName w:val="Arial"/>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7C52E4" w14:textId="5E36A300" w:rsidR="00147C38" w:rsidRPr="002E32FD" w:rsidRDefault="00F3339B" w:rsidP="00F3339B">
    <w:pPr>
      <w:pStyle w:val="Footer"/>
      <w:tabs>
        <w:tab w:val="clear" w:pos="4513"/>
        <w:tab w:val="clear" w:pos="9026"/>
        <w:tab w:val="right" w:pos="9639"/>
      </w:tabs>
      <w:rPr>
        <w:sz w:val="18"/>
        <w:szCs w:val="18"/>
      </w:rPr>
    </w:pPr>
    <w:r w:rsidRPr="002E32FD">
      <w:rPr>
        <w:sz w:val="18"/>
        <w:szCs w:val="18"/>
      </w:rPr>
      <w:t xml:space="preserve">Version </w:t>
    </w:r>
    <w:r w:rsidR="00C6153D">
      <w:rPr>
        <w:sz w:val="18"/>
        <w:szCs w:val="18"/>
      </w:rPr>
      <w:t>1</w:t>
    </w:r>
    <w:r w:rsidRPr="002E32FD">
      <w:rPr>
        <w:sz w:val="18"/>
        <w:szCs w:val="18"/>
      </w:rPr>
      <w:t xml:space="preserve">, </w:t>
    </w:r>
    <w:r w:rsidR="00587AF5">
      <w:rPr>
        <w:sz w:val="18"/>
        <w:szCs w:val="18"/>
      </w:rPr>
      <w:t>Date</w:t>
    </w:r>
    <w:r w:rsidRPr="002E32FD">
      <w:rPr>
        <w:sz w:val="18"/>
        <w:szCs w:val="18"/>
      </w:rPr>
      <w:tab/>
    </w:r>
    <w:r w:rsidRPr="002E32FD">
      <w:rPr>
        <w:sz w:val="18"/>
        <w:szCs w:val="18"/>
      </w:rPr>
      <w:fldChar w:fldCharType="begin"/>
    </w:r>
    <w:r w:rsidRPr="002E32FD">
      <w:rPr>
        <w:sz w:val="18"/>
        <w:szCs w:val="18"/>
      </w:rPr>
      <w:instrText xml:space="preserve"> PAGE   \* MERGEFORMAT </w:instrText>
    </w:r>
    <w:r w:rsidRPr="002E32FD">
      <w:rPr>
        <w:sz w:val="18"/>
        <w:szCs w:val="18"/>
      </w:rPr>
      <w:fldChar w:fldCharType="separate"/>
    </w:r>
    <w:r w:rsidRPr="002E32FD">
      <w:rPr>
        <w:noProof/>
        <w:sz w:val="18"/>
        <w:szCs w:val="18"/>
      </w:rPr>
      <w:t>1</w:t>
    </w:r>
    <w:r w:rsidRPr="002E32FD">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52E650" w14:textId="63F6DE8D" w:rsidR="004B0453" w:rsidRPr="002E32FD" w:rsidRDefault="00FF7422" w:rsidP="00A30B39">
    <w:pPr>
      <w:pStyle w:val="Footer"/>
      <w:tabs>
        <w:tab w:val="clear" w:pos="4513"/>
        <w:tab w:val="clear" w:pos="9026"/>
        <w:tab w:val="left" w:pos="2760"/>
        <w:tab w:val="right" w:pos="9639"/>
      </w:tabs>
      <w:rPr>
        <w:sz w:val="18"/>
        <w:szCs w:val="18"/>
      </w:rPr>
    </w:pPr>
    <w:r w:rsidRPr="00D92DCF">
      <w:rPr>
        <w:sz w:val="18"/>
        <w:szCs w:val="18"/>
      </w:rPr>
      <w:t xml:space="preserve">Version 1, </w:t>
    </w:r>
    <w:r w:rsidR="00D92DCF" w:rsidRPr="00D92DCF">
      <w:rPr>
        <w:sz w:val="18"/>
        <w:szCs w:val="18"/>
      </w:rPr>
      <w:t>8/01/2025</w:t>
    </w:r>
    <w:r w:rsidR="00F3339B" w:rsidRPr="002E32FD">
      <w:rPr>
        <w:sz w:val="18"/>
        <w:szCs w:val="18"/>
      </w:rPr>
      <w:tab/>
    </w:r>
    <w:r w:rsidR="00A30B39">
      <w:rPr>
        <w:sz w:val="18"/>
        <w:szCs w:val="18"/>
      </w:rPr>
      <w:tab/>
    </w:r>
    <w:r w:rsidR="00F3339B" w:rsidRPr="002E32FD">
      <w:rPr>
        <w:sz w:val="18"/>
        <w:szCs w:val="18"/>
      </w:rPr>
      <w:fldChar w:fldCharType="begin"/>
    </w:r>
    <w:r w:rsidR="00F3339B" w:rsidRPr="002E32FD">
      <w:rPr>
        <w:sz w:val="18"/>
        <w:szCs w:val="18"/>
      </w:rPr>
      <w:instrText xml:space="preserve"> PAGE   \* MERGEFORMAT </w:instrText>
    </w:r>
    <w:r w:rsidR="00F3339B" w:rsidRPr="002E32FD">
      <w:rPr>
        <w:sz w:val="18"/>
        <w:szCs w:val="18"/>
      </w:rPr>
      <w:fldChar w:fldCharType="separate"/>
    </w:r>
    <w:r w:rsidR="00F3339B" w:rsidRPr="002E32FD">
      <w:rPr>
        <w:sz w:val="18"/>
        <w:szCs w:val="18"/>
      </w:rPr>
      <w:t>2</w:t>
    </w:r>
    <w:r w:rsidR="00F3339B" w:rsidRPr="002E32FD">
      <w:rPr>
        <w:noProof/>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E28877" w14:textId="77777777" w:rsidR="002E32FD" w:rsidRDefault="002E32FD" w:rsidP="00F3339B">
    <w:pPr>
      <w:pStyle w:val="Footer"/>
      <w:tabs>
        <w:tab w:val="clear" w:pos="4513"/>
        <w:tab w:val="clear" w:pos="9026"/>
        <w:tab w:val="right" w:pos="9639"/>
      </w:tabs>
    </w:pP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BBBFB" w14:textId="77777777" w:rsidR="00A30B39" w:rsidRPr="002E32FD" w:rsidRDefault="00A30B39" w:rsidP="00A30B39">
    <w:pPr>
      <w:pStyle w:val="Footer"/>
      <w:tabs>
        <w:tab w:val="clear" w:pos="4513"/>
        <w:tab w:val="clear" w:pos="9026"/>
        <w:tab w:val="left" w:pos="2760"/>
        <w:tab w:val="right" w:pos="9639"/>
      </w:tabs>
      <w:rPr>
        <w:sz w:val="18"/>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0EFE242" w14:textId="77777777" w:rsidR="00321E8C" w:rsidRDefault="00321E8C" w:rsidP="00873A5B">
      <w:pPr>
        <w:spacing w:after="0" w:line="240" w:lineRule="auto"/>
      </w:pPr>
      <w:r>
        <w:separator/>
      </w:r>
    </w:p>
  </w:footnote>
  <w:footnote w:type="continuationSeparator" w:id="0">
    <w:p w14:paraId="624E3108" w14:textId="77777777" w:rsidR="00321E8C" w:rsidRDefault="00321E8C" w:rsidP="00873A5B">
      <w:pPr>
        <w:spacing w:after="0" w:line="240" w:lineRule="auto"/>
      </w:pPr>
      <w:r>
        <w:continuationSeparator/>
      </w:r>
    </w:p>
  </w:footnote>
  <w:footnote w:type="continuationNotice" w:id="1">
    <w:p w14:paraId="02B08B9B" w14:textId="77777777" w:rsidR="00321E8C" w:rsidRDefault="00321E8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8327C" w14:textId="77777777" w:rsidR="004B0453" w:rsidRPr="00BD0F6D" w:rsidRDefault="00147C38" w:rsidP="004B0453">
    <w:pPr>
      <w:rPr>
        <w:color w:val="FFFFFF" w:themeColor="background1"/>
      </w:rPr>
    </w:pPr>
    <w:r>
      <w:rPr>
        <w:noProof/>
      </w:rPr>
      <w:drawing>
        <wp:anchor distT="0" distB="0" distL="114300" distR="114300" simplePos="0" relativeHeight="251658241" behindDoc="1" locked="0" layoutInCell="1" allowOverlap="1" wp14:anchorId="6E5E819E" wp14:editId="3A9F89A1">
          <wp:simplePos x="0" y="0"/>
          <wp:positionH relativeFrom="column">
            <wp:posOffset>-713740</wp:posOffset>
          </wp:positionH>
          <wp:positionV relativeFrom="paragraph">
            <wp:posOffset>-450215</wp:posOffset>
          </wp:positionV>
          <wp:extent cx="7559996" cy="1079128"/>
          <wp:effectExtent l="0" t="0" r="3175" b="6985"/>
          <wp:wrapNone/>
          <wp:docPr id="551006089" name="Picture 55100608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96" cy="1079128"/>
                  </a:xfrm>
                  <a:prstGeom prst="rect">
                    <a:avLst/>
                  </a:prstGeom>
                </pic:spPr>
              </pic:pic>
            </a:graphicData>
          </a:graphic>
          <wp14:sizeRelH relativeFrom="margin">
            <wp14:pctWidth>0</wp14:pctWidth>
          </wp14:sizeRelH>
          <wp14:sizeRelV relativeFrom="margin">
            <wp14:pctHeight>0</wp14:pctHeight>
          </wp14:sizeRelV>
        </wp:anchor>
      </w:drawing>
    </w:r>
    <w:r w:rsidR="004B0453" w:rsidRPr="00BD0F6D">
      <w:rPr>
        <w:color w:val="FFFFFF" w:themeColor="background1"/>
      </w:rPr>
      <w:t xml:space="preserve">City of Port Phillip </w:t>
    </w:r>
    <w:bookmarkStart w:id="0" w:name="_Hlk127955566"/>
    <w:r w:rsidR="004B0453" w:rsidRPr="00F414C9">
      <w:rPr>
        <w:b/>
        <w:bCs/>
        <w:color w:val="FFFFFF" w:themeColor="background1"/>
      </w:rPr>
      <w:t>&lt;Name of document&gt;</w:t>
    </w:r>
    <w:bookmarkEnd w:id="0"/>
  </w:p>
  <w:p w14:paraId="4AF579CA" w14:textId="77777777" w:rsidR="004B0453" w:rsidRDefault="004B0453" w:rsidP="004B0453">
    <w:pPr>
      <w:tabs>
        <w:tab w:val="left" w:pos="1107"/>
      </w:tabs>
    </w:pP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D479C" w14:textId="77777777" w:rsidR="00676613" w:rsidRDefault="00BD0F6D" w:rsidP="00676613">
    <w:pPr>
      <w:rPr>
        <w:b/>
        <w:bCs/>
        <w:color w:val="FFFFFF" w:themeColor="background1"/>
      </w:rPr>
    </w:pPr>
    <w:r w:rsidRPr="00BD0F6D">
      <w:rPr>
        <w:noProof/>
        <w:color w:val="FFFFFF" w:themeColor="background1"/>
      </w:rPr>
      <w:drawing>
        <wp:anchor distT="0" distB="0" distL="114300" distR="114300" simplePos="0" relativeHeight="251658240" behindDoc="1" locked="0" layoutInCell="1" allowOverlap="1" wp14:anchorId="156FA973" wp14:editId="77C470F3">
          <wp:simplePos x="0" y="0"/>
          <wp:positionH relativeFrom="page">
            <wp:posOffset>3</wp:posOffset>
          </wp:positionH>
          <wp:positionV relativeFrom="paragraph">
            <wp:posOffset>-443865</wp:posOffset>
          </wp:positionV>
          <wp:extent cx="7559989" cy="1079128"/>
          <wp:effectExtent l="0" t="0" r="3175" b="6985"/>
          <wp:wrapNone/>
          <wp:docPr id="814853370" name="Picture 81485337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89" cy="1079128"/>
                  </a:xfrm>
                  <a:prstGeom prst="rect">
                    <a:avLst/>
                  </a:prstGeom>
                </pic:spPr>
              </pic:pic>
            </a:graphicData>
          </a:graphic>
          <wp14:sizeRelH relativeFrom="margin">
            <wp14:pctWidth>0</wp14:pctWidth>
          </wp14:sizeRelH>
          <wp14:sizeRelV relativeFrom="margin">
            <wp14:pctHeight>0</wp14:pctHeight>
          </wp14:sizeRelV>
        </wp:anchor>
      </w:drawing>
    </w:r>
    <w:r w:rsidRPr="00BD0F6D">
      <w:rPr>
        <w:color w:val="FFFFFF" w:themeColor="background1"/>
      </w:rPr>
      <w:t xml:space="preserve">City of Port Phillip </w:t>
    </w:r>
    <w:r w:rsidR="00676613">
      <w:rPr>
        <w:b/>
        <w:bCs/>
        <w:color w:val="FFFFFF" w:themeColor="background1"/>
      </w:rPr>
      <w:t xml:space="preserve">Older Persons Advisory Committee </w:t>
    </w:r>
  </w:p>
  <w:p w14:paraId="5C710B34" w14:textId="15DD6FC8" w:rsidR="00676613" w:rsidRPr="00066C52" w:rsidRDefault="00676613" w:rsidP="00676613">
    <w:pPr>
      <w:rPr>
        <w:b/>
        <w:bCs/>
        <w:color w:val="FFFFFF" w:themeColor="background1"/>
      </w:rPr>
    </w:pPr>
    <w:r>
      <w:rPr>
        <w:b/>
        <w:bCs/>
        <w:color w:val="FFFFFF" w:themeColor="background1"/>
      </w:rPr>
      <w:t>202</w:t>
    </w:r>
    <w:r w:rsidR="00066C52">
      <w:rPr>
        <w:b/>
        <w:bCs/>
        <w:color w:val="FFFFFF" w:themeColor="background1"/>
      </w:rPr>
      <w:t>4</w:t>
    </w:r>
    <w:r>
      <w:rPr>
        <w:b/>
        <w:bCs/>
        <w:color w:val="FFFFFF" w:themeColor="background1"/>
      </w:rPr>
      <w:t xml:space="preserve"> Annual Report</w:t>
    </w:r>
  </w:p>
  <w:p w14:paraId="3EC0857B" w14:textId="77C7BA6E" w:rsidR="00BD0F6D" w:rsidRPr="00BD0F6D" w:rsidRDefault="00BD0F6D">
    <w:pPr>
      <w:rPr>
        <w:color w:val="FFFFFF" w:themeColor="background1"/>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D1ED16" w14:textId="77777777" w:rsidR="00BD0F6D" w:rsidRDefault="00C47B50">
    <w:r w:rsidRPr="00C47B50">
      <w:rPr>
        <w:noProof/>
      </w:rPr>
      <w:drawing>
        <wp:anchor distT="0" distB="0" distL="114300" distR="114300" simplePos="0" relativeHeight="251658245" behindDoc="1" locked="1" layoutInCell="1" allowOverlap="1" wp14:anchorId="462E01C1" wp14:editId="6E061D1B">
          <wp:simplePos x="0" y="0"/>
          <wp:positionH relativeFrom="page">
            <wp:posOffset>0</wp:posOffset>
          </wp:positionH>
          <wp:positionV relativeFrom="page">
            <wp:posOffset>9779635</wp:posOffset>
          </wp:positionV>
          <wp:extent cx="7559675" cy="901700"/>
          <wp:effectExtent l="0" t="0" r="3175" b="0"/>
          <wp:wrapNone/>
          <wp:docPr id="1305907926" name="Picture 1305907926">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7559675" cy="90170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6" behindDoc="1" locked="0" layoutInCell="1" allowOverlap="1" wp14:anchorId="7B978666" wp14:editId="7F0BDEFA">
          <wp:simplePos x="0" y="0"/>
          <wp:positionH relativeFrom="column">
            <wp:posOffset>1766570</wp:posOffset>
          </wp:positionH>
          <wp:positionV relativeFrom="paragraph">
            <wp:posOffset>9561830</wp:posOffset>
          </wp:positionV>
          <wp:extent cx="364490" cy="364490"/>
          <wp:effectExtent l="0" t="0" r="0" b="0"/>
          <wp:wrapNone/>
          <wp:docPr id="2140903848" name="Picture 2140903848" descr="Shape&#10;&#10;Description automatically generated with low confidence">
            <a:hlinkClick xmlns:a="http://schemas.openxmlformats.org/drawingml/2006/main" r:id="rId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Shape&#10;&#10;Description automatically generated with low confidence">
                    <a:hlinkClick r:id="rId3"/>
                  </pic:cNvPr>
                  <pic:cNvPicPr/>
                </pic:nvPicPr>
                <pic:blipFill>
                  <a:blip r:embed="rId4">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7" behindDoc="1" locked="0" layoutInCell="1" allowOverlap="1" wp14:anchorId="05761AA1" wp14:editId="1EE84511">
          <wp:simplePos x="0" y="0"/>
          <wp:positionH relativeFrom="column">
            <wp:posOffset>2034540</wp:posOffset>
          </wp:positionH>
          <wp:positionV relativeFrom="paragraph">
            <wp:posOffset>9563100</wp:posOffset>
          </wp:positionV>
          <wp:extent cx="364490" cy="364490"/>
          <wp:effectExtent l="0" t="0" r="0" b="0"/>
          <wp:wrapNone/>
          <wp:docPr id="1826181352" name="Picture 1826181352">
            <a:hlinkClick xmlns:a="http://schemas.openxmlformats.org/drawingml/2006/main" r:id="rId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hlinkClick r:id="rId5"/>
                  </pic:cNvPr>
                  <pic:cNvPicPr/>
                </pic:nvPicPr>
                <pic:blipFill>
                  <a:blip r:embed="rId6">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8" behindDoc="1" locked="0" layoutInCell="1" allowOverlap="1" wp14:anchorId="4FAE67F4" wp14:editId="70D6E01E">
          <wp:simplePos x="0" y="0"/>
          <wp:positionH relativeFrom="column">
            <wp:posOffset>2302510</wp:posOffset>
          </wp:positionH>
          <wp:positionV relativeFrom="paragraph">
            <wp:posOffset>9563100</wp:posOffset>
          </wp:positionV>
          <wp:extent cx="364490" cy="364490"/>
          <wp:effectExtent l="0" t="0" r="0" b="0"/>
          <wp:wrapNone/>
          <wp:docPr id="1937074989" name="Picture 1937074989">
            <a:hlinkClick xmlns:a="http://schemas.openxmlformats.org/drawingml/2006/main" r:id="rId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hlinkClick r:id="rId7"/>
                  </pic:cNvPr>
                  <pic:cNvPicPr/>
                </pic:nvPicPr>
                <pic:blipFill>
                  <a:blip r:embed="rId8">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C28833" w14:textId="15399C6E" w:rsidR="009C1B11" w:rsidRDefault="00BC64A3" w:rsidP="004B0453">
    <w:pPr>
      <w:rPr>
        <w:b/>
        <w:bCs/>
        <w:color w:val="FFFFFF" w:themeColor="background1"/>
      </w:rPr>
    </w:pPr>
    <w:r>
      <w:rPr>
        <w:noProof/>
      </w:rPr>
      <w:drawing>
        <wp:anchor distT="0" distB="0" distL="114300" distR="114300" simplePos="0" relativeHeight="251658242" behindDoc="1" locked="0" layoutInCell="1" allowOverlap="1" wp14:anchorId="7E60CEFD" wp14:editId="62F1B5EC">
          <wp:simplePos x="0" y="0"/>
          <wp:positionH relativeFrom="column">
            <wp:posOffset>-713740</wp:posOffset>
          </wp:positionH>
          <wp:positionV relativeFrom="paragraph">
            <wp:posOffset>-450215</wp:posOffset>
          </wp:positionV>
          <wp:extent cx="7559996" cy="1079128"/>
          <wp:effectExtent l="0" t="0" r="3175" b="6985"/>
          <wp:wrapNone/>
          <wp:docPr id="28" name="Picture 2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96" cy="1079128"/>
                  </a:xfrm>
                  <a:prstGeom prst="rect">
                    <a:avLst/>
                  </a:prstGeom>
                </pic:spPr>
              </pic:pic>
            </a:graphicData>
          </a:graphic>
          <wp14:sizeRelH relativeFrom="margin">
            <wp14:pctWidth>0</wp14:pctWidth>
          </wp14:sizeRelH>
          <wp14:sizeRelV relativeFrom="margin">
            <wp14:pctHeight>0</wp14:pctHeight>
          </wp14:sizeRelV>
        </wp:anchor>
      </w:drawing>
    </w:r>
    <w:r w:rsidRPr="00BD0F6D">
      <w:rPr>
        <w:color w:val="FFFFFF" w:themeColor="background1"/>
      </w:rPr>
      <w:t xml:space="preserve">City of Port Phillip </w:t>
    </w:r>
    <w:r w:rsidR="009C1B11">
      <w:rPr>
        <w:b/>
        <w:bCs/>
        <w:color w:val="FFFFFF" w:themeColor="background1"/>
      </w:rPr>
      <w:t xml:space="preserve">Older Persons Advisory Committee </w:t>
    </w:r>
  </w:p>
  <w:p w14:paraId="3B092F78" w14:textId="186943AC" w:rsidR="00BC64A3" w:rsidRPr="00BD0F6D" w:rsidRDefault="009C1B11" w:rsidP="004B0453">
    <w:pPr>
      <w:rPr>
        <w:color w:val="FFFFFF" w:themeColor="background1"/>
      </w:rPr>
    </w:pPr>
    <w:r>
      <w:rPr>
        <w:b/>
        <w:bCs/>
        <w:color w:val="FFFFFF" w:themeColor="background1"/>
      </w:rPr>
      <w:t>202</w:t>
    </w:r>
    <w:r w:rsidR="00065C05">
      <w:rPr>
        <w:b/>
        <w:bCs/>
        <w:color w:val="FFFFFF" w:themeColor="background1"/>
      </w:rPr>
      <w:t>4</w:t>
    </w:r>
    <w:r>
      <w:rPr>
        <w:b/>
        <w:bCs/>
        <w:color w:val="FFFFFF" w:themeColor="background1"/>
      </w:rPr>
      <w:t xml:space="preserve"> Annual Report</w:t>
    </w:r>
  </w:p>
  <w:p w14:paraId="6A6EE25C" w14:textId="77777777" w:rsidR="00BC64A3" w:rsidRDefault="00BC64A3" w:rsidP="004B0453">
    <w:pPr>
      <w:tabs>
        <w:tab w:val="left" w:pos="1107"/>
      </w:tabs>
    </w:pP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0C7DE1" w14:textId="77777777" w:rsidR="00BC64A3" w:rsidRDefault="008D5175" w:rsidP="004B0453">
    <w:pPr>
      <w:tabs>
        <w:tab w:val="left" w:pos="1107"/>
      </w:tabs>
    </w:pPr>
    <w:r>
      <w:rPr>
        <w:noProof/>
        <w:color w:val="FFFFFF" w:themeColor="background1"/>
      </w:rPr>
      <w:drawing>
        <wp:anchor distT="0" distB="0" distL="114300" distR="114300" simplePos="0" relativeHeight="251658243" behindDoc="1" locked="0" layoutInCell="1" allowOverlap="1" wp14:anchorId="6DDCFBDE" wp14:editId="51B76B62">
          <wp:simplePos x="0" y="0"/>
          <wp:positionH relativeFrom="page">
            <wp:align>right</wp:align>
          </wp:positionH>
          <wp:positionV relativeFrom="paragraph">
            <wp:posOffset>-453309</wp:posOffset>
          </wp:positionV>
          <wp:extent cx="7560000" cy="10692000"/>
          <wp:effectExtent l="0" t="0" r="3175" b="0"/>
          <wp:wrapNone/>
          <wp:docPr id="118166235" name="Picture 11816623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E09582" w14:textId="77777777" w:rsidR="008D5175" w:rsidRPr="00BD0F6D" w:rsidRDefault="00CA372B" w:rsidP="00CA372B">
    <w:pPr>
      <w:tabs>
        <w:tab w:val="left" w:pos="5304"/>
      </w:tabs>
      <w:rPr>
        <w:color w:val="FFFFFF" w:themeColor="background1"/>
      </w:rPr>
    </w:pPr>
    <w:r>
      <w:rPr>
        <w:noProof/>
        <w:color w:val="FFFFFF" w:themeColor="background1"/>
      </w:rPr>
      <w:drawing>
        <wp:anchor distT="0" distB="0" distL="114300" distR="114300" simplePos="0" relativeHeight="251658244" behindDoc="1" locked="0" layoutInCell="1" allowOverlap="1" wp14:anchorId="049F72A3" wp14:editId="73FD7722">
          <wp:simplePos x="0" y="0"/>
          <wp:positionH relativeFrom="page">
            <wp:align>right</wp:align>
          </wp:positionH>
          <wp:positionV relativeFrom="paragraph">
            <wp:posOffset>-453308</wp:posOffset>
          </wp:positionV>
          <wp:extent cx="7560000" cy="10692000"/>
          <wp:effectExtent l="0" t="0" r="3175" b="0"/>
          <wp:wrapNone/>
          <wp:docPr id="1880380743" name="Picture 188038074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r>
      <w:rPr>
        <w:color w:val="FFFFFF" w:themeColor="background1"/>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C2A4C96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5048584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8A92890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33E8D43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EC1233B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E525B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5BE388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8F488C2"/>
    <w:lvl w:ilvl="0">
      <w:start w:val="1"/>
      <w:numFmt w:val="bullet"/>
      <w:pStyle w:val="ListBullet2"/>
      <w:lvlText w:val="o"/>
      <w:lvlJc w:val="left"/>
      <w:pPr>
        <w:ind w:left="644" w:hanging="360"/>
      </w:pPr>
      <w:rPr>
        <w:rFonts w:ascii="Courier New" w:hAnsi="Courier New" w:cs="Courier New" w:hint="default"/>
      </w:rPr>
    </w:lvl>
  </w:abstractNum>
  <w:abstractNum w:abstractNumId="8" w15:restartNumberingAfterBreak="0">
    <w:nsid w:val="FFFFFF88"/>
    <w:multiLevelType w:val="singleLevel"/>
    <w:tmpl w:val="B5DC343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FB82F5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3D23762"/>
    <w:multiLevelType w:val="hybridMultilevel"/>
    <w:tmpl w:val="15FCC52A"/>
    <w:lvl w:ilvl="0" w:tplc="75A6D1EA">
      <w:start w:val="1"/>
      <w:numFmt w:val="bullet"/>
      <w:pStyle w:val="ICHiddenBullets"/>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5105CC9"/>
    <w:multiLevelType w:val="hybridMultilevel"/>
    <w:tmpl w:val="C840ED4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6120341"/>
    <w:multiLevelType w:val="hybridMultilevel"/>
    <w:tmpl w:val="E53254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79107FF"/>
    <w:multiLevelType w:val="hybridMultilevel"/>
    <w:tmpl w:val="EAC29C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BF744EB"/>
    <w:multiLevelType w:val="hybridMultilevel"/>
    <w:tmpl w:val="4CE2D0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C94352D"/>
    <w:multiLevelType w:val="hybridMultilevel"/>
    <w:tmpl w:val="F9D4005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0D5E084C"/>
    <w:multiLevelType w:val="hybridMultilevel"/>
    <w:tmpl w:val="4490A7AA"/>
    <w:lvl w:ilvl="0" w:tplc="0C090001">
      <w:start w:val="1"/>
      <w:numFmt w:val="bullet"/>
      <w:lvlText w:val=""/>
      <w:lvlJc w:val="left"/>
      <w:pPr>
        <w:ind w:left="720" w:hanging="360"/>
      </w:pPr>
      <w:rPr>
        <w:rFonts w:ascii="Symbol" w:hAnsi="Symbol" w:hint="default"/>
      </w:rPr>
    </w:lvl>
    <w:lvl w:ilvl="1" w:tplc="850EDB1E">
      <w:start w:val="2"/>
      <w:numFmt w:val="bullet"/>
      <w:lvlText w:val="•"/>
      <w:lvlJc w:val="left"/>
      <w:pPr>
        <w:ind w:left="1800" w:hanging="720"/>
      </w:pPr>
      <w:rPr>
        <w:rFonts w:ascii="Gill Sans MT" w:eastAsia="Arial" w:hAnsi="Gill Sans MT"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0DA92BB7"/>
    <w:multiLevelType w:val="hybridMultilevel"/>
    <w:tmpl w:val="821CEC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118A1284"/>
    <w:multiLevelType w:val="hybridMultilevel"/>
    <w:tmpl w:val="E7FEB9DC"/>
    <w:lvl w:ilvl="0" w:tplc="0C090001">
      <w:start w:val="1"/>
      <w:numFmt w:val="bullet"/>
      <w:lvlText w:val=""/>
      <w:lvlJc w:val="left"/>
      <w:pPr>
        <w:ind w:left="363" w:hanging="360"/>
      </w:pPr>
      <w:rPr>
        <w:rFonts w:ascii="Symbol" w:hAnsi="Symbol" w:hint="default"/>
      </w:rPr>
    </w:lvl>
    <w:lvl w:ilvl="1" w:tplc="0C090003" w:tentative="1">
      <w:start w:val="1"/>
      <w:numFmt w:val="bullet"/>
      <w:lvlText w:val="o"/>
      <w:lvlJc w:val="left"/>
      <w:pPr>
        <w:ind w:left="1083" w:hanging="360"/>
      </w:pPr>
      <w:rPr>
        <w:rFonts w:ascii="Courier New" w:hAnsi="Courier New" w:cs="Courier New" w:hint="default"/>
      </w:rPr>
    </w:lvl>
    <w:lvl w:ilvl="2" w:tplc="0C090005" w:tentative="1">
      <w:start w:val="1"/>
      <w:numFmt w:val="bullet"/>
      <w:lvlText w:val=""/>
      <w:lvlJc w:val="left"/>
      <w:pPr>
        <w:ind w:left="1803" w:hanging="360"/>
      </w:pPr>
      <w:rPr>
        <w:rFonts w:ascii="Wingdings" w:hAnsi="Wingdings" w:hint="default"/>
      </w:rPr>
    </w:lvl>
    <w:lvl w:ilvl="3" w:tplc="0C090001" w:tentative="1">
      <w:start w:val="1"/>
      <w:numFmt w:val="bullet"/>
      <w:lvlText w:val=""/>
      <w:lvlJc w:val="left"/>
      <w:pPr>
        <w:ind w:left="2523" w:hanging="360"/>
      </w:pPr>
      <w:rPr>
        <w:rFonts w:ascii="Symbol" w:hAnsi="Symbol" w:hint="default"/>
      </w:rPr>
    </w:lvl>
    <w:lvl w:ilvl="4" w:tplc="0C090003" w:tentative="1">
      <w:start w:val="1"/>
      <w:numFmt w:val="bullet"/>
      <w:lvlText w:val="o"/>
      <w:lvlJc w:val="left"/>
      <w:pPr>
        <w:ind w:left="3243" w:hanging="360"/>
      </w:pPr>
      <w:rPr>
        <w:rFonts w:ascii="Courier New" w:hAnsi="Courier New" w:cs="Courier New" w:hint="default"/>
      </w:rPr>
    </w:lvl>
    <w:lvl w:ilvl="5" w:tplc="0C090005" w:tentative="1">
      <w:start w:val="1"/>
      <w:numFmt w:val="bullet"/>
      <w:lvlText w:val=""/>
      <w:lvlJc w:val="left"/>
      <w:pPr>
        <w:ind w:left="3963" w:hanging="360"/>
      </w:pPr>
      <w:rPr>
        <w:rFonts w:ascii="Wingdings" w:hAnsi="Wingdings" w:hint="default"/>
      </w:rPr>
    </w:lvl>
    <w:lvl w:ilvl="6" w:tplc="0C090001" w:tentative="1">
      <w:start w:val="1"/>
      <w:numFmt w:val="bullet"/>
      <w:lvlText w:val=""/>
      <w:lvlJc w:val="left"/>
      <w:pPr>
        <w:ind w:left="4683" w:hanging="360"/>
      </w:pPr>
      <w:rPr>
        <w:rFonts w:ascii="Symbol" w:hAnsi="Symbol" w:hint="default"/>
      </w:rPr>
    </w:lvl>
    <w:lvl w:ilvl="7" w:tplc="0C090003" w:tentative="1">
      <w:start w:val="1"/>
      <w:numFmt w:val="bullet"/>
      <w:lvlText w:val="o"/>
      <w:lvlJc w:val="left"/>
      <w:pPr>
        <w:ind w:left="5403" w:hanging="360"/>
      </w:pPr>
      <w:rPr>
        <w:rFonts w:ascii="Courier New" w:hAnsi="Courier New" w:cs="Courier New" w:hint="default"/>
      </w:rPr>
    </w:lvl>
    <w:lvl w:ilvl="8" w:tplc="0C090005" w:tentative="1">
      <w:start w:val="1"/>
      <w:numFmt w:val="bullet"/>
      <w:lvlText w:val=""/>
      <w:lvlJc w:val="left"/>
      <w:pPr>
        <w:ind w:left="6123" w:hanging="360"/>
      </w:pPr>
      <w:rPr>
        <w:rFonts w:ascii="Wingdings" w:hAnsi="Wingdings" w:hint="default"/>
      </w:rPr>
    </w:lvl>
  </w:abstractNum>
  <w:abstractNum w:abstractNumId="19" w15:restartNumberingAfterBreak="0">
    <w:nsid w:val="11D53DDC"/>
    <w:multiLevelType w:val="hybridMultilevel"/>
    <w:tmpl w:val="D8FCF99C"/>
    <w:lvl w:ilvl="0" w:tplc="08090001">
      <w:start w:val="1"/>
      <w:numFmt w:val="bullet"/>
      <w:lvlText w:val=""/>
      <w:lvlJc w:val="left"/>
      <w:pPr>
        <w:ind w:left="773" w:hanging="360"/>
      </w:pPr>
      <w:rPr>
        <w:rFonts w:ascii="Symbol" w:hAnsi="Symbol" w:hint="default"/>
      </w:rPr>
    </w:lvl>
    <w:lvl w:ilvl="1" w:tplc="08090003" w:tentative="1">
      <w:start w:val="1"/>
      <w:numFmt w:val="bullet"/>
      <w:lvlText w:val="o"/>
      <w:lvlJc w:val="left"/>
      <w:pPr>
        <w:ind w:left="1493" w:hanging="360"/>
      </w:pPr>
      <w:rPr>
        <w:rFonts w:ascii="Courier New" w:hAnsi="Courier New" w:cs="Courier New" w:hint="default"/>
      </w:rPr>
    </w:lvl>
    <w:lvl w:ilvl="2" w:tplc="08090005" w:tentative="1">
      <w:start w:val="1"/>
      <w:numFmt w:val="bullet"/>
      <w:lvlText w:val=""/>
      <w:lvlJc w:val="left"/>
      <w:pPr>
        <w:ind w:left="2213" w:hanging="360"/>
      </w:pPr>
      <w:rPr>
        <w:rFonts w:ascii="Wingdings" w:hAnsi="Wingdings" w:hint="default"/>
      </w:rPr>
    </w:lvl>
    <w:lvl w:ilvl="3" w:tplc="08090001" w:tentative="1">
      <w:start w:val="1"/>
      <w:numFmt w:val="bullet"/>
      <w:lvlText w:val=""/>
      <w:lvlJc w:val="left"/>
      <w:pPr>
        <w:ind w:left="2933" w:hanging="360"/>
      </w:pPr>
      <w:rPr>
        <w:rFonts w:ascii="Symbol" w:hAnsi="Symbol" w:hint="default"/>
      </w:rPr>
    </w:lvl>
    <w:lvl w:ilvl="4" w:tplc="08090003" w:tentative="1">
      <w:start w:val="1"/>
      <w:numFmt w:val="bullet"/>
      <w:lvlText w:val="o"/>
      <w:lvlJc w:val="left"/>
      <w:pPr>
        <w:ind w:left="3653" w:hanging="360"/>
      </w:pPr>
      <w:rPr>
        <w:rFonts w:ascii="Courier New" w:hAnsi="Courier New" w:cs="Courier New" w:hint="default"/>
      </w:rPr>
    </w:lvl>
    <w:lvl w:ilvl="5" w:tplc="08090005" w:tentative="1">
      <w:start w:val="1"/>
      <w:numFmt w:val="bullet"/>
      <w:lvlText w:val=""/>
      <w:lvlJc w:val="left"/>
      <w:pPr>
        <w:ind w:left="4373" w:hanging="360"/>
      </w:pPr>
      <w:rPr>
        <w:rFonts w:ascii="Wingdings" w:hAnsi="Wingdings" w:hint="default"/>
      </w:rPr>
    </w:lvl>
    <w:lvl w:ilvl="6" w:tplc="08090001" w:tentative="1">
      <w:start w:val="1"/>
      <w:numFmt w:val="bullet"/>
      <w:lvlText w:val=""/>
      <w:lvlJc w:val="left"/>
      <w:pPr>
        <w:ind w:left="5093" w:hanging="360"/>
      </w:pPr>
      <w:rPr>
        <w:rFonts w:ascii="Symbol" w:hAnsi="Symbol" w:hint="default"/>
      </w:rPr>
    </w:lvl>
    <w:lvl w:ilvl="7" w:tplc="08090003" w:tentative="1">
      <w:start w:val="1"/>
      <w:numFmt w:val="bullet"/>
      <w:lvlText w:val="o"/>
      <w:lvlJc w:val="left"/>
      <w:pPr>
        <w:ind w:left="5813" w:hanging="360"/>
      </w:pPr>
      <w:rPr>
        <w:rFonts w:ascii="Courier New" w:hAnsi="Courier New" w:cs="Courier New" w:hint="default"/>
      </w:rPr>
    </w:lvl>
    <w:lvl w:ilvl="8" w:tplc="08090005" w:tentative="1">
      <w:start w:val="1"/>
      <w:numFmt w:val="bullet"/>
      <w:lvlText w:val=""/>
      <w:lvlJc w:val="left"/>
      <w:pPr>
        <w:ind w:left="6533" w:hanging="360"/>
      </w:pPr>
      <w:rPr>
        <w:rFonts w:ascii="Wingdings" w:hAnsi="Wingdings" w:hint="default"/>
      </w:rPr>
    </w:lvl>
  </w:abstractNum>
  <w:abstractNum w:abstractNumId="20" w15:restartNumberingAfterBreak="0">
    <w:nsid w:val="13997878"/>
    <w:multiLevelType w:val="multilevel"/>
    <w:tmpl w:val="7B6EB3C0"/>
    <w:lvl w:ilvl="0">
      <w:start w:val="1"/>
      <w:numFmt w:val="decimal"/>
      <w:pStyle w:val="ICListNumber1"/>
      <w:lvlText w:val="%1."/>
      <w:lvlJc w:val="left"/>
      <w:pPr>
        <w:ind w:left="851" w:hanging="851"/>
      </w:pPr>
      <w:rPr>
        <w:rFonts w:ascii="Arial" w:hAnsi="Arial" w:cs="Arial" w:hint="default"/>
        <w:b/>
        <w:i w:val="0"/>
        <w:sz w:val="22"/>
        <w:szCs w:val="22"/>
      </w:rPr>
    </w:lvl>
    <w:lvl w:ilvl="1">
      <w:start w:val="1"/>
      <w:numFmt w:val="decimal"/>
      <w:pStyle w:val="ICListNumber2"/>
      <w:lvlText w:val="%1.%2"/>
      <w:lvlJc w:val="left"/>
      <w:pPr>
        <w:ind w:left="851" w:hanging="851"/>
      </w:pPr>
      <w:rPr>
        <w:rFonts w:hint="default"/>
        <w:color w:val="auto"/>
        <w:sz w:val="22"/>
        <w:szCs w:val="22"/>
      </w:rPr>
    </w:lvl>
    <w:lvl w:ilvl="2">
      <w:start w:val="1"/>
      <w:numFmt w:val="decimal"/>
      <w:pStyle w:val="ICListNumber3"/>
      <w:lvlText w:val="%1.%2.%3"/>
      <w:lvlJc w:val="left"/>
      <w:pPr>
        <w:ind w:left="1134" w:hanging="283"/>
      </w:pPr>
      <w:rPr>
        <w:rFonts w:hint="default"/>
        <w:b w:val="0"/>
        <w:i w:val="0"/>
        <w:sz w:val="22"/>
      </w:rPr>
    </w:lvl>
    <w:lvl w:ilvl="3">
      <w:start w:val="1"/>
      <w:numFmt w:val="bullet"/>
      <w:lvlRestart w:val="0"/>
      <w:lvlText w:val=""/>
      <w:lvlJc w:val="left"/>
      <w:pPr>
        <w:ind w:left="851" w:hanging="284"/>
      </w:pPr>
      <w:rPr>
        <w:rFonts w:ascii="Symbol" w:hAnsi="Symbol" w:hint="default"/>
        <w:b w:val="0"/>
        <w:i w:val="0"/>
        <w:caps w:val="0"/>
        <w:strike w:val="0"/>
        <w:dstrike w:val="0"/>
        <w:vanish w:val="0"/>
        <w:color w:val="auto"/>
        <w:sz w:val="24"/>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bullet"/>
      <w:lvlRestart w:val="0"/>
      <w:lvlText w:val=""/>
      <w:lvlJc w:val="left"/>
      <w:pPr>
        <w:ind w:left="1418" w:hanging="284"/>
      </w:pPr>
      <w:rPr>
        <w:rFonts w:ascii="Symbol" w:hAnsi="Symbol" w:hint="default"/>
        <w:color w:val="auto"/>
      </w:rPr>
    </w:lvl>
    <w:lvl w:ilvl="5">
      <w:start w:val="1"/>
      <w:numFmt w:val="none"/>
      <w:lvlText w:val=""/>
      <w:lvlJc w:val="left"/>
      <w:pPr>
        <w:ind w:left="3402" w:hanging="567"/>
      </w:pPr>
      <w:rPr>
        <w:rFonts w:hint="default"/>
      </w:rPr>
    </w:lvl>
    <w:lvl w:ilvl="6">
      <w:start w:val="1"/>
      <w:numFmt w:val="none"/>
      <w:lvlText w:val=""/>
      <w:lvlJc w:val="left"/>
      <w:pPr>
        <w:ind w:left="3969" w:hanging="567"/>
      </w:pPr>
      <w:rPr>
        <w:rFonts w:hint="default"/>
      </w:rPr>
    </w:lvl>
    <w:lvl w:ilvl="7">
      <w:start w:val="1"/>
      <w:numFmt w:val="none"/>
      <w:lvlText w:val=""/>
      <w:lvlJc w:val="left"/>
      <w:pPr>
        <w:ind w:left="4536" w:hanging="567"/>
      </w:pPr>
      <w:rPr>
        <w:rFonts w:hint="default"/>
      </w:rPr>
    </w:lvl>
    <w:lvl w:ilvl="8">
      <w:start w:val="1"/>
      <w:numFmt w:val="none"/>
      <w:lvlText w:val=""/>
      <w:lvlJc w:val="left"/>
      <w:pPr>
        <w:ind w:left="5103" w:hanging="567"/>
      </w:pPr>
      <w:rPr>
        <w:rFonts w:hint="default"/>
      </w:rPr>
    </w:lvl>
  </w:abstractNum>
  <w:abstractNum w:abstractNumId="21" w15:restartNumberingAfterBreak="0">
    <w:nsid w:val="153A10A8"/>
    <w:multiLevelType w:val="multilevel"/>
    <w:tmpl w:val="4094F956"/>
    <w:lvl w:ilvl="0">
      <w:start w:val="1"/>
      <w:numFmt w:val="decimal"/>
      <w:lvlText w:val="%1"/>
      <w:lvlJc w:val="left"/>
      <w:pPr>
        <w:ind w:left="360" w:hanging="360"/>
      </w:pPr>
      <w:rPr>
        <w:rFonts w:hint="default"/>
      </w:rPr>
    </w:lvl>
    <w:lvl w:ilvl="1">
      <w:start w:val="1"/>
      <w:numFmt w:val="decimal"/>
      <w:lvlText w:val="%1.%2"/>
      <w:lvlJc w:val="left"/>
      <w:pPr>
        <w:ind w:left="395" w:hanging="360"/>
      </w:pPr>
      <w:rPr>
        <w:rFonts w:hint="default"/>
      </w:rPr>
    </w:lvl>
    <w:lvl w:ilvl="2">
      <w:start w:val="1"/>
      <w:numFmt w:val="decimal"/>
      <w:lvlText w:val="%1.%2.%3"/>
      <w:lvlJc w:val="left"/>
      <w:pPr>
        <w:ind w:left="790" w:hanging="720"/>
      </w:pPr>
      <w:rPr>
        <w:rFonts w:hint="default"/>
      </w:rPr>
    </w:lvl>
    <w:lvl w:ilvl="3">
      <w:start w:val="1"/>
      <w:numFmt w:val="decimal"/>
      <w:lvlText w:val="%1.%2.%3.%4"/>
      <w:lvlJc w:val="left"/>
      <w:pPr>
        <w:ind w:left="825" w:hanging="720"/>
      </w:pPr>
      <w:rPr>
        <w:rFonts w:hint="default"/>
      </w:rPr>
    </w:lvl>
    <w:lvl w:ilvl="4">
      <w:start w:val="1"/>
      <w:numFmt w:val="decimal"/>
      <w:lvlText w:val="%1.%2.%3.%4.%5"/>
      <w:lvlJc w:val="left"/>
      <w:pPr>
        <w:ind w:left="1220" w:hanging="1080"/>
      </w:pPr>
      <w:rPr>
        <w:rFonts w:hint="default"/>
      </w:rPr>
    </w:lvl>
    <w:lvl w:ilvl="5">
      <w:start w:val="1"/>
      <w:numFmt w:val="decimal"/>
      <w:lvlText w:val="%1.%2.%3.%4.%5.%6"/>
      <w:lvlJc w:val="left"/>
      <w:pPr>
        <w:ind w:left="1615" w:hanging="1440"/>
      </w:pPr>
      <w:rPr>
        <w:rFonts w:hint="default"/>
      </w:rPr>
    </w:lvl>
    <w:lvl w:ilvl="6">
      <w:start w:val="1"/>
      <w:numFmt w:val="decimal"/>
      <w:lvlText w:val="%1.%2.%3.%4.%5.%6.%7"/>
      <w:lvlJc w:val="left"/>
      <w:pPr>
        <w:ind w:left="1650" w:hanging="1440"/>
      </w:pPr>
      <w:rPr>
        <w:rFonts w:hint="default"/>
      </w:rPr>
    </w:lvl>
    <w:lvl w:ilvl="7">
      <w:start w:val="1"/>
      <w:numFmt w:val="decimal"/>
      <w:lvlText w:val="%1.%2.%3.%4.%5.%6.%7.%8"/>
      <w:lvlJc w:val="left"/>
      <w:pPr>
        <w:ind w:left="2045" w:hanging="1800"/>
      </w:pPr>
      <w:rPr>
        <w:rFonts w:hint="default"/>
      </w:rPr>
    </w:lvl>
    <w:lvl w:ilvl="8">
      <w:start w:val="1"/>
      <w:numFmt w:val="decimal"/>
      <w:lvlText w:val="%1.%2.%3.%4.%5.%6.%7.%8.%9"/>
      <w:lvlJc w:val="left"/>
      <w:pPr>
        <w:ind w:left="2080" w:hanging="1800"/>
      </w:pPr>
      <w:rPr>
        <w:rFonts w:hint="default"/>
      </w:rPr>
    </w:lvl>
  </w:abstractNum>
  <w:abstractNum w:abstractNumId="22" w15:restartNumberingAfterBreak="0">
    <w:nsid w:val="171F346E"/>
    <w:multiLevelType w:val="hybridMultilevel"/>
    <w:tmpl w:val="61E4BD7C"/>
    <w:lvl w:ilvl="0" w:tplc="0C09000F">
      <w:start w:val="1"/>
      <w:numFmt w:val="decimal"/>
      <w:lvlText w:val="%1."/>
      <w:lvlJc w:val="left"/>
      <w:pPr>
        <w:ind w:left="1176" w:hanging="360"/>
      </w:pPr>
    </w:lvl>
    <w:lvl w:ilvl="1" w:tplc="0C090019" w:tentative="1">
      <w:start w:val="1"/>
      <w:numFmt w:val="lowerLetter"/>
      <w:lvlText w:val="%2."/>
      <w:lvlJc w:val="left"/>
      <w:pPr>
        <w:ind w:left="1896" w:hanging="360"/>
      </w:pPr>
    </w:lvl>
    <w:lvl w:ilvl="2" w:tplc="0C09001B" w:tentative="1">
      <w:start w:val="1"/>
      <w:numFmt w:val="lowerRoman"/>
      <w:lvlText w:val="%3."/>
      <w:lvlJc w:val="right"/>
      <w:pPr>
        <w:ind w:left="2616" w:hanging="180"/>
      </w:pPr>
    </w:lvl>
    <w:lvl w:ilvl="3" w:tplc="0C09000F" w:tentative="1">
      <w:start w:val="1"/>
      <w:numFmt w:val="decimal"/>
      <w:lvlText w:val="%4."/>
      <w:lvlJc w:val="left"/>
      <w:pPr>
        <w:ind w:left="3336" w:hanging="360"/>
      </w:pPr>
    </w:lvl>
    <w:lvl w:ilvl="4" w:tplc="0C090019" w:tentative="1">
      <w:start w:val="1"/>
      <w:numFmt w:val="lowerLetter"/>
      <w:lvlText w:val="%5."/>
      <w:lvlJc w:val="left"/>
      <w:pPr>
        <w:ind w:left="4056" w:hanging="360"/>
      </w:pPr>
    </w:lvl>
    <w:lvl w:ilvl="5" w:tplc="0C09001B" w:tentative="1">
      <w:start w:val="1"/>
      <w:numFmt w:val="lowerRoman"/>
      <w:lvlText w:val="%6."/>
      <w:lvlJc w:val="right"/>
      <w:pPr>
        <w:ind w:left="4776" w:hanging="180"/>
      </w:pPr>
    </w:lvl>
    <w:lvl w:ilvl="6" w:tplc="0C09000F" w:tentative="1">
      <w:start w:val="1"/>
      <w:numFmt w:val="decimal"/>
      <w:lvlText w:val="%7."/>
      <w:lvlJc w:val="left"/>
      <w:pPr>
        <w:ind w:left="5496" w:hanging="360"/>
      </w:pPr>
    </w:lvl>
    <w:lvl w:ilvl="7" w:tplc="0C090019" w:tentative="1">
      <w:start w:val="1"/>
      <w:numFmt w:val="lowerLetter"/>
      <w:lvlText w:val="%8."/>
      <w:lvlJc w:val="left"/>
      <w:pPr>
        <w:ind w:left="6216" w:hanging="360"/>
      </w:pPr>
    </w:lvl>
    <w:lvl w:ilvl="8" w:tplc="0C09001B" w:tentative="1">
      <w:start w:val="1"/>
      <w:numFmt w:val="lowerRoman"/>
      <w:lvlText w:val="%9."/>
      <w:lvlJc w:val="right"/>
      <w:pPr>
        <w:ind w:left="6936" w:hanging="180"/>
      </w:pPr>
    </w:lvl>
  </w:abstractNum>
  <w:abstractNum w:abstractNumId="23" w15:restartNumberingAfterBreak="0">
    <w:nsid w:val="1A5B4F11"/>
    <w:multiLevelType w:val="hybridMultilevel"/>
    <w:tmpl w:val="606A3F2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1BFA0EC7"/>
    <w:multiLevelType w:val="multilevel"/>
    <w:tmpl w:val="8FB82F5E"/>
    <w:numStyleLink w:val="ListSecondaryBullet"/>
  </w:abstractNum>
  <w:abstractNum w:abstractNumId="25" w15:restartNumberingAfterBreak="0">
    <w:nsid w:val="21A917BB"/>
    <w:multiLevelType w:val="hybridMultilevel"/>
    <w:tmpl w:val="B090FF92"/>
    <w:lvl w:ilvl="0" w:tplc="0C09000F">
      <w:start w:val="1"/>
      <w:numFmt w:val="decimal"/>
      <w:lvlText w:val="%1."/>
      <w:lvlJc w:val="left"/>
      <w:pPr>
        <w:ind w:left="1070" w:hanging="360"/>
      </w:pPr>
      <w:rPr>
        <w:rFonts w:hint="default"/>
      </w:rPr>
    </w:lvl>
    <w:lvl w:ilvl="1" w:tplc="0C090019" w:tentative="1">
      <w:start w:val="1"/>
      <w:numFmt w:val="lowerLetter"/>
      <w:lvlText w:val="%2."/>
      <w:lvlJc w:val="left"/>
      <w:pPr>
        <w:ind w:left="1442" w:hanging="360"/>
      </w:pPr>
    </w:lvl>
    <w:lvl w:ilvl="2" w:tplc="0C09001B" w:tentative="1">
      <w:start w:val="1"/>
      <w:numFmt w:val="lowerRoman"/>
      <w:lvlText w:val="%3."/>
      <w:lvlJc w:val="right"/>
      <w:pPr>
        <w:ind w:left="2162" w:hanging="180"/>
      </w:pPr>
    </w:lvl>
    <w:lvl w:ilvl="3" w:tplc="0C09000F" w:tentative="1">
      <w:start w:val="1"/>
      <w:numFmt w:val="decimal"/>
      <w:lvlText w:val="%4."/>
      <w:lvlJc w:val="left"/>
      <w:pPr>
        <w:ind w:left="2882" w:hanging="360"/>
      </w:pPr>
    </w:lvl>
    <w:lvl w:ilvl="4" w:tplc="0C090019" w:tentative="1">
      <w:start w:val="1"/>
      <w:numFmt w:val="lowerLetter"/>
      <w:lvlText w:val="%5."/>
      <w:lvlJc w:val="left"/>
      <w:pPr>
        <w:ind w:left="3602" w:hanging="360"/>
      </w:pPr>
    </w:lvl>
    <w:lvl w:ilvl="5" w:tplc="0C09001B" w:tentative="1">
      <w:start w:val="1"/>
      <w:numFmt w:val="lowerRoman"/>
      <w:lvlText w:val="%6."/>
      <w:lvlJc w:val="right"/>
      <w:pPr>
        <w:ind w:left="4322" w:hanging="180"/>
      </w:pPr>
    </w:lvl>
    <w:lvl w:ilvl="6" w:tplc="0C09000F" w:tentative="1">
      <w:start w:val="1"/>
      <w:numFmt w:val="decimal"/>
      <w:lvlText w:val="%7."/>
      <w:lvlJc w:val="left"/>
      <w:pPr>
        <w:ind w:left="5042" w:hanging="360"/>
      </w:pPr>
    </w:lvl>
    <w:lvl w:ilvl="7" w:tplc="0C090019" w:tentative="1">
      <w:start w:val="1"/>
      <w:numFmt w:val="lowerLetter"/>
      <w:lvlText w:val="%8."/>
      <w:lvlJc w:val="left"/>
      <w:pPr>
        <w:ind w:left="5762" w:hanging="360"/>
      </w:pPr>
    </w:lvl>
    <w:lvl w:ilvl="8" w:tplc="0C09001B" w:tentative="1">
      <w:start w:val="1"/>
      <w:numFmt w:val="lowerRoman"/>
      <w:lvlText w:val="%9."/>
      <w:lvlJc w:val="right"/>
      <w:pPr>
        <w:ind w:left="6482" w:hanging="180"/>
      </w:pPr>
    </w:lvl>
  </w:abstractNum>
  <w:abstractNum w:abstractNumId="26" w15:restartNumberingAfterBreak="0">
    <w:nsid w:val="22B53F89"/>
    <w:multiLevelType w:val="hybridMultilevel"/>
    <w:tmpl w:val="5E4E734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7" w15:restartNumberingAfterBreak="0">
    <w:nsid w:val="231104FF"/>
    <w:multiLevelType w:val="hybridMultilevel"/>
    <w:tmpl w:val="923EE7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23A36D87"/>
    <w:multiLevelType w:val="hybridMultilevel"/>
    <w:tmpl w:val="6096B4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25BD00E8"/>
    <w:multiLevelType w:val="hybridMultilevel"/>
    <w:tmpl w:val="D33A0D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2A5703E8"/>
    <w:multiLevelType w:val="multilevel"/>
    <w:tmpl w:val="57FAA3F2"/>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31" w15:restartNumberingAfterBreak="0">
    <w:nsid w:val="2D430CA7"/>
    <w:multiLevelType w:val="hybridMultilevel"/>
    <w:tmpl w:val="9BCC8B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2D817A68"/>
    <w:multiLevelType w:val="hybridMultilevel"/>
    <w:tmpl w:val="857C85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319F6284"/>
    <w:multiLevelType w:val="hybridMultilevel"/>
    <w:tmpl w:val="56323F2A"/>
    <w:lvl w:ilvl="0" w:tplc="04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34264B91"/>
    <w:multiLevelType w:val="hybridMultilevel"/>
    <w:tmpl w:val="906CFD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3DE364D9"/>
    <w:multiLevelType w:val="hybridMultilevel"/>
    <w:tmpl w:val="561498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6795D89"/>
    <w:multiLevelType w:val="multilevel"/>
    <w:tmpl w:val="8FB82F5E"/>
    <w:styleLink w:val="ListSecondaryBullet"/>
    <w:lvl w:ilvl="0">
      <w:start w:val="1"/>
      <w:numFmt w:val="bullet"/>
      <w:lvlText w:val=""/>
      <w:lvlJc w:val="left"/>
      <w:pPr>
        <w:tabs>
          <w:tab w:val="num" w:pos="360"/>
        </w:tabs>
        <w:ind w:left="360" w:hanging="360"/>
      </w:pPr>
      <w:rPr>
        <w:rFonts w:ascii="Symbol" w:hAnsi="Symbol" w:hint="default"/>
      </w:rPr>
    </w:lvl>
    <w:lvl w:ilvl="1">
      <w:start w:val="1"/>
      <w:numFmt w:val="bullet"/>
      <w:lvlText w:val="o"/>
      <w:lvlJc w:val="left"/>
      <w:pPr>
        <w:ind w:left="1440" w:hanging="360"/>
      </w:pPr>
      <w:rPr>
        <w:rFonts w:ascii="Arial" w:hAnsi="Arial" w:cs="Courier New" w:hint="default"/>
        <w:sz w:val="22"/>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7" w15:restartNumberingAfterBreak="0">
    <w:nsid w:val="483D21D9"/>
    <w:multiLevelType w:val="hybridMultilevel"/>
    <w:tmpl w:val="A176B70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4BCE71EB"/>
    <w:multiLevelType w:val="hybridMultilevel"/>
    <w:tmpl w:val="3236C3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4E3350F8"/>
    <w:multiLevelType w:val="hybridMultilevel"/>
    <w:tmpl w:val="24FE695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50271C85"/>
    <w:multiLevelType w:val="hybridMultilevel"/>
    <w:tmpl w:val="A740E0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51C542EE"/>
    <w:multiLevelType w:val="hybridMultilevel"/>
    <w:tmpl w:val="F22286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526A79F3"/>
    <w:multiLevelType w:val="hybridMultilevel"/>
    <w:tmpl w:val="C6DA16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57AB7523"/>
    <w:multiLevelType w:val="hybridMultilevel"/>
    <w:tmpl w:val="B66E07F8"/>
    <w:lvl w:ilvl="0" w:tplc="04090001">
      <w:start w:val="1"/>
      <w:numFmt w:val="bullet"/>
      <w:lvlText w:val=""/>
      <w:lvlJc w:val="left"/>
      <w:pPr>
        <w:ind w:left="720" w:hanging="360"/>
      </w:pPr>
      <w:rPr>
        <w:rFonts w:ascii="Symbol" w:hAnsi="Symbol" w:hint="default"/>
      </w:rPr>
    </w:lvl>
    <w:lvl w:ilvl="1" w:tplc="094625B2">
      <w:numFmt w:val="bullet"/>
      <w:lvlText w:val="•"/>
      <w:lvlJc w:val="left"/>
      <w:pPr>
        <w:ind w:left="1800" w:hanging="720"/>
      </w:pPr>
      <w:rPr>
        <w:rFonts w:ascii="Calibri" w:eastAsiaTheme="minorEastAsia"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8241DF3"/>
    <w:multiLevelType w:val="hybridMultilevel"/>
    <w:tmpl w:val="417C8A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58BA23FC"/>
    <w:multiLevelType w:val="hybridMultilevel"/>
    <w:tmpl w:val="36C451A8"/>
    <w:lvl w:ilvl="0" w:tplc="0C090001">
      <w:start w:val="1"/>
      <w:numFmt w:val="bullet"/>
      <w:lvlText w:val=""/>
      <w:lvlJc w:val="left"/>
      <w:pPr>
        <w:ind w:left="1178" w:hanging="360"/>
      </w:pPr>
      <w:rPr>
        <w:rFonts w:ascii="Symbol" w:hAnsi="Symbol" w:hint="default"/>
      </w:rPr>
    </w:lvl>
    <w:lvl w:ilvl="1" w:tplc="0C090003" w:tentative="1">
      <w:start w:val="1"/>
      <w:numFmt w:val="bullet"/>
      <w:lvlText w:val="o"/>
      <w:lvlJc w:val="left"/>
      <w:pPr>
        <w:ind w:left="1898" w:hanging="360"/>
      </w:pPr>
      <w:rPr>
        <w:rFonts w:ascii="Courier New" w:hAnsi="Courier New" w:cs="Courier New" w:hint="default"/>
      </w:rPr>
    </w:lvl>
    <w:lvl w:ilvl="2" w:tplc="0C090005" w:tentative="1">
      <w:start w:val="1"/>
      <w:numFmt w:val="bullet"/>
      <w:lvlText w:val=""/>
      <w:lvlJc w:val="left"/>
      <w:pPr>
        <w:ind w:left="2618" w:hanging="360"/>
      </w:pPr>
      <w:rPr>
        <w:rFonts w:ascii="Wingdings" w:hAnsi="Wingdings" w:hint="default"/>
      </w:rPr>
    </w:lvl>
    <w:lvl w:ilvl="3" w:tplc="0C090001" w:tentative="1">
      <w:start w:val="1"/>
      <w:numFmt w:val="bullet"/>
      <w:lvlText w:val=""/>
      <w:lvlJc w:val="left"/>
      <w:pPr>
        <w:ind w:left="3338" w:hanging="360"/>
      </w:pPr>
      <w:rPr>
        <w:rFonts w:ascii="Symbol" w:hAnsi="Symbol" w:hint="default"/>
      </w:rPr>
    </w:lvl>
    <w:lvl w:ilvl="4" w:tplc="0C090003" w:tentative="1">
      <w:start w:val="1"/>
      <w:numFmt w:val="bullet"/>
      <w:lvlText w:val="o"/>
      <w:lvlJc w:val="left"/>
      <w:pPr>
        <w:ind w:left="4058" w:hanging="360"/>
      </w:pPr>
      <w:rPr>
        <w:rFonts w:ascii="Courier New" w:hAnsi="Courier New" w:cs="Courier New" w:hint="default"/>
      </w:rPr>
    </w:lvl>
    <w:lvl w:ilvl="5" w:tplc="0C090005" w:tentative="1">
      <w:start w:val="1"/>
      <w:numFmt w:val="bullet"/>
      <w:lvlText w:val=""/>
      <w:lvlJc w:val="left"/>
      <w:pPr>
        <w:ind w:left="4778" w:hanging="360"/>
      </w:pPr>
      <w:rPr>
        <w:rFonts w:ascii="Wingdings" w:hAnsi="Wingdings" w:hint="default"/>
      </w:rPr>
    </w:lvl>
    <w:lvl w:ilvl="6" w:tplc="0C090001" w:tentative="1">
      <w:start w:val="1"/>
      <w:numFmt w:val="bullet"/>
      <w:lvlText w:val=""/>
      <w:lvlJc w:val="left"/>
      <w:pPr>
        <w:ind w:left="5498" w:hanging="360"/>
      </w:pPr>
      <w:rPr>
        <w:rFonts w:ascii="Symbol" w:hAnsi="Symbol" w:hint="default"/>
      </w:rPr>
    </w:lvl>
    <w:lvl w:ilvl="7" w:tplc="0C090003" w:tentative="1">
      <w:start w:val="1"/>
      <w:numFmt w:val="bullet"/>
      <w:lvlText w:val="o"/>
      <w:lvlJc w:val="left"/>
      <w:pPr>
        <w:ind w:left="6218" w:hanging="360"/>
      </w:pPr>
      <w:rPr>
        <w:rFonts w:ascii="Courier New" w:hAnsi="Courier New" w:cs="Courier New" w:hint="default"/>
      </w:rPr>
    </w:lvl>
    <w:lvl w:ilvl="8" w:tplc="0C090005" w:tentative="1">
      <w:start w:val="1"/>
      <w:numFmt w:val="bullet"/>
      <w:lvlText w:val=""/>
      <w:lvlJc w:val="left"/>
      <w:pPr>
        <w:ind w:left="6938" w:hanging="360"/>
      </w:pPr>
      <w:rPr>
        <w:rFonts w:ascii="Wingdings" w:hAnsi="Wingdings" w:hint="default"/>
      </w:rPr>
    </w:lvl>
  </w:abstractNum>
  <w:abstractNum w:abstractNumId="46" w15:restartNumberingAfterBreak="0">
    <w:nsid w:val="599443BD"/>
    <w:multiLevelType w:val="hybridMultilevel"/>
    <w:tmpl w:val="CD84B9AC"/>
    <w:lvl w:ilvl="0" w:tplc="04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5D8C01FA"/>
    <w:multiLevelType w:val="hybridMultilevel"/>
    <w:tmpl w:val="12966D8A"/>
    <w:lvl w:ilvl="0" w:tplc="04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61E013CA"/>
    <w:multiLevelType w:val="hybridMultilevel"/>
    <w:tmpl w:val="D166AB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66FD37E9"/>
    <w:multiLevelType w:val="hybridMultilevel"/>
    <w:tmpl w:val="61E4BD7C"/>
    <w:lvl w:ilvl="0" w:tplc="FFFFFFFF">
      <w:start w:val="1"/>
      <w:numFmt w:val="decimal"/>
      <w:lvlText w:val="%1."/>
      <w:lvlJc w:val="left"/>
      <w:pPr>
        <w:ind w:left="1176" w:hanging="360"/>
      </w:pPr>
    </w:lvl>
    <w:lvl w:ilvl="1" w:tplc="FFFFFFFF" w:tentative="1">
      <w:start w:val="1"/>
      <w:numFmt w:val="lowerLetter"/>
      <w:lvlText w:val="%2."/>
      <w:lvlJc w:val="left"/>
      <w:pPr>
        <w:ind w:left="1896" w:hanging="360"/>
      </w:pPr>
    </w:lvl>
    <w:lvl w:ilvl="2" w:tplc="FFFFFFFF" w:tentative="1">
      <w:start w:val="1"/>
      <w:numFmt w:val="lowerRoman"/>
      <w:lvlText w:val="%3."/>
      <w:lvlJc w:val="right"/>
      <w:pPr>
        <w:ind w:left="2616" w:hanging="180"/>
      </w:pPr>
    </w:lvl>
    <w:lvl w:ilvl="3" w:tplc="FFFFFFFF" w:tentative="1">
      <w:start w:val="1"/>
      <w:numFmt w:val="decimal"/>
      <w:lvlText w:val="%4."/>
      <w:lvlJc w:val="left"/>
      <w:pPr>
        <w:ind w:left="3336" w:hanging="360"/>
      </w:pPr>
    </w:lvl>
    <w:lvl w:ilvl="4" w:tplc="FFFFFFFF" w:tentative="1">
      <w:start w:val="1"/>
      <w:numFmt w:val="lowerLetter"/>
      <w:lvlText w:val="%5."/>
      <w:lvlJc w:val="left"/>
      <w:pPr>
        <w:ind w:left="4056" w:hanging="360"/>
      </w:pPr>
    </w:lvl>
    <w:lvl w:ilvl="5" w:tplc="FFFFFFFF" w:tentative="1">
      <w:start w:val="1"/>
      <w:numFmt w:val="lowerRoman"/>
      <w:lvlText w:val="%6."/>
      <w:lvlJc w:val="right"/>
      <w:pPr>
        <w:ind w:left="4776" w:hanging="180"/>
      </w:pPr>
    </w:lvl>
    <w:lvl w:ilvl="6" w:tplc="FFFFFFFF" w:tentative="1">
      <w:start w:val="1"/>
      <w:numFmt w:val="decimal"/>
      <w:lvlText w:val="%7."/>
      <w:lvlJc w:val="left"/>
      <w:pPr>
        <w:ind w:left="5496" w:hanging="360"/>
      </w:pPr>
    </w:lvl>
    <w:lvl w:ilvl="7" w:tplc="FFFFFFFF" w:tentative="1">
      <w:start w:val="1"/>
      <w:numFmt w:val="lowerLetter"/>
      <w:lvlText w:val="%8."/>
      <w:lvlJc w:val="left"/>
      <w:pPr>
        <w:ind w:left="6216" w:hanging="360"/>
      </w:pPr>
    </w:lvl>
    <w:lvl w:ilvl="8" w:tplc="FFFFFFFF" w:tentative="1">
      <w:start w:val="1"/>
      <w:numFmt w:val="lowerRoman"/>
      <w:lvlText w:val="%9."/>
      <w:lvlJc w:val="right"/>
      <w:pPr>
        <w:ind w:left="6936" w:hanging="180"/>
      </w:pPr>
    </w:lvl>
  </w:abstractNum>
  <w:abstractNum w:abstractNumId="50" w15:restartNumberingAfterBreak="0">
    <w:nsid w:val="757716C0"/>
    <w:multiLevelType w:val="hybridMultilevel"/>
    <w:tmpl w:val="E006BFB6"/>
    <w:lvl w:ilvl="0" w:tplc="3BDA73DE">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797D080D"/>
    <w:multiLevelType w:val="hybridMultilevel"/>
    <w:tmpl w:val="88349EF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815442274">
    <w:abstractNumId w:val="9"/>
  </w:num>
  <w:num w:numId="2" w16cid:durableId="518356709">
    <w:abstractNumId w:val="7"/>
  </w:num>
  <w:num w:numId="3" w16cid:durableId="680620869">
    <w:abstractNumId w:val="6"/>
  </w:num>
  <w:num w:numId="4" w16cid:durableId="1945991665">
    <w:abstractNumId w:val="5"/>
  </w:num>
  <w:num w:numId="5" w16cid:durableId="1270241964">
    <w:abstractNumId w:val="4"/>
  </w:num>
  <w:num w:numId="6" w16cid:durableId="2010282067">
    <w:abstractNumId w:val="8"/>
  </w:num>
  <w:num w:numId="7" w16cid:durableId="449083340">
    <w:abstractNumId w:val="3"/>
  </w:num>
  <w:num w:numId="8" w16cid:durableId="1076122879">
    <w:abstractNumId w:val="2"/>
  </w:num>
  <w:num w:numId="9" w16cid:durableId="1406223335">
    <w:abstractNumId w:val="1"/>
  </w:num>
  <w:num w:numId="10" w16cid:durableId="342512443">
    <w:abstractNumId w:val="0"/>
  </w:num>
  <w:num w:numId="11" w16cid:durableId="374818966">
    <w:abstractNumId w:val="36"/>
  </w:num>
  <w:num w:numId="12" w16cid:durableId="1771119243">
    <w:abstractNumId w:val="24"/>
  </w:num>
  <w:num w:numId="13" w16cid:durableId="566963516">
    <w:abstractNumId w:val="17"/>
  </w:num>
  <w:num w:numId="14" w16cid:durableId="1780251604">
    <w:abstractNumId w:val="37"/>
  </w:num>
  <w:num w:numId="15" w16cid:durableId="1424230158">
    <w:abstractNumId w:val="40"/>
  </w:num>
  <w:num w:numId="16" w16cid:durableId="1339574840">
    <w:abstractNumId w:val="43"/>
  </w:num>
  <w:num w:numId="17" w16cid:durableId="753429093">
    <w:abstractNumId w:val="11"/>
  </w:num>
  <w:num w:numId="18" w16cid:durableId="1857647230">
    <w:abstractNumId w:val="10"/>
  </w:num>
  <w:num w:numId="19" w16cid:durableId="564949074">
    <w:abstractNumId w:val="20"/>
  </w:num>
  <w:num w:numId="20" w16cid:durableId="329217444">
    <w:abstractNumId w:val="25"/>
  </w:num>
  <w:num w:numId="21" w16cid:durableId="1231307311">
    <w:abstractNumId w:val="31"/>
  </w:num>
  <w:num w:numId="22" w16cid:durableId="1330597198">
    <w:abstractNumId w:val="29"/>
  </w:num>
  <w:num w:numId="23" w16cid:durableId="99878789">
    <w:abstractNumId w:val="22"/>
  </w:num>
  <w:num w:numId="24" w16cid:durableId="271019438">
    <w:abstractNumId w:val="15"/>
  </w:num>
  <w:num w:numId="25" w16cid:durableId="1660380104">
    <w:abstractNumId w:val="23"/>
  </w:num>
  <w:num w:numId="26" w16cid:durableId="333190216">
    <w:abstractNumId w:val="49"/>
  </w:num>
  <w:num w:numId="27" w16cid:durableId="899174010">
    <w:abstractNumId w:val="30"/>
  </w:num>
  <w:num w:numId="28" w16cid:durableId="1658073029">
    <w:abstractNumId w:val="44"/>
  </w:num>
  <w:num w:numId="29" w16cid:durableId="799227177">
    <w:abstractNumId w:val="13"/>
  </w:num>
  <w:num w:numId="30" w16cid:durableId="1480463008">
    <w:abstractNumId w:val="35"/>
  </w:num>
  <w:num w:numId="31" w16cid:durableId="548149665">
    <w:abstractNumId w:val="16"/>
  </w:num>
  <w:num w:numId="32" w16cid:durableId="226190039">
    <w:abstractNumId w:val="28"/>
  </w:num>
  <w:num w:numId="33" w16cid:durableId="1814910064">
    <w:abstractNumId w:val="21"/>
  </w:num>
  <w:num w:numId="34" w16cid:durableId="1700008794">
    <w:abstractNumId w:val="34"/>
  </w:num>
  <w:num w:numId="35" w16cid:durableId="1298796744">
    <w:abstractNumId w:val="26"/>
  </w:num>
  <w:num w:numId="36" w16cid:durableId="838235368">
    <w:abstractNumId w:val="32"/>
  </w:num>
  <w:num w:numId="37" w16cid:durableId="207425104">
    <w:abstractNumId w:val="45"/>
  </w:num>
  <w:num w:numId="38" w16cid:durableId="1945381573">
    <w:abstractNumId w:val="18"/>
  </w:num>
  <w:num w:numId="39" w16cid:durableId="1302081830">
    <w:abstractNumId w:val="42"/>
  </w:num>
  <w:num w:numId="40" w16cid:durableId="1176916186">
    <w:abstractNumId w:val="14"/>
  </w:num>
  <w:num w:numId="41" w16cid:durableId="1941637980">
    <w:abstractNumId w:val="41"/>
  </w:num>
  <w:num w:numId="42" w16cid:durableId="649754992">
    <w:abstractNumId w:val="27"/>
  </w:num>
  <w:num w:numId="43" w16cid:durableId="717706101">
    <w:abstractNumId w:val="50"/>
  </w:num>
  <w:num w:numId="44" w16cid:durableId="1908684084">
    <w:abstractNumId w:val="19"/>
  </w:num>
  <w:num w:numId="45" w16cid:durableId="1065101576">
    <w:abstractNumId w:val="39"/>
  </w:num>
  <w:num w:numId="46" w16cid:durableId="1411345660">
    <w:abstractNumId w:val="51"/>
  </w:num>
  <w:num w:numId="47" w16cid:durableId="615142925">
    <w:abstractNumId w:val="12"/>
  </w:num>
  <w:num w:numId="48" w16cid:durableId="2103917126">
    <w:abstractNumId w:val="48"/>
  </w:num>
  <w:num w:numId="49" w16cid:durableId="692927380">
    <w:abstractNumId w:val="38"/>
  </w:num>
  <w:num w:numId="50" w16cid:durableId="1975674881">
    <w:abstractNumId w:val="33"/>
  </w:num>
  <w:num w:numId="51" w16cid:durableId="1591037335">
    <w:abstractNumId w:val="46"/>
  </w:num>
  <w:num w:numId="52" w16cid:durableId="1683896072">
    <w:abstractNumId w:val="4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4007B"/>
    <w:rsid w:val="00000435"/>
    <w:rsid w:val="00005688"/>
    <w:rsid w:val="00013EB1"/>
    <w:rsid w:val="00015D85"/>
    <w:rsid w:val="00022080"/>
    <w:rsid w:val="000257ED"/>
    <w:rsid w:val="000411D5"/>
    <w:rsid w:val="00045676"/>
    <w:rsid w:val="000479B9"/>
    <w:rsid w:val="000570D7"/>
    <w:rsid w:val="00065C05"/>
    <w:rsid w:val="00066C52"/>
    <w:rsid w:val="0007228E"/>
    <w:rsid w:val="00075DA4"/>
    <w:rsid w:val="00076651"/>
    <w:rsid w:val="000771B8"/>
    <w:rsid w:val="0007720F"/>
    <w:rsid w:val="00082386"/>
    <w:rsid w:val="00082392"/>
    <w:rsid w:val="000852A1"/>
    <w:rsid w:val="00085504"/>
    <w:rsid w:val="0008554E"/>
    <w:rsid w:val="000865EB"/>
    <w:rsid w:val="000866AF"/>
    <w:rsid w:val="00086D43"/>
    <w:rsid w:val="00090394"/>
    <w:rsid w:val="00094426"/>
    <w:rsid w:val="000A0DC1"/>
    <w:rsid w:val="000A1A7E"/>
    <w:rsid w:val="000A5556"/>
    <w:rsid w:val="000A5C47"/>
    <w:rsid w:val="000A61BF"/>
    <w:rsid w:val="000B035C"/>
    <w:rsid w:val="000B2A19"/>
    <w:rsid w:val="000C0D48"/>
    <w:rsid w:val="000C1DB9"/>
    <w:rsid w:val="000C235D"/>
    <w:rsid w:val="000D1D2D"/>
    <w:rsid w:val="000D67BE"/>
    <w:rsid w:val="000E651C"/>
    <w:rsid w:val="000F1170"/>
    <w:rsid w:val="000F2E0C"/>
    <w:rsid w:val="001041C4"/>
    <w:rsid w:val="00114ED6"/>
    <w:rsid w:val="00115825"/>
    <w:rsid w:val="001161E5"/>
    <w:rsid w:val="00116C2E"/>
    <w:rsid w:val="00120978"/>
    <w:rsid w:val="00120B6C"/>
    <w:rsid w:val="00120CDF"/>
    <w:rsid w:val="00122D38"/>
    <w:rsid w:val="00136D39"/>
    <w:rsid w:val="001371D9"/>
    <w:rsid w:val="0014321F"/>
    <w:rsid w:val="00145399"/>
    <w:rsid w:val="00147C38"/>
    <w:rsid w:val="00151A39"/>
    <w:rsid w:val="00151CA7"/>
    <w:rsid w:val="00153625"/>
    <w:rsid w:val="00154190"/>
    <w:rsid w:val="001618E6"/>
    <w:rsid w:val="00164605"/>
    <w:rsid w:val="00175379"/>
    <w:rsid w:val="00180D5F"/>
    <w:rsid w:val="00184506"/>
    <w:rsid w:val="00186D7D"/>
    <w:rsid w:val="00187673"/>
    <w:rsid w:val="00192220"/>
    <w:rsid w:val="00193073"/>
    <w:rsid w:val="001A21E2"/>
    <w:rsid w:val="001A5489"/>
    <w:rsid w:val="001A6E10"/>
    <w:rsid w:val="001A7D8F"/>
    <w:rsid w:val="001C121C"/>
    <w:rsid w:val="001C3943"/>
    <w:rsid w:val="001C752C"/>
    <w:rsid w:val="001D45F1"/>
    <w:rsid w:val="001D737A"/>
    <w:rsid w:val="001E1D27"/>
    <w:rsid w:val="001E683D"/>
    <w:rsid w:val="001F718D"/>
    <w:rsid w:val="00201572"/>
    <w:rsid w:val="00201B42"/>
    <w:rsid w:val="00207826"/>
    <w:rsid w:val="00210520"/>
    <w:rsid w:val="00212E87"/>
    <w:rsid w:val="00213EBD"/>
    <w:rsid w:val="00216F8B"/>
    <w:rsid w:val="00220D7F"/>
    <w:rsid w:val="0022170D"/>
    <w:rsid w:val="00222299"/>
    <w:rsid w:val="00223000"/>
    <w:rsid w:val="002332B3"/>
    <w:rsid w:val="00236200"/>
    <w:rsid w:val="0024007B"/>
    <w:rsid w:val="002408E1"/>
    <w:rsid w:val="002416DC"/>
    <w:rsid w:val="002512ED"/>
    <w:rsid w:val="002626E9"/>
    <w:rsid w:val="0027013A"/>
    <w:rsid w:val="00272A66"/>
    <w:rsid w:val="00272ABB"/>
    <w:rsid w:val="002757FF"/>
    <w:rsid w:val="00283A2D"/>
    <w:rsid w:val="002860CD"/>
    <w:rsid w:val="00293429"/>
    <w:rsid w:val="002964DD"/>
    <w:rsid w:val="00296692"/>
    <w:rsid w:val="002B2651"/>
    <w:rsid w:val="002B61EC"/>
    <w:rsid w:val="002C0F9F"/>
    <w:rsid w:val="002D1D0C"/>
    <w:rsid w:val="002D7843"/>
    <w:rsid w:val="002D7BFB"/>
    <w:rsid w:val="002E32FD"/>
    <w:rsid w:val="002E39E6"/>
    <w:rsid w:val="002E6C2F"/>
    <w:rsid w:val="002F4199"/>
    <w:rsid w:val="003104B2"/>
    <w:rsid w:val="00311EE0"/>
    <w:rsid w:val="00321717"/>
    <w:rsid w:val="00321E8C"/>
    <w:rsid w:val="00323233"/>
    <w:rsid w:val="00330B14"/>
    <w:rsid w:val="00331EE9"/>
    <w:rsid w:val="00344AA5"/>
    <w:rsid w:val="00347E01"/>
    <w:rsid w:val="00354CEF"/>
    <w:rsid w:val="00364D42"/>
    <w:rsid w:val="003676C6"/>
    <w:rsid w:val="00367FFC"/>
    <w:rsid w:val="00373884"/>
    <w:rsid w:val="003738F4"/>
    <w:rsid w:val="00373CC5"/>
    <w:rsid w:val="00374310"/>
    <w:rsid w:val="0038203D"/>
    <w:rsid w:val="00382611"/>
    <w:rsid w:val="00387B7F"/>
    <w:rsid w:val="00387E96"/>
    <w:rsid w:val="00393058"/>
    <w:rsid w:val="00395CF3"/>
    <w:rsid w:val="003A602E"/>
    <w:rsid w:val="003B3B2D"/>
    <w:rsid w:val="003B7109"/>
    <w:rsid w:val="003B7327"/>
    <w:rsid w:val="003C575A"/>
    <w:rsid w:val="003D64DB"/>
    <w:rsid w:val="003E07D9"/>
    <w:rsid w:val="003E0D32"/>
    <w:rsid w:val="003E79F6"/>
    <w:rsid w:val="003F05DF"/>
    <w:rsid w:val="003F7E7E"/>
    <w:rsid w:val="004060DD"/>
    <w:rsid w:val="004105CF"/>
    <w:rsid w:val="00413AA1"/>
    <w:rsid w:val="00422EBD"/>
    <w:rsid w:val="00434F0B"/>
    <w:rsid w:val="00441FAC"/>
    <w:rsid w:val="004435D2"/>
    <w:rsid w:val="004527A2"/>
    <w:rsid w:val="0045647E"/>
    <w:rsid w:val="00460899"/>
    <w:rsid w:val="00461A0E"/>
    <w:rsid w:val="00475DFE"/>
    <w:rsid w:val="00480AB5"/>
    <w:rsid w:val="00480D05"/>
    <w:rsid w:val="00492117"/>
    <w:rsid w:val="004939DC"/>
    <w:rsid w:val="004B0453"/>
    <w:rsid w:val="004B49C3"/>
    <w:rsid w:val="004B6208"/>
    <w:rsid w:val="004B789C"/>
    <w:rsid w:val="004C4195"/>
    <w:rsid w:val="004C7353"/>
    <w:rsid w:val="004D6DC9"/>
    <w:rsid w:val="004E09F1"/>
    <w:rsid w:val="004E18B9"/>
    <w:rsid w:val="004E4D24"/>
    <w:rsid w:val="004E6DA2"/>
    <w:rsid w:val="004F2B17"/>
    <w:rsid w:val="004F4DBC"/>
    <w:rsid w:val="00501C59"/>
    <w:rsid w:val="00502AA3"/>
    <w:rsid w:val="00515C56"/>
    <w:rsid w:val="00517D9B"/>
    <w:rsid w:val="00522500"/>
    <w:rsid w:val="005238D4"/>
    <w:rsid w:val="00523EF5"/>
    <w:rsid w:val="0052674D"/>
    <w:rsid w:val="00536146"/>
    <w:rsid w:val="00540FFD"/>
    <w:rsid w:val="00560E40"/>
    <w:rsid w:val="0056141E"/>
    <w:rsid w:val="0056335A"/>
    <w:rsid w:val="0056508A"/>
    <w:rsid w:val="00565D41"/>
    <w:rsid w:val="00575A6A"/>
    <w:rsid w:val="00581CEC"/>
    <w:rsid w:val="00586FA1"/>
    <w:rsid w:val="00587AF5"/>
    <w:rsid w:val="00595405"/>
    <w:rsid w:val="005A28F1"/>
    <w:rsid w:val="005B27C9"/>
    <w:rsid w:val="005B4F77"/>
    <w:rsid w:val="005C5847"/>
    <w:rsid w:val="005E7B31"/>
    <w:rsid w:val="005F4D4C"/>
    <w:rsid w:val="005F7FEA"/>
    <w:rsid w:val="00603DF4"/>
    <w:rsid w:val="00613DF0"/>
    <w:rsid w:val="00626EB4"/>
    <w:rsid w:val="00633334"/>
    <w:rsid w:val="0063698B"/>
    <w:rsid w:val="006512A4"/>
    <w:rsid w:val="00657A65"/>
    <w:rsid w:val="006617AE"/>
    <w:rsid w:val="00664B2D"/>
    <w:rsid w:val="00673066"/>
    <w:rsid w:val="00673943"/>
    <w:rsid w:val="00674582"/>
    <w:rsid w:val="00676613"/>
    <w:rsid w:val="00677966"/>
    <w:rsid w:val="00683675"/>
    <w:rsid w:val="0068475A"/>
    <w:rsid w:val="00691FAB"/>
    <w:rsid w:val="00692566"/>
    <w:rsid w:val="0069626C"/>
    <w:rsid w:val="00696747"/>
    <w:rsid w:val="006A6D83"/>
    <w:rsid w:val="006B2B4D"/>
    <w:rsid w:val="006C05F3"/>
    <w:rsid w:val="006C0F2F"/>
    <w:rsid w:val="006C521F"/>
    <w:rsid w:val="006D0DA6"/>
    <w:rsid w:val="006D640B"/>
    <w:rsid w:val="006E09F0"/>
    <w:rsid w:val="006E42D9"/>
    <w:rsid w:val="006E710C"/>
    <w:rsid w:val="006F18C2"/>
    <w:rsid w:val="006F466A"/>
    <w:rsid w:val="006F682E"/>
    <w:rsid w:val="006F6BEC"/>
    <w:rsid w:val="00701235"/>
    <w:rsid w:val="007032D0"/>
    <w:rsid w:val="007056C5"/>
    <w:rsid w:val="007066D8"/>
    <w:rsid w:val="00720AB5"/>
    <w:rsid w:val="0072153B"/>
    <w:rsid w:val="007222D2"/>
    <w:rsid w:val="00722981"/>
    <w:rsid w:val="00737C17"/>
    <w:rsid w:val="00745BEB"/>
    <w:rsid w:val="007477FF"/>
    <w:rsid w:val="00753B5E"/>
    <w:rsid w:val="00760175"/>
    <w:rsid w:val="0076113A"/>
    <w:rsid w:val="007624BE"/>
    <w:rsid w:val="007625A3"/>
    <w:rsid w:val="007626F3"/>
    <w:rsid w:val="00762E38"/>
    <w:rsid w:val="007630CD"/>
    <w:rsid w:val="00763D86"/>
    <w:rsid w:val="007675B2"/>
    <w:rsid w:val="00770281"/>
    <w:rsid w:val="00785652"/>
    <w:rsid w:val="00785654"/>
    <w:rsid w:val="00786B59"/>
    <w:rsid w:val="007875FD"/>
    <w:rsid w:val="00793465"/>
    <w:rsid w:val="007A2720"/>
    <w:rsid w:val="007A3118"/>
    <w:rsid w:val="007B12B4"/>
    <w:rsid w:val="007B3ECB"/>
    <w:rsid w:val="007D48FF"/>
    <w:rsid w:val="007E2557"/>
    <w:rsid w:val="007E36B9"/>
    <w:rsid w:val="007E50FB"/>
    <w:rsid w:val="007E517E"/>
    <w:rsid w:val="007E5CF6"/>
    <w:rsid w:val="007F006F"/>
    <w:rsid w:val="007F5B17"/>
    <w:rsid w:val="007F6CC9"/>
    <w:rsid w:val="00803D7A"/>
    <w:rsid w:val="00810F9C"/>
    <w:rsid w:val="00816C62"/>
    <w:rsid w:val="00817114"/>
    <w:rsid w:val="00820DA6"/>
    <w:rsid w:val="00831490"/>
    <w:rsid w:val="0083565E"/>
    <w:rsid w:val="00837223"/>
    <w:rsid w:val="00840681"/>
    <w:rsid w:val="00840710"/>
    <w:rsid w:val="008419B9"/>
    <w:rsid w:val="00856B11"/>
    <w:rsid w:val="0085743C"/>
    <w:rsid w:val="00857CA9"/>
    <w:rsid w:val="00867F03"/>
    <w:rsid w:val="00873A5B"/>
    <w:rsid w:val="00874427"/>
    <w:rsid w:val="0087477C"/>
    <w:rsid w:val="0088166C"/>
    <w:rsid w:val="008822DD"/>
    <w:rsid w:val="008863C4"/>
    <w:rsid w:val="00886AEC"/>
    <w:rsid w:val="00896DBB"/>
    <w:rsid w:val="008B22DE"/>
    <w:rsid w:val="008B68D7"/>
    <w:rsid w:val="008B6B27"/>
    <w:rsid w:val="008C4438"/>
    <w:rsid w:val="008C5796"/>
    <w:rsid w:val="008D5175"/>
    <w:rsid w:val="008D53C9"/>
    <w:rsid w:val="008D61F9"/>
    <w:rsid w:val="008E0006"/>
    <w:rsid w:val="008E30B9"/>
    <w:rsid w:val="008E725B"/>
    <w:rsid w:val="008F1A8F"/>
    <w:rsid w:val="008F5B1F"/>
    <w:rsid w:val="008F77FA"/>
    <w:rsid w:val="00901156"/>
    <w:rsid w:val="00904C9F"/>
    <w:rsid w:val="00905F75"/>
    <w:rsid w:val="0090625A"/>
    <w:rsid w:val="00912542"/>
    <w:rsid w:val="009140C9"/>
    <w:rsid w:val="0092291F"/>
    <w:rsid w:val="009253CD"/>
    <w:rsid w:val="009269E9"/>
    <w:rsid w:val="00930429"/>
    <w:rsid w:val="00930E45"/>
    <w:rsid w:val="00934F48"/>
    <w:rsid w:val="009356E3"/>
    <w:rsid w:val="009412F2"/>
    <w:rsid w:val="00944DF0"/>
    <w:rsid w:val="0095105D"/>
    <w:rsid w:val="0096006F"/>
    <w:rsid w:val="009637C0"/>
    <w:rsid w:val="00963EC1"/>
    <w:rsid w:val="009647A5"/>
    <w:rsid w:val="00972137"/>
    <w:rsid w:val="00981D12"/>
    <w:rsid w:val="0098398F"/>
    <w:rsid w:val="00984200"/>
    <w:rsid w:val="009876E8"/>
    <w:rsid w:val="0099319D"/>
    <w:rsid w:val="00994B03"/>
    <w:rsid w:val="0099610E"/>
    <w:rsid w:val="009B178E"/>
    <w:rsid w:val="009B4076"/>
    <w:rsid w:val="009B43B5"/>
    <w:rsid w:val="009C03E0"/>
    <w:rsid w:val="009C1B11"/>
    <w:rsid w:val="009D253A"/>
    <w:rsid w:val="009D633B"/>
    <w:rsid w:val="009E2951"/>
    <w:rsid w:val="009E55C9"/>
    <w:rsid w:val="00A10D12"/>
    <w:rsid w:val="00A145EB"/>
    <w:rsid w:val="00A222D0"/>
    <w:rsid w:val="00A25EC3"/>
    <w:rsid w:val="00A308D6"/>
    <w:rsid w:val="00A30B39"/>
    <w:rsid w:val="00A30D69"/>
    <w:rsid w:val="00A33F27"/>
    <w:rsid w:val="00A347D3"/>
    <w:rsid w:val="00A35A86"/>
    <w:rsid w:val="00A40720"/>
    <w:rsid w:val="00A42EAB"/>
    <w:rsid w:val="00A4509C"/>
    <w:rsid w:val="00A543EB"/>
    <w:rsid w:val="00A5772D"/>
    <w:rsid w:val="00A67F40"/>
    <w:rsid w:val="00A72653"/>
    <w:rsid w:val="00A72F9B"/>
    <w:rsid w:val="00A75187"/>
    <w:rsid w:val="00A8173E"/>
    <w:rsid w:val="00A82924"/>
    <w:rsid w:val="00A84167"/>
    <w:rsid w:val="00A901E0"/>
    <w:rsid w:val="00A94AC6"/>
    <w:rsid w:val="00AA7CEC"/>
    <w:rsid w:val="00AB3599"/>
    <w:rsid w:val="00AB3B70"/>
    <w:rsid w:val="00AB726D"/>
    <w:rsid w:val="00AC7D42"/>
    <w:rsid w:val="00AD0268"/>
    <w:rsid w:val="00AD419F"/>
    <w:rsid w:val="00AD7004"/>
    <w:rsid w:val="00AE2FC1"/>
    <w:rsid w:val="00AE57EC"/>
    <w:rsid w:val="00AF188B"/>
    <w:rsid w:val="00AF4665"/>
    <w:rsid w:val="00AF624F"/>
    <w:rsid w:val="00AF658A"/>
    <w:rsid w:val="00B012EB"/>
    <w:rsid w:val="00B03E5C"/>
    <w:rsid w:val="00B04A93"/>
    <w:rsid w:val="00B06771"/>
    <w:rsid w:val="00B270CC"/>
    <w:rsid w:val="00B27AE8"/>
    <w:rsid w:val="00B30846"/>
    <w:rsid w:val="00B31A5B"/>
    <w:rsid w:val="00B339DD"/>
    <w:rsid w:val="00B34EE8"/>
    <w:rsid w:val="00B35471"/>
    <w:rsid w:val="00B35EE4"/>
    <w:rsid w:val="00B40545"/>
    <w:rsid w:val="00B40C35"/>
    <w:rsid w:val="00B546A4"/>
    <w:rsid w:val="00B5771F"/>
    <w:rsid w:val="00B60D44"/>
    <w:rsid w:val="00B62CC6"/>
    <w:rsid w:val="00B65DCF"/>
    <w:rsid w:val="00B65F1C"/>
    <w:rsid w:val="00B70A42"/>
    <w:rsid w:val="00B72494"/>
    <w:rsid w:val="00B73C09"/>
    <w:rsid w:val="00B811C2"/>
    <w:rsid w:val="00B83729"/>
    <w:rsid w:val="00B8421D"/>
    <w:rsid w:val="00B85D91"/>
    <w:rsid w:val="00B92981"/>
    <w:rsid w:val="00B92AD8"/>
    <w:rsid w:val="00B94498"/>
    <w:rsid w:val="00BA2A5C"/>
    <w:rsid w:val="00BA2AF4"/>
    <w:rsid w:val="00BA3D57"/>
    <w:rsid w:val="00BA70DC"/>
    <w:rsid w:val="00BB21A0"/>
    <w:rsid w:val="00BB6E27"/>
    <w:rsid w:val="00BB7FB7"/>
    <w:rsid w:val="00BC40F5"/>
    <w:rsid w:val="00BC64A3"/>
    <w:rsid w:val="00BC6985"/>
    <w:rsid w:val="00BD0F6D"/>
    <w:rsid w:val="00BD5BA2"/>
    <w:rsid w:val="00BD779A"/>
    <w:rsid w:val="00BD7AED"/>
    <w:rsid w:val="00BE291F"/>
    <w:rsid w:val="00BE44D6"/>
    <w:rsid w:val="00BE51CB"/>
    <w:rsid w:val="00BF14E8"/>
    <w:rsid w:val="00BF6190"/>
    <w:rsid w:val="00C010E1"/>
    <w:rsid w:val="00C144C1"/>
    <w:rsid w:val="00C17424"/>
    <w:rsid w:val="00C276A6"/>
    <w:rsid w:val="00C333D4"/>
    <w:rsid w:val="00C34F99"/>
    <w:rsid w:val="00C37C2B"/>
    <w:rsid w:val="00C41D52"/>
    <w:rsid w:val="00C43F83"/>
    <w:rsid w:val="00C47B50"/>
    <w:rsid w:val="00C52410"/>
    <w:rsid w:val="00C5407F"/>
    <w:rsid w:val="00C6153D"/>
    <w:rsid w:val="00C72CBC"/>
    <w:rsid w:val="00C76E21"/>
    <w:rsid w:val="00C81E6F"/>
    <w:rsid w:val="00C91712"/>
    <w:rsid w:val="00C922D3"/>
    <w:rsid w:val="00C93BA3"/>
    <w:rsid w:val="00C941E0"/>
    <w:rsid w:val="00C94C54"/>
    <w:rsid w:val="00CA120A"/>
    <w:rsid w:val="00CA13A3"/>
    <w:rsid w:val="00CA3722"/>
    <w:rsid w:val="00CA372B"/>
    <w:rsid w:val="00CA67A1"/>
    <w:rsid w:val="00CA7E68"/>
    <w:rsid w:val="00CB7436"/>
    <w:rsid w:val="00CB7846"/>
    <w:rsid w:val="00CC01B9"/>
    <w:rsid w:val="00CC1461"/>
    <w:rsid w:val="00CC3C78"/>
    <w:rsid w:val="00CD6712"/>
    <w:rsid w:val="00CD6DAF"/>
    <w:rsid w:val="00CE1978"/>
    <w:rsid w:val="00CE1FA5"/>
    <w:rsid w:val="00CE38B9"/>
    <w:rsid w:val="00CE3D73"/>
    <w:rsid w:val="00CE415B"/>
    <w:rsid w:val="00CE4A45"/>
    <w:rsid w:val="00CF2063"/>
    <w:rsid w:val="00CF521F"/>
    <w:rsid w:val="00CF6593"/>
    <w:rsid w:val="00D040BF"/>
    <w:rsid w:val="00D043FC"/>
    <w:rsid w:val="00D105FB"/>
    <w:rsid w:val="00D10614"/>
    <w:rsid w:val="00D11131"/>
    <w:rsid w:val="00D16D89"/>
    <w:rsid w:val="00D17DDC"/>
    <w:rsid w:val="00D23D63"/>
    <w:rsid w:val="00D27722"/>
    <w:rsid w:val="00D31ECB"/>
    <w:rsid w:val="00D374F2"/>
    <w:rsid w:val="00D52417"/>
    <w:rsid w:val="00D5420A"/>
    <w:rsid w:val="00D618A7"/>
    <w:rsid w:val="00D64C82"/>
    <w:rsid w:val="00D66793"/>
    <w:rsid w:val="00D6750F"/>
    <w:rsid w:val="00D84E3C"/>
    <w:rsid w:val="00D92DCF"/>
    <w:rsid w:val="00DA2F45"/>
    <w:rsid w:val="00DB05FB"/>
    <w:rsid w:val="00DB1F69"/>
    <w:rsid w:val="00DB2548"/>
    <w:rsid w:val="00DB5BDD"/>
    <w:rsid w:val="00DC353E"/>
    <w:rsid w:val="00DC55DF"/>
    <w:rsid w:val="00DC594F"/>
    <w:rsid w:val="00DC5F13"/>
    <w:rsid w:val="00DD244C"/>
    <w:rsid w:val="00DD4C38"/>
    <w:rsid w:val="00DD6741"/>
    <w:rsid w:val="00DE6E6C"/>
    <w:rsid w:val="00DF134D"/>
    <w:rsid w:val="00DF302C"/>
    <w:rsid w:val="00E06814"/>
    <w:rsid w:val="00E101F5"/>
    <w:rsid w:val="00E1322B"/>
    <w:rsid w:val="00E14FB9"/>
    <w:rsid w:val="00E26BC2"/>
    <w:rsid w:val="00E278D0"/>
    <w:rsid w:val="00E3539F"/>
    <w:rsid w:val="00E43FF4"/>
    <w:rsid w:val="00E508BE"/>
    <w:rsid w:val="00E52E9E"/>
    <w:rsid w:val="00E5319A"/>
    <w:rsid w:val="00E6107C"/>
    <w:rsid w:val="00E614A9"/>
    <w:rsid w:val="00E61BD0"/>
    <w:rsid w:val="00E639C2"/>
    <w:rsid w:val="00E6784B"/>
    <w:rsid w:val="00E70833"/>
    <w:rsid w:val="00E83B32"/>
    <w:rsid w:val="00EA1B2C"/>
    <w:rsid w:val="00EA5334"/>
    <w:rsid w:val="00EB1898"/>
    <w:rsid w:val="00EB1A02"/>
    <w:rsid w:val="00EE2DC1"/>
    <w:rsid w:val="00EE5C1A"/>
    <w:rsid w:val="00EE7AF3"/>
    <w:rsid w:val="00EF0EC0"/>
    <w:rsid w:val="00EF69E3"/>
    <w:rsid w:val="00F02B62"/>
    <w:rsid w:val="00F05562"/>
    <w:rsid w:val="00F05D32"/>
    <w:rsid w:val="00F05E61"/>
    <w:rsid w:val="00F074F3"/>
    <w:rsid w:val="00F10E7E"/>
    <w:rsid w:val="00F16C42"/>
    <w:rsid w:val="00F2187F"/>
    <w:rsid w:val="00F236A3"/>
    <w:rsid w:val="00F2472F"/>
    <w:rsid w:val="00F25B04"/>
    <w:rsid w:val="00F272CE"/>
    <w:rsid w:val="00F3339B"/>
    <w:rsid w:val="00F414C9"/>
    <w:rsid w:val="00F459CF"/>
    <w:rsid w:val="00F47C31"/>
    <w:rsid w:val="00F50D46"/>
    <w:rsid w:val="00F54468"/>
    <w:rsid w:val="00F713BE"/>
    <w:rsid w:val="00F72BEC"/>
    <w:rsid w:val="00F73F5F"/>
    <w:rsid w:val="00F74C3C"/>
    <w:rsid w:val="00F75A6C"/>
    <w:rsid w:val="00F8074B"/>
    <w:rsid w:val="00F80FB8"/>
    <w:rsid w:val="00F814F2"/>
    <w:rsid w:val="00F87574"/>
    <w:rsid w:val="00FA771C"/>
    <w:rsid w:val="00FB5050"/>
    <w:rsid w:val="00FC6793"/>
    <w:rsid w:val="00FD0496"/>
    <w:rsid w:val="00FD234F"/>
    <w:rsid w:val="00FD3274"/>
    <w:rsid w:val="00FD432B"/>
    <w:rsid w:val="00FD550B"/>
    <w:rsid w:val="00FD5EC3"/>
    <w:rsid w:val="00FE7836"/>
    <w:rsid w:val="00FF2941"/>
    <w:rsid w:val="00FF62E7"/>
    <w:rsid w:val="00FF675A"/>
    <w:rsid w:val="00FF726A"/>
    <w:rsid w:val="00FF7422"/>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561F60"/>
  <w15:chartTrackingRefBased/>
  <w15:docId w15:val="{9C706AAD-4CE5-459E-AD2F-588E538937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339B"/>
    <w:pPr>
      <w:spacing w:line="288" w:lineRule="auto"/>
    </w:pPr>
    <w:rPr>
      <w:rFonts w:ascii="Arial" w:hAnsi="Arial"/>
    </w:rPr>
  </w:style>
  <w:style w:type="paragraph" w:styleId="Heading1">
    <w:name w:val="heading 1"/>
    <w:next w:val="Normal"/>
    <w:link w:val="Heading1Char"/>
    <w:uiPriority w:val="9"/>
    <w:qFormat/>
    <w:rsid w:val="00A84167"/>
    <w:pPr>
      <w:keepNext/>
      <w:keepLines/>
      <w:spacing w:before="400" w:after="200" w:line="240" w:lineRule="auto"/>
      <w:outlineLvl w:val="0"/>
    </w:pPr>
    <w:rPr>
      <w:rFonts w:ascii="Arial" w:eastAsiaTheme="majorEastAsia" w:hAnsi="Arial" w:cstheme="majorBidi"/>
      <w:color w:val="00A3AD"/>
      <w:sz w:val="56"/>
      <w:szCs w:val="32"/>
    </w:rPr>
  </w:style>
  <w:style w:type="paragraph" w:styleId="Heading2">
    <w:name w:val="heading 2"/>
    <w:next w:val="Normal"/>
    <w:link w:val="Heading2Char"/>
    <w:uiPriority w:val="9"/>
    <w:unhideWhenUsed/>
    <w:qFormat/>
    <w:rsid w:val="00A84167"/>
    <w:pPr>
      <w:keepNext/>
      <w:keepLines/>
      <w:spacing w:before="360" w:after="120"/>
      <w:outlineLvl w:val="1"/>
    </w:pPr>
    <w:rPr>
      <w:rFonts w:ascii="Arial" w:eastAsiaTheme="majorEastAsia" w:hAnsi="Arial" w:cstheme="majorBidi"/>
      <w:b/>
      <w:color w:val="007184"/>
      <w:sz w:val="40"/>
      <w:szCs w:val="26"/>
    </w:rPr>
  </w:style>
  <w:style w:type="paragraph" w:styleId="Heading3">
    <w:name w:val="heading 3"/>
    <w:next w:val="Normal"/>
    <w:link w:val="Heading3Char"/>
    <w:uiPriority w:val="9"/>
    <w:unhideWhenUsed/>
    <w:qFormat/>
    <w:rsid w:val="00A84167"/>
    <w:pPr>
      <w:keepNext/>
      <w:keepLines/>
      <w:spacing w:before="240" w:after="120"/>
      <w:outlineLvl w:val="2"/>
    </w:pPr>
    <w:rPr>
      <w:rFonts w:ascii="Arial" w:eastAsiaTheme="majorEastAsia" w:hAnsi="Arial" w:cstheme="majorBidi"/>
      <w:b/>
      <w:sz w:val="32"/>
      <w:szCs w:val="24"/>
    </w:rPr>
  </w:style>
  <w:style w:type="paragraph" w:styleId="Heading4">
    <w:name w:val="heading 4"/>
    <w:next w:val="Normal"/>
    <w:link w:val="Heading4Char"/>
    <w:uiPriority w:val="9"/>
    <w:unhideWhenUsed/>
    <w:qFormat/>
    <w:rsid w:val="00A84167"/>
    <w:pPr>
      <w:keepNext/>
      <w:keepLines/>
      <w:spacing w:before="240" w:after="120"/>
      <w:outlineLvl w:val="3"/>
    </w:pPr>
    <w:rPr>
      <w:rFonts w:ascii="Arial" w:eastAsiaTheme="majorEastAsia" w:hAnsi="Arial" w:cstheme="majorBidi"/>
      <w:b/>
      <w:iCs/>
      <w:sz w:val="28"/>
    </w:rPr>
  </w:style>
  <w:style w:type="paragraph" w:styleId="Heading5">
    <w:name w:val="heading 5"/>
    <w:basedOn w:val="Normal"/>
    <w:next w:val="Normal"/>
    <w:link w:val="Heading5Char"/>
    <w:uiPriority w:val="9"/>
    <w:unhideWhenUsed/>
    <w:rsid w:val="00A84167"/>
    <w:pPr>
      <w:keepNext/>
      <w:keepLines/>
      <w:spacing w:before="240"/>
      <w:outlineLvl w:val="4"/>
    </w:pPr>
    <w:rPr>
      <w:rFonts w:eastAsiaTheme="majorEastAsia" w:cstheme="majorBidi"/>
      <w:b/>
    </w:rPr>
  </w:style>
  <w:style w:type="paragraph" w:styleId="Heading6">
    <w:name w:val="heading 6"/>
    <w:basedOn w:val="Normal"/>
    <w:next w:val="Normal"/>
    <w:link w:val="Heading6Char"/>
    <w:uiPriority w:val="9"/>
    <w:unhideWhenUsed/>
    <w:rsid w:val="004435D2"/>
    <w:pPr>
      <w:keepNext/>
      <w:keepLines/>
      <w:spacing w:before="40" w:after="0"/>
      <w:outlineLvl w:val="5"/>
    </w:pPr>
    <w:rPr>
      <w:rFonts w:asciiTheme="majorHAnsi" w:eastAsiaTheme="majorEastAsia" w:hAnsiTheme="majorHAnsi" w:cstheme="majorBidi"/>
      <w:color w:val="1A495C"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4167"/>
    <w:rPr>
      <w:rFonts w:ascii="Arial" w:eastAsiaTheme="majorEastAsia" w:hAnsi="Arial" w:cstheme="majorBidi"/>
      <w:color w:val="00A3AD"/>
      <w:sz w:val="56"/>
      <w:szCs w:val="32"/>
    </w:rPr>
  </w:style>
  <w:style w:type="character" w:customStyle="1" w:styleId="Heading2Char">
    <w:name w:val="Heading 2 Char"/>
    <w:basedOn w:val="DefaultParagraphFont"/>
    <w:link w:val="Heading2"/>
    <w:uiPriority w:val="9"/>
    <w:rsid w:val="00A84167"/>
    <w:rPr>
      <w:rFonts w:ascii="Arial" w:eastAsiaTheme="majorEastAsia" w:hAnsi="Arial" w:cstheme="majorBidi"/>
      <w:b/>
      <w:color w:val="007184"/>
      <w:sz w:val="40"/>
      <w:szCs w:val="26"/>
    </w:rPr>
  </w:style>
  <w:style w:type="character" w:customStyle="1" w:styleId="Heading3Char">
    <w:name w:val="Heading 3 Char"/>
    <w:basedOn w:val="DefaultParagraphFont"/>
    <w:link w:val="Heading3"/>
    <w:uiPriority w:val="9"/>
    <w:rsid w:val="00A84167"/>
    <w:rPr>
      <w:rFonts w:ascii="Arial" w:eastAsiaTheme="majorEastAsia" w:hAnsi="Arial" w:cstheme="majorBidi"/>
      <w:b/>
      <w:sz w:val="32"/>
      <w:szCs w:val="24"/>
    </w:rPr>
  </w:style>
  <w:style w:type="character" w:customStyle="1" w:styleId="Heading4Char">
    <w:name w:val="Heading 4 Char"/>
    <w:basedOn w:val="DefaultParagraphFont"/>
    <w:link w:val="Heading4"/>
    <w:uiPriority w:val="9"/>
    <w:rsid w:val="00A84167"/>
    <w:rPr>
      <w:rFonts w:ascii="Arial" w:eastAsiaTheme="majorEastAsia" w:hAnsi="Arial" w:cstheme="majorBidi"/>
      <w:b/>
      <w:iCs/>
      <w:sz w:val="28"/>
    </w:rPr>
  </w:style>
  <w:style w:type="character" w:customStyle="1" w:styleId="Heading5Char">
    <w:name w:val="Heading 5 Char"/>
    <w:basedOn w:val="DefaultParagraphFont"/>
    <w:link w:val="Heading5"/>
    <w:uiPriority w:val="9"/>
    <w:rsid w:val="00A84167"/>
    <w:rPr>
      <w:rFonts w:ascii="Arial" w:eastAsiaTheme="majorEastAsia" w:hAnsi="Arial" w:cstheme="majorBidi"/>
      <w:b/>
    </w:rPr>
  </w:style>
  <w:style w:type="character" w:customStyle="1" w:styleId="Heading6Char">
    <w:name w:val="Heading 6 Char"/>
    <w:basedOn w:val="DefaultParagraphFont"/>
    <w:link w:val="Heading6"/>
    <w:uiPriority w:val="9"/>
    <w:rsid w:val="004435D2"/>
    <w:rPr>
      <w:rFonts w:asciiTheme="majorHAnsi" w:eastAsiaTheme="majorEastAsia" w:hAnsiTheme="majorHAnsi" w:cstheme="majorBidi"/>
      <w:color w:val="1A495C" w:themeColor="accent1" w:themeShade="7F"/>
    </w:rPr>
  </w:style>
  <w:style w:type="paragraph" w:styleId="List">
    <w:name w:val="List"/>
    <w:uiPriority w:val="99"/>
    <w:unhideWhenUsed/>
    <w:rsid w:val="003B7109"/>
    <w:pPr>
      <w:spacing w:after="0" w:line="288" w:lineRule="auto"/>
      <w:ind w:left="284" w:hanging="284"/>
      <w:contextualSpacing/>
    </w:pPr>
    <w:rPr>
      <w:rFonts w:ascii="Arial" w:hAnsi="Arial"/>
    </w:rPr>
  </w:style>
  <w:style w:type="paragraph" w:styleId="ListBullet">
    <w:name w:val="List Bullet"/>
    <w:uiPriority w:val="99"/>
    <w:unhideWhenUsed/>
    <w:rsid w:val="003B7109"/>
    <w:pPr>
      <w:numPr>
        <w:numId w:val="1"/>
      </w:numPr>
      <w:spacing w:after="120" w:line="288" w:lineRule="auto"/>
      <w:ind w:left="357" w:hanging="357"/>
      <w:contextualSpacing/>
    </w:pPr>
    <w:rPr>
      <w:rFonts w:ascii="Arial" w:hAnsi="Arial"/>
    </w:rPr>
  </w:style>
  <w:style w:type="paragraph" w:styleId="ListNumber">
    <w:name w:val="List Number"/>
    <w:basedOn w:val="Normal"/>
    <w:uiPriority w:val="99"/>
    <w:unhideWhenUsed/>
    <w:rsid w:val="003B7109"/>
    <w:pPr>
      <w:numPr>
        <w:numId w:val="6"/>
      </w:numPr>
      <w:contextualSpacing/>
    </w:pPr>
  </w:style>
  <w:style w:type="paragraph" w:styleId="ListNumber2">
    <w:name w:val="List Number 2"/>
    <w:uiPriority w:val="99"/>
    <w:unhideWhenUsed/>
    <w:rsid w:val="003B7109"/>
    <w:pPr>
      <w:numPr>
        <w:numId w:val="7"/>
      </w:numPr>
      <w:spacing w:after="120" w:line="288" w:lineRule="auto"/>
      <w:ind w:left="641" w:hanging="357"/>
      <w:contextualSpacing/>
    </w:pPr>
    <w:rPr>
      <w:rFonts w:ascii="Arial" w:hAnsi="Arial"/>
    </w:rPr>
  </w:style>
  <w:style w:type="paragraph" w:styleId="TableofFigures">
    <w:name w:val="table of figures"/>
    <w:basedOn w:val="Normal"/>
    <w:next w:val="Normal"/>
    <w:uiPriority w:val="99"/>
    <w:unhideWhenUsed/>
    <w:rsid w:val="006E710C"/>
    <w:pPr>
      <w:spacing w:after="0"/>
    </w:pPr>
  </w:style>
  <w:style w:type="paragraph" w:customStyle="1" w:styleId="Introduction">
    <w:name w:val="Introduction"/>
    <w:basedOn w:val="Normal"/>
    <w:link w:val="IntroductionChar"/>
    <w:qFormat/>
    <w:rsid w:val="006E710C"/>
    <w:pPr>
      <w:spacing w:after="120"/>
    </w:pPr>
    <w:rPr>
      <w:b/>
      <w:bCs/>
    </w:rPr>
  </w:style>
  <w:style w:type="table" w:styleId="TableGrid">
    <w:name w:val="Table Grid"/>
    <w:basedOn w:val="TableNormal"/>
    <w:uiPriority w:val="39"/>
    <w:rsid w:val="006E710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IntroductionChar">
    <w:name w:val="Introduction Char"/>
    <w:basedOn w:val="DefaultParagraphFont"/>
    <w:link w:val="Introduction"/>
    <w:rsid w:val="006E710C"/>
    <w:rPr>
      <w:rFonts w:ascii="Arial" w:hAnsi="Arial"/>
      <w:b/>
      <w:bCs/>
    </w:rPr>
  </w:style>
  <w:style w:type="table" w:styleId="ListTable3">
    <w:name w:val="List Table 3"/>
    <w:basedOn w:val="TableNormal"/>
    <w:uiPriority w:val="48"/>
    <w:rsid w:val="006E710C"/>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6E710C"/>
    <w:pPr>
      <w:spacing w:after="0" w:line="240" w:lineRule="auto"/>
    </w:pPr>
    <w:tblPr>
      <w:tblStyleRowBandSize w:val="1"/>
      <w:tblStyleColBandSize w:val="1"/>
      <w:tblBorders>
        <w:top w:val="single" w:sz="4" w:space="0" w:color="3494BA" w:themeColor="accent1"/>
        <w:left w:val="single" w:sz="4" w:space="0" w:color="3494BA" w:themeColor="accent1"/>
        <w:bottom w:val="single" w:sz="4" w:space="0" w:color="3494BA" w:themeColor="accent1"/>
        <w:right w:val="single" w:sz="4" w:space="0" w:color="3494BA" w:themeColor="accent1"/>
      </w:tblBorders>
    </w:tblPr>
    <w:tblStylePr w:type="firstRow">
      <w:rPr>
        <w:b/>
        <w:bCs/>
        <w:color w:val="FFFFFF" w:themeColor="background1"/>
      </w:rPr>
      <w:tblPr/>
      <w:tcPr>
        <w:shd w:val="clear" w:color="auto" w:fill="3494BA" w:themeFill="accent1"/>
      </w:tcPr>
    </w:tblStylePr>
    <w:tblStylePr w:type="lastRow">
      <w:rPr>
        <w:b/>
        <w:bCs/>
      </w:rPr>
      <w:tblPr/>
      <w:tcPr>
        <w:tcBorders>
          <w:top w:val="double" w:sz="4" w:space="0" w:color="3494BA"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494BA" w:themeColor="accent1"/>
          <w:right w:val="single" w:sz="4" w:space="0" w:color="3494BA" w:themeColor="accent1"/>
        </w:tcBorders>
      </w:tcPr>
    </w:tblStylePr>
    <w:tblStylePr w:type="band1Horz">
      <w:tblPr/>
      <w:tcPr>
        <w:tcBorders>
          <w:top w:val="single" w:sz="4" w:space="0" w:color="3494BA" w:themeColor="accent1"/>
          <w:bottom w:val="single" w:sz="4" w:space="0" w:color="3494B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494BA" w:themeColor="accent1"/>
          <w:left w:val="nil"/>
        </w:tcBorders>
      </w:tcPr>
    </w:tblStylePr>
    <w:tblStylePr w:type="swCell">
      <w:tblPr/>
      <w:tcPr>
        <w:tcBorders>
          <w:top w:val="double" w:sz="4" w:space="0" w:color="3494BA" w:themeColor="accent1"/>
          <w:right w:val="nil"/>
        </w:tcBorders>
      </w:tcPr>
    </w:tblStylePr>
  </w:style>
  <w:style w:type="paragraph" w:customStyle="1" w:styleId="TableHeadingWhite">
    <w:name w:val="Table Heading White"/>
    <w:link w:val="TableHeadingWhiteChar"/>
    <w:qFormat/>
    <w:rsid w:val="00B30846"/>
    <w:pPr>
      <w:spacing w:after="0"/>
    </w:pPr>
    <w:rPr>
      <w:rFonts w:ascii="Arial" w:hAnsi="Arial"/>
      <w:bCs/>
      <w:color w:val="FFFFFF" w:themeColor="background1"/>
      <w:sz w:val="20"/>
    </w:rPr>
  </w:style>
  <w:style w:type="table" w:customStyle="1" w:styleId="Tealtable">
    <w:name w:val="Teal table"/>
    <w:basedOn w:val="TableNormal"/>
    <w:uiPriority w:val="99"/>
    <w:rsid w:val="00873A5B"/>
    <w:pPr>
      <w:spacing w:after="0" w:line="240" w:lineRule="auto"/>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tblPr/>
      <w:tcPr>
        <w:tcBorders>
          <w:top w:val="nil"/>
          <w:left w:val="nil"/>
          <w:bottom w:val="nil"/>
          <w:right w:val="nil"/>
          <w:insideH w:val="nil"/>
          <w:insideV w:val="nil"/>
          <w:tl2br w:val="nil"/>
          <w:tr2bl w:val="nil"/>
        </w:tcBorders>
        <w:shd w:val="clear" w:color="auto" w:fill="00A3AD"/>
      </w:tcPr>
    </w:tblStylePr>
  </w:style>
  <w:style w:type="character" w:customStyle="1" w:styleId="TableHeadingWhiteChar">
    <w:name w:val="Table Heading White Char"/>
    <w:basedOn w:val="DefaultParagraphFont"/>
    <w:link w:val="TableHeadingWhite"/>
    <w:rsid w:val="00B30846"/>
    <w:rPr>
      <w:rFonts w:ascii="Arial" w:hAnsi="Arial"/>
      <w:bCs/>
      <w:color w:val="FFFFFF" w:themeColor="background1"/>
      <w:sz w:val="20"/>
    </w:rPr>
  </w:style>
  <w:style w:type="paragraph" w:customStyle="1" w:styleId="Tablebody">
    <w:name w:val="Table body"/>
    <w:basedOn w:val="Normal"/>
    <w:qFormat/>
    <w:rsid w:val="000865EB"/>
    <w:pPr>
      <w:spacing w:after="0"/>
    </w:pPr>
    <w:rPr>
      <w:bCs/>
    </w:rPr>
  </w:style>
  <w:style w:type="numbering" w:customStyle="1" w:styleId="ListSecondaryBullet">
    <w:name w:val="List Secondary Bullet"/>
    <w:basedOn w:val="NoList"/>
    <w:uiPriority w:val="99"/>
    <w:rsid w:val="00F3339B"/>
    <w:pPr>
      <w:numPr>
        <w:numId w:val="11"/>
      </w:numPr>
    </w:pPr>
  </w:style>
  <w:style w:type="paragraph" w:styleId="Footer">
    <w:name w:val="footer"/>
    <w:basedOn w:val="Normal"/>
    <w:link w:val="FooterChar"/>
    <w:uiPriority w:val="99"/>
    <w:unhideWhenUsed/>
    <w:rsid w:val="00873A5B"/>
    <w:pPr>
      <w:tabs>
        <w:tab w:val="center" w:pos="4513"/>
        <w:tab w:val="right" w:pos="9026"/>
      </w:tabs>
      <w:spacing w:after="0" w:line="240" w:lineRule="auto"/>
    </w:pPr>
  </w:style>
  <w:style w:type="character" w:customStyle="1" w:styleId="FooterChar">
    <w:name w:val="Footer Char"/>
    <w:basedOn w:val="DefaultParagraphFont"/>
    <w:link w:val="Footer"/>
    <w:uiPriority w:val="99"/>
    <w:rsid w:val="00873A5B"/>
    <w:rPr>
      <w:rFonts w:ascii="Arial" w:hAnsi="Arial"/>
    </w:rPr>
  </w:style>
  <w:style w:type="paragraph" w:styleId="Title">
    <w:name w:val="Title"/>
    <w:aliases w:val="Title cover"/>
    <w:next w:val="Normal"/>
    <w:link w:val="TitleChar"/>
    <w:uiPriority w:val="10"/>
    <w:rsid w:val="00F414C9"/>
    <w:pPr>
      <w:spacing w:after="120" w:line="240" w:lineRule="auto"/>
      <w:contextualSpacing/>
    </w:pPr>
    <w:rPr>
      <w:rFonts w:ascii="Arial" w:eastAsiaTheme="majorEastAsia" w:hAnsi="Arial" w:cstheme="majorBidi"/>
      <w:spacing w:val="-10"/>
      <w:kern w:val="28"/>
      <w:sz w:val="72"/>
      <w:szCs w:val="56"/>
    </w:rPr>
  </w:style>
  <w:style w:type="character" w:customStyle="1" w:styleId="TitleChar">
    <w:name w:val="Title Char"/>
    <w:aliases w:val="Title cover Char"/>
    <w:basedOn w:val="DefaultParagraphFont"/>
    <w:link w:val="Title"/>
    <w:uiPriority w:val="10"/>
    <w:rsid w:val="00F414C9"/>
    <w:rPr>
      <w:rFonts w:ascii="Arial" w:eastAsiaTheme="majorEastAsia" w:hAnsi="Arial" w:cstheme="majorBidi"/>
      <w:spacing w:val="-10"/>
      <w:kern w:val="28"/>
      <w:sz w:val="72"/>
      <w:szCs w:val="56"/>
    </w:rPr>
  </w:style>
  <w:style w:type="paragraph" w:customStyle="1" w:styleId="Coverversioncontrol">
    <w:name w:val="Cover version control"/>
    <w:basedOn w:val="Title"/>
    <w:link w:val="CoverversioncontrolChar"/>
    <w:qFormat/>
    <w:rsid w:val="00F414C9"/>
    <w:rPr>
      <w:sz w:val="32"/>
      <w:szCs w:val="32"/>
    </w:rPr>
  </w:style>
  <w:style w:type="character" w:customStyle="1" w:styleId="CoverversioncontrolChar">
    <w:name w:val="Cover version control Char"/>
    <w:basedOn w:val="TitleChar"/>
    <w:link w:val="Coverversioncontrol"/>
    <w:rsid w:val="00F414C9"/>
    <w:rPr>
      <w:rFonts w:ascii="Arial" w:eastAsiaTheme="majorEastAsia" w:hAnsi="Arial" w:cstheme="majorBidi"/>
      <w:spacing w:val="-10"/>
      <w:kern w:val="28"/>
      <w:sz w:val="32"/>
      <w:szCs w:val="32"/>
    </w:rPr>
  </w:style>
  <w:style w:type="paragraph" w:styleId="ListBullet2">
    <w:name w:val="List Bullet 2"/>
    <w:basedOn w:val="Normal"/>
    <w:uiPriority w:val="99"/>
    <w:unhideWhenUsed/>
    <w:rsid w:val="00F3339B"/>
    <w:pPr>
      <w:numPr>
        <w:numId w:val="2"/>
      </w:numPr>
      <w:contextualSpacing/>
    </w:pPr>
  </w:style>
  <w:style w:type="paragraph" w:styleId="TOCHeading">
    <w:name w:val="TOC Heading"/>
    <w:basedOn w:val="Heading1"/>
    <w:next w:val="Normal"/>
    <w:uiPriority w:val="39"/>
    <w:unhideWhenUsed/>
    <w:qFormat/>
    <w:rsid w:val="000865EB"/>
    <w:pPr>
      <w:spacing w:before="240" w:after="240"/>
      <w:outlineLvl w:val="9"/>
    </w:pPr>
    <w:rPr>
      <w:b/>
      <w:color w:val="276E8B" w:themeColor="accent1" w:themeShade="BF"/>
      <w:sz w:val="40"/>
      <w:lang w:val="en-US"/>
    </w:rPr>
  </w:style>
  <w:style w:type="character" w:styleId="Hyperlink">
    <w:name w:val="Hyperlink"/>
    <w:basedOn w:val="DefaultParagraphFont"/>
    <w:uiPriority w:val="99"/>
    <w:unhideWhenUsed/>
    <w:rsid w:val="00EA5334"/>
    <w:rPr>
      <w:rFonts w:ascii="Arial" w:hAnsi="Arial"/>
      <w:b w:val="0"/>
      <w:color w:val="6B9F25" w:themeColor="hyperlink"/>
      <w:sz w:val="22"/>
      <w:u w:val="single"/>
    </w:rPr>
  </w:style>
  <w:style w:type="character" w:styleId="UnresolvedMention">
    <w:name w:val="Unresolved Mention"/>
    <w:basedOn w:val="DefaultParagraphFont"/>
    <w:uiPriority w:val="99"/>
    <w:semiHidden/>
    <w:unhideWhenUsed/>
    <w:rsid w:val="00BD0F6D"/>
    <w:rPr>
      <w:color w:val="605E5C"/>
      <w:shd w:val="clear" w:color="auto" w:fill="E1DFDD"/>
    </w:rPr>
  </w:style>
  <w:style w:type="character" w:styleId="FollowedHyperlink">
    <w:name w:val="FollowedHyperlink"/>
    <w:basedOn w:val="DefaultParagraphFont"/>
    <w:uiPriority w:val="99"/>
    <w:semiHidden/>
    <w:unhideWhenUsed/>
    <w:rsid w:val="00BD0F6D"/>
    <w:rPr>
      <w:color w:val="9F6715" w:themeColor="followedHyperlink"/>
      <w:u w:val="single"/>
    </w:rPr>
  </w:style>
  <w:style w:type="paragraph" w:styleId="TOC1">
    <w:name w:val="toc 1"/>
    <w:basedOn w:val="Normal"/>
    <w:next w:val="Normal"/>
    <w:autoRedefine/>
    <w:uiPriority w:val="39"/>
    <w:unhideWhenUsed/>
    <w:rsid w:val="00147C38"/>
    <w:pPr>
      <w:spacing w:after="100"/>
    </w:pPr>
  </w:style>
  <w:style w:type="paragraph" w:styleId="TOC2">
    <w:name w:val="toc 2"/>
    <w:basedOn w:val="Normal"/>
    <w:next w:val="Normal"/>
    <w:autoRedefine/>
    <w:uiPriority w:val="39"/>
    <w:unhideWhenUsed/>
    <w:rsid w:val="00147C38"/>
    <w:pPr>
      <w:spacing w:after="100"/>
      <w:ind w:left="220"/>
    </w:pPr>
  </w:style>
  <w:style w:type="paragraph" w:styleId="TOC3">
    <w:name w:val="toc 3"/>
    <w:basedOn w:val="Normal"/>
    <w:next w:val="Normal"/>
    <w:autoRedefine/>
    <w:uiPriority w:val="39"/>
    <w:unhideWhenUsed/>
    <w:rsid w:val="00147C38"/>
    <w:pPr>
      <w:spacing w:after="100"/>
      <w:ind w:left="440"/>
    </w:pPr>
  </w:style>
  <w:style w:type="paragraph" w:styleId="Revision">
    <w:name w:val="Revision"/>
    <w:hidden/>
    <w:uiPriority w:val="99"/>
    <w:semiHidden/>
    <w:rsid w:val="00BC64A3"/>
    <w:pPr>
      <w:spacing w:after="0" w:line="240" w:lineRule="auto"/>
    </w:pPr>
    <w:rPr>
      <w:rFonts w:ascii="Arial" w:hAnsi="Arial"/>
    </w:rPr>
  </w:style>
  <w:style w:type="paragraph" w:styleId="Header">
    <w:name w:val="header"/>
    <w:basedOn w:val="Normal"/>
    <w:link w:val="HeaderChar"/>
    <w:uiPriority w:val="99"/>
    <w:unhideWhenUsed/>
    <w:rsid w:val="008D5175"/>
    <w:pPr>
      <w:tabs>
        <w:tab w:val="center" w:pos="4513"/>
        <w:tab w:val="right" w:pos="9026"/>
      </w:tabs>
      <w:spacing w:after="0" w:line="240" w:lineRule="auto"/>
    </w:pPr>
  </w:style>
  <w:style w:type="character" w:customStyle="1" w:styleId="HeaderChar">
    <w:name w:val="Header Char"/>
    <w:basedOn w:val="DefaultParagraphFont"/>
    <w:link w:val="Header"/>
    <w:uiPriority w:val="99"/>
    <w:rsid w:val="008D5175"/>
    <w:rPr>
      <w:rFonts w:ascii="Arial" w:hAnsi="Arial"/>
    </w:rPr>
  </w:style>
  <w:style w:type="character" w:styleId="CommentReference">
    <w:name w:val="annotation reference"/>
    <w:basedOn w:val="DefaultParagraphFont"/>
    <w:uiPriority w:val="99"/>
    <w:semiHidden/>
    <w:unhideWhenUsed/>
    <w:rsid w:val="009C1B11"/>
    <w:rPr>
      <w:sz w:val="16"/>
      <w:szCs w:val="16"/>
    </w:rPr>
  </w:style>
  <w:style w:type="paragraph" w:styleId="CommentText">
    <w:name w:val="annotation text"/>
    <w:basedOn w:val="Normal"/>
    <w:link w:val="CommentTextChar"/>
    <w:uiPriority w:val="99"/>
    <w:unhideWhenUsed/>
    <w:rsid w:val="009C1B11"/>
    <w:pPr>
      <w:spacing w:line="240" w:lineRule="auto"/>
    </w:pPr>
    <w:rPr>
      <w:sz w:val="20"/>
      <w:szCs w:val="20"/>
    </w:rPr>
  </w:style>
  <w:style w:type="character" w:customStyle="1" w:styleId="CommentTextChar">
    <w:name w:val="Comment Text Char"/>
    <w:basedOn w:val="DefaultParagraphFont"/>
    <w:link w:val="CommentText"/>
    <w:uiPriority w:val="99"/>
    <w:rsid w:val="009C1B11"/>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9C1B11"/>
    <w:rPr>
      <w:b/>
      <w:bCs/>
    </w:rPr>
  </w:style>
  <w:style w:type="character" w:customStyle="1" w:styleId="CommentSubjectChar">
    <w:name w:val="Comment Subject Char"/>
    <w:basedOn w:val="CommentTextChar"/>
    <w:link w:val="CommentSubject"/>
    <w:uiPriority w:val="99"/>
    <w:semiHidden/>
    <w:rsid w:val="009C1B11"/>
    <w:rPr>
      <w:rFonts w:ascii="Arial" w:hAnsi="Arial"/>
      <w:b/>
      <w:bCs/>
      <w:sz w:val="20"/>
      <w:szCs w:val="20"/>
    </w:rPr>
  </w:style>
  <w:style w:type="paragraph" w:styleId="ListParagraph">
    <w:name w:val="List Paragraph"/>
    <w:basedOn w:val="Normal"/>
    <w:uiPriority w:val="34"/>
    <w:qFormat/>
    <w:rsid w:val="004B789C"/>
    <w:pPr>
      <w:spacing w:after="200" w:line="276" w:lineRule="auto"/>
      <w:ind w:left="720"/>
      <w:contextualSpacing/>
    </w:pPr>
    <w:rPr>
      <w:rFonts w:asciiTheme="minorHAnsi" w:hAnsiTheme="minorHAnsi"/>
    </w:rPr>
  </w:style>
  <w:style w:type="character" w:customStyle="1" w:styleId="normaltextrun">
    <w:name w:val="normaltextrun"/>
    <w:basedOn w:val="DefaultParagraphFont"/>
    <w:rsid w:val="00D64C82"/>
  </w:style>
  <w:style w:type="character" w:customStyle="1" w:styleId="eop">
    <w:name w:val="eop"/>
    <w:basedOn w:val="DefaultParagraphFont"/>
    <w:rsid w:val="00D64C82"/>
  </w:style>
  <w:style w:type="paragraph" w:styleId="NoSpacing">
    <w:name w:val="No Spacing"/>
    <w:aliases w:val="Norm"/>
    <w:link w:val="NoSpacingChar"/>
    <w:uiPriority w:val="1"/>
    <w:qFormat/>
    <w:rsid w:val="00013EB1"/>
    <w:pPr>
      <w:spacing w:after="0" w:line="240" w:lineRule="auto"/>
    </w:pPr>
    <w:rPr>
      <w:rFonts w:eastAsiaTheme="minorEastAsia"/>
      <w:lang w:val="en-US"/>
    </w:rPr>
  </w:style>
  <w:style w:type="character" w:customStyle="1" w:styleId="NoSpacingChar">
    <w:name w:val="No Spacing Char"/>
    <w:aliases w:val="Norm Char"/>
    <w:basedOn w:val="DefaultParagraphFont"/>
    <w:link w:val="NoSpacing"/>
    <w:uiPriority w:val="1"/>
    <w:rsid w:val="00013EB1"/>
    <w:rPr>
      <w:rFonts w:eastAsiaTheme="minorEastAsia"/>
      <w:lang w:val="en-US"/>
    </w:rPr>
  </w:style>
  <w:style w:type="paragraph" w:customStyle="1" w:styleId="ICHiddenBullets">
    <w:name w:val="IC Hidden Bullets"/>
    <w:basedOn w:val="Normal"/>
    <w:link w:val="ICHiddenBulletsChar"/>
    <w:qFormat/>
    <w:rsid w:val="00C37C2B"/>
    <w:pPr>
      <w:numPr>
        <w:numId w:val="18"/>
      </w:numPr>
      <w:spacing w:before="120" w:after="120" w:line="240" w:lineRule="auto"/>
      <w:ind w:left="993" w:hanging="426"/>
    </w:pPr>
    <w:rPr>
      <w:rFonts w:eastAsia="Times New Roman" w:cs="Times New Roman"/>
      <w:i/>
      <w:vanish/>
      <w:color w:val="0033CC"/>
      <w:sz w:val="20"/>
    </w:rPr>
  </w:style>
  <w:style w:type="character" w:customStyle="1" w:styleId="ICHiddenBulletsChar">
    <w:name w:val="IC Hidden Bullets Char"/>
    <w:basedOn w:val="DefaultParagraphFont"/>
    <w:link w:val="ICHiddenBullets"/>
    <w:rsid w:val="00C37C2B"/>
    <w:rPr>
      <w:rFonts w:ascii="Arial" w:eastAsia="Times New Roman" w:hAnsi="Arial" w:cs="Times New Roman"/>
      <w:i/>
      <w:vanish/>
      <w:color w:val="0033CC"/>
      <w:sz w:val="20"/>
    </w:rPr>
  </w:style>
  <w:style w:type="paragraph" w:customStyle="1" w:styleId="ICListNumber1">
    <w:name w:val="IC List Number 1"/>
    <w:next w:val="ICListNumber2"/>
    <w:qFormat/>
    <w:rsid w:val="00C37C2B"/>
    <w:pPr>
      <w:keepNext/>
      <w:numPr>
        <w:numId w:val="19"/>
      </w:numPr>
      <w:spacing w:before="240" w:after="0" w:line="240" w:lineRule="auto"/>
      <w:ind w:left="567" w:hanging="567"/>
      <w:outlineLvl w:val="2"/>
    </w:pPr>
    <w:rPr>
      <w:rFonts w:ascii="Arial Bold" w:eastAsia="Calibri" w:hAnsi="Arial Bold" w:cs="Arial"/>
      <w:b/>
      <w:caps/>
      <w:lang w:val="en-NZ"/>
    </w:rPr>
  </w:style>
  <w:style w:type="paragraph" w:customStyle="1" w:styleId="ICListNumber2">
    <w:name w:val="IC List Number 2"/>
    <w:qFormat/>
    <w:rsid w:val="00C37C2B"/>
    <w:pPr>
      <w:numPr>
        <w:ilvl w:val="1"/>
        <w:numId w:val="19"/>
      </w:numPr>
      <w:spacing w:before="240" w:after="0" w:line="240" w:lineRule="auto"/>
      <w:outlineLvl w:val="3"/>
    </w:pPr>
    <w:rPr>
      <w:rFonts w:ascii="Arial" w:eastAsia="Calibri" w:hAnsi="Arial" w:cs="Arial"/>
      <w:lang w:val="en-NZ"/>
    </w:rPr>
  </w:style>
  <w:style w:type="paragraph" w:customStyle="1" w:styleId="ICListNumber3">
    <w:name w:val="IC List Number 3"/>
    <w:basedOn w:val="ICListNumber2"/>
    <w:qFormat/>
    <w:rsid w:val="00C37C2B"/>
    <w:pPr>
      <w:numPr>
        <w:ilvl w:val="2"/>
      </w:numPr>
      <w:ind w:left="1560"/>
    </w:pPr>
  </w:style>
  <w:style w:type="character" w:customStyle="1" w:styleId="ui-provider">
    <w:name w:val="ui-provider"/>
    <w:basedOn w:val="DefaultParagraphFont"/>
    <w:rsid w:val="00C37C2B"/>
  </w:style>
  <w:style w:type="paragraph" w:customStyle="1" w:styleId="paragraph">
    <w:name w:val="paragraph"/>
    <w:basedOn w:val="Normal"/>
    <w:rsid w:val="00D618A7"/>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customStyle="1" w:styleId="Default">
    <w:name w:val="Default"/>
    <w:rsid w:val="0008554E"/>
    <w:pPr>
      <w:pBdr>
        <w:top w:val="nil"/>
        <w:left w:val="nil"/>
        <w:bottom w:val="nil"/>
        <w:right w:val="nil"/>
        <w:between w:val="nil"/>
        <w:bar w:val="nil"/>
      </w:pBdr>
      <w:spacing w:after="0" w:line="240" w:lineRule="auto"/>
    </w:pPr>
    <w:rPr>
      <w:rFonts w:ascii="Arial" w:eastAsia="Arial" w:hAnsi="Arial" w:cs="Arial"/>
      <w:color w:val="000000"/>
      <w:sz w:val="24"/>
      <w:szCs w:val="24"/>
      <w:u w:color="000000"/>
      <w:bdr w:val="nil"/>
      <w:lang w:val="en-US"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38043811">
      <w:bodyDiv w:val="1"/>
      <w:marLeft w:val="0"/>
      <w:marRight w:val="0"/>
      <w:marTop w:val="0"/>
      <w:marBottom w:val="0"/>
      <w:divBdr>
        <w:top w:val="none" w:sz="0" w:space="0" w:color="auto"/>
        <w:left w:val="none" w:sz="0" w:space="0" w:color="auto"/>
        <w:bottom w:val="none" w:sz="0" w:space="0" w:color="auto"/>
        <w:right w:val="none" w:sz="0" w:space="0" w:color="auto"/>
      </w:divBdr>
    </w:div>
    <w:div w:id="345180988">
      <w:bodyDiv w:val="1"/>
      <w:marLeft w:val="0"/>
      <w:marRight w:val="0"/>
      <w:marTop w:val="0"/>
      <w:marBottom w:val="0"/>
      <w:divBdr>
        <w:top w:val="none" w:sz="0" w:space="0" w:color="auto"/>
        <w:left w:val="none" w:sz="0" w:space="0" w:color="auto"/>
        <w:bottom w:val="none" w:sz="0" w:space="0" w:color="auto"/>
        <w:right w:val="none" w:sz="0" w:space="0" w:color="auto"/>
      </w:divBdr>
    </w:div>
    <w:div w:id="437256304">
      <w:bodyDiv w:val="1"/>
      <w:marLeft w:val="0"/>
      <w:marRight w:val="0"/>
      <w:marTop w:val="0"/>
      <w:marBottom w:val="0"/>
      <w:divBdr>
        <w:top w:val="none" w:sz="0" w:space="0" w:color="auto"/>
        <w:left w:val="none" w:sz="0" w:space="0" w:color="auto"/>
        <w:bottom w:val="none" w:sz="0" w:space="0" w:color="auto"/>
        <w:right w:val="none" w:sz="0" w:space="0" w:color="auto"/>
      </w:divBdr>
    </w:div>
    <w:div w:id="919800311">
      <w:bodyDiv w:val="1"/>
      <w:marLeft w:val="0"/>
      <w:marRight w:val="0"/>
      <w:marTop w:val="0"/>
      <w:marBottom w:val="0"/>
      <w:divBdr>
        <w:top w:val="none" w:sz="0" w:space="0" w:color="auto"/>
        <w:left w:val="none" w:sz="0" w:space="0" w:color="auto"/>
        <w:bottom w:val="none" w:sz="0" w:space="0" w:color="auto"/>
        <w:right w:val="none" w:sz="0" w:space="0" w:color="auto"/>
      </w:divBdr>
    </w:div>
    <w:div w:id="19980272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7.png"/><Relationship Id="rId26" Type="http://schemas.openxmlformats.org/officeDocument/2006/relationships/image" Target="media/image12.png"/><Relationship Id="rId39" Type="http://schemas.openxmlformats.org/officeDocument/2006/relationships/footer" Target="footer4.xml"/><Relationship Id="rId3" Type="http://schemas.openxmlformats.org/officeDocument/2006/relationships/customXml" Target="../customXml/item3.xml"/><Relationship Id="rId21" Type="http://schemas.openxmlformats.org/officeDocument/2006/relationships/hyperlink" Target="https://www.portphillip.vic.gov.au/" TargetMode="External"/><Relationship Id="rId34" Type="http://schemas.openxmlformats.org/officeDocument/2006/relationships/hyperlink" Target="https://www.portphillip.vic.gov.au/media/m41bmtaa/2024-port-phillip-writes.pdf" TargetMode="External"/><Relationship Id="rId7" Type="http://schemas.openxmlformats.org/officeDocument/2006/relationships/settings" Target="settings.xml"/><Relationship Id="rId12" Type="http://schemas.openxmlformats.org/officeDocument/2006/relationships/header" Target="header2.xml"/><Relationship Id="rId17" Type="http://schemas.microsoft.com/office/2007/relationships/hdphoto" Target="media/hdphoto1.wdp"/><Relationship Id="rId25" Type="http://schemas.openxmlformats.org/officeDocument/2006/relationships/image" Target="media/image11.png"/><Relationship Id="rId33" Type="http://schemas.openxmlformats.org/officeDocument/2006/relationships/hyperlink" Target="https://www.portphillip.vic.gov.au/media/kgmka4gc/copp_seniors-fest-2024_a5-program.pdf" TargetMode="External"/><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hyperlink" Target="mailto:portphillip.vic.gov.au/contact-us" TargetMode="External"/><Relationship Id="rId29" Type="http://schemas.openxmlformats.org/officeDocument/2006/relationships/image" Target="media/image14.jpe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image" Target="media/image10.jpeg"/><Relationship Id="rId32" Type="http://schemas.openxmlformats.org/officeDocument/2006/relationships/image" Target="media/image17.jpeg"/><Relationship Id="rId37" Type="http://schemas.openxmlformats.org/officeDocument/2006/relationships/header" Target="header6.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image" Target="media/image9.png"/><Relationship Id="rId28" Type="http://schemas.openxmlformats.org/officeDocument/2006/relationships/image" Target="media/image13.jpeg"/><Relationship Id="rId36" Type="http://schemas.openxmlformats.org/officeDocument/2006/relationships/header" Target="header5.xml"/><Relationship Id="rId10" Type="http://schemas.openxmlformats.org/officeDocument/2006/relationships/endnotes" Target="endnotes.xml"/><Relationship Id="rId19" Type="http://schemas.openxmlformats.org/officeDocument/2006/relationships/image" Target="media/image8.png"/><Relationship Id="rId31" Type="http://schemas.openxmlformats.org/officeDocument/2006/relationships/image" Target="media/image16.jpe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s://www.portphillip.vic.gov.au/about-the-council/divercity-enews-and-local-media" TargetMode="External"/><Relationship Id="rId27" Type="http://schemas.microsoft.com/office/2007/relationships/hdphoto" Target="media/hdphoto2.wdp"/><Relationship Id="rId30" Type="http://schemas.openxmlformats.org/officeDocument/2006/relationships/image" Target="media/image15.jpeg"/><Relationship Id="rId35" Type="http://schemas.openxmlformats.org/officeDocument/2006/relationships/header" Target="header4.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www.facebook.com/cityofportphillip" TargetMode="External"/><Relationship Id="rId7" Type="http://schemas.openxmlformats.org/officeDocument/2006/relationships/hyperlink" Target="https://twitter.com/cityportphillip" TargetMode="External"/><Relationship Id="rId2" Type="http://schemas.openxmlformats.org/officeDocument/2006/relationships/image" Target="media/image2.png"/><Relationship Id="rId1" Type="http://schemas.openxmlformats.org/officeDocument/2006/relationships/hyperlink" Target="https://www.portphillip.vic.gov.au/" TargetMode="External"/><Relationship Id="rId6" Type="http://schemas.openxmlformats.org/officeDocument/2006/relationships/image" Target="media/image4.png"/><Relationship Id="rId5" Type="http://schemas.openxmlformats.org/officeDocument/2006/relationships/hyperlink" Target="https://www.instagram.com/cityofportphillip/" TargetMode="External"/><Relationship Id="rId4" Type="http://schemas.openxmlformats.org/officeDocument/2006/relationships/image" Target="media/image3.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8.png"/></Relationships>
</file>

<file path=word/_rels/header6.xml.rels><?xml version="1.0" encoding="UTF-8" standalone="yes"?>
<Relationships xmlns="http://schemas.openxmlformats.org/package/2006/relationships"><Relationship Id="rId1" Type="http://schemas.openxmlformats.org/officeDocument/2006/relationships/image" Target="media/image18.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orsley\Downloads\copp_multi-page_with-cover-image.dotx" TargetMode="External"/></Relationships>
</file>

<file path=word/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AD6257D4A9E49498EF129CD344F14FE" ma:contentTypeVersion="19" ma:contentTypeDescription="Create a new document." ma:contentTypeScope="" ma:versionID="4380d7bec07e951b36bc8bf10dc423e6">
  <xsd:schema xmlns:xsd="http://www.w3.org/2001/XMLSchema" xmlns:xs="http://www.w3.org/2001/XMLSchema" xmlns:p="http://schemas.microsoft.com/office/2006/metadata/properties" xmlns:ns2="ba52bbc3-f39b-4248-946e-763a40b75c16" xmlns:ns3="1ba13223-5423-4fe6-a0ba-c8fc67ca04db" targetNamespace="http://schemas.microsoft.com/office/2006/metadata/properties" ma:root="true" ma:fieldsID="a1c4f51ee377751b928992800fcbddd1" ns2:_="" ns3:_="">
    <xsd:import namespace="ba52bbc3-f39b-4248-946e-763a40b75c16"/>
    <xsd:import namespace="1ba13223-5423-4fe6-a0ba-c8fc67ca04d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LengthInSecond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lcf76f155ced4ddcb4097134ff3c332f" minOccurs="0"/>
                <xsd:element ref="ns2:TaxCatchAll" minOccurs="0"/>
                <xsd:element ref="ns3:_Flow_SignoffStatus"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52bbc3-f39b-4248-946e-763a40b75c1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85649f5-46c7-472d-a93d-b281fe6ce796}" ma:internalName="TaxCatchAll" ma:showField="CatchAllData" ma:web="ba52bbc3-f39b-4248-946e-763a40b75c1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ba13223-5423-4fe6-a0ba-c8fc67ca04d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6d49f6f-2e1b-47e3-8cce-9f11107aca1b" ma:termSetId="09814cd3-568e-fe90-9814-8d621ff8fb84" ma:anchorId="fba54fb3-c3e1-fe81-a776-ca4b69148c4d" ma:open="true" ma:isKeyword="false">
      <xsd:complexType>
        <xsd:sequence>
          <xsd:element ref="pc:Terms" minOccurs="0" maxOccurs="1"/>
        </xsd:sequence>
      </xsd:complexType>
    </xsd:element>
    <xsd:element name="_Flow_SignoffStatus" ma:index="24" nillable="true" ma:displayName="Sign-off status" ma:internalName="Sign_x002d_off_x0020_status">
      <xsd:simpleType>
        <xsd:restriction base="dms:Text"/>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ba13223-5423-4fe6-a0ba-c8fc67ca04db">
      <Terms xmlns="http://schemas.microsoft.com/office/infopath/2007/PartnerControls"/>
    </lcf76f155ced4ddcb4097134ff3c332f>
    <_Flow_SignoffStatus xmlns="1ba13223-5423-4fe6-a0ba-c8fc67ca04db" xsi:nil="true"/>
    <TaxCatchAll xmlns="ba52bbc3-f39b-4248-946e-763a40b75c16"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CC3CEF-5E75-4F6C-B8CB-54DA9227FF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52bbc3-f39b-4248-946e-763a40b75c16"/>
    <ds:schemaRef ds:uri="1ba13223-5423-4fe6-a0ba-c8fc67ca04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CF8948-0C55-424F-8376-4BF81FD5FD68}">
  <ds:schemaRefs>
    <ds:schemaRef ds:uri="http://schemas.openxmlformats.org/officeDocument/2006/bibliography"/>
  </ds:schemaRefs>
</ds:datastoreItem>
</file>

<file path=customXml/itemProps3.xml><?xml version="1.0" encoding="utf-8"?>
<ds:datastoreItem xmlns:ds="http://schemas.openxmlformats.org/officeDocument/2006/customXml" ds:itemID="{96C2EFAB-BDE8-40AC-A2F0-2F9E05913337}">
  <ds:schemaRefs>
    <ds:schemaRef ds:uri="http://schemas.microsoft.com/office/2006/metadata/properties"/>
    <ds:schemaRef ds:uri="http://schemas.microsoft.com/office/infopath/2007/PartnerControls"/>
    <ds:schemaRef ds:uri="1ba13223-5423-4fe6-a0ba-c8fc67ca04db"/>
    <ds:schemaRef ds:uri="ba52bbc3-f39b-4248-946e-763a40b75c16"/>
  </ds:schemaRefs>
</ds:datastoreItem>
</file>

<file path=customXml/itemProps4.xml><?xml version="1.0" encoding="utf-8"?>
<ds:datastoreItem xmlns:ds="http://schemas.openxmlformats.org/officeDocument/2006/customXml" ds:itemID="{757AB5B4-526D-4559-9FC3-F5A198748B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copp_multi-page_with-cover-image.dotx</Template>
  <TotalTime>114</TotalTime>
  <Pages>21</Pages>
  <Words>4928</Words>
  <Characters>27209</Characters>
  <Application>Microsoft Office Word</Application>
  <DocSecurity>0</DocSecurity>
  <Lines>618</Lines>
  <Paragraphs>357</Paragraphs>
  <ScaleCrop>false</ScaleCrop>
  <HeadingPairs>
    <vt:vector size="2" baseType="variant">
      <vt:variant>
        <vt:lpstr>Title</vt:lpstr>
      </vt:variant>
      <vt:variant>
        <vt:i4>1</vt:i4>
      </vt:variant>
    </vt:vector>
  </HeadingPairs>
  <TitlesOfParts>
    <vt:vector size="1" baseType="lpstr">
      <vt:lpstr/>
    </vt:vector>
  </TitlesOfParts>
  <Company>City of Port Phillip</Company>
  <LinksUpToDate>false</LinksUpToDate>
  <CharactersWithSpaces>31780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chorsley</dc:creator>
  <cp:keywords/>
  <dc:description/>
  <cp:lastModifiedBy>Gavin Murphy</cp:lastModifiedBy>
  <cp:revision>24</cp:revision>
  <cp:lastPrinted>2025-04-04T03:08:00Z</cp:lastPrinted>
  <dcterms:created xsi:type="dcterms:W3CDTF">2025-04-04T03:07:00Z</dcterms:created>
  <dcterms:modified xsi:type="dcterms:W3CDTF">2025-04-15T02:51:00Z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0x010100FAD6257D4A9E49498EF129CD344F14FE</vt:lpwstr>
  </property>
  <property fmtid="{D5CDD505-2E9C-101B-9397-08002B2CF9AE}" pid="3" name="MediaServiceImageTags">
    <vt:lpwstr/>
  </property>
</Properties>
</file>