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4" r:id="rId5"/>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DDE3"/>
    <a:srgbClr val="F1F8F9"/>
    <a:srgbClr val="BADEE3"/>
    <a:srgbClr val="B2DADF"/>
    <a:srgbClr val="DFEFF1"/>
    <a:srgbClr val="9EA2A3"/>
    <a:srgbClr val="E5F4FB"/>
    <a:srgbClr val="008396"/>
    <a:srgbClr val="0090A3"/>
    <a:srgbClr val="0097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52E80A-D55A-7677-967C-0FB9158A2C83}" v="7" dt="2025-08-18T04:47:18.1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49291EC-B3A5-4AE4-9D99-33D8188008CF}" type="datetimeFigureOut">
              <a:rPr lang="en-AU" smtClean="0"/>
              <a:t>17/08/2025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40B120F-273B-4319-8D20-9BF590407B90}" type="slidenum">
              <a:rPr lang="en-AU" smtClean="0"/>
              <a:t>‹#›</a:t>
            </a:fld>
            <a:endParaRPr lang="en-AU"/>
          </a:p>
        </p:txBody>
      </p:sp>
    </p:spTree>
    <p:extLst>
      <p:ext uri="{BB962C8B-B14F-4D97-AF65-F5344CB8AC3E}">
        <p14:creationId xmlns:p14="http://schemas.microsoft.com/office/powerpoint/2010/main" val="4008437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9291EC-B3A5-4AE4-9D99-33D8188008CF}" type="datetimeFigureOut">
              <a:rPr lang="en-AU" smtClean="0"/>
              <a:t>17/08/2025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40B120F-273B-4319-8D20-9BF590407B90}" type="slidenum">
              <a:rPr lang="en-AU" smtClean="0"/>
              <a:t>‹#›</a:t>
            </a:fld>
            <a:endParaRPr lang="en-AU"/>
          </a:p>
        </p:txBody>
      </p:sp>
    </p:spTree>
    <p:extLst>
      <p:ext uri="{BB962C8B-B14F-4D97-AF65-F5344CB8AC3E}">
        <p14:creationId xmlns:p14="http://schemas.microsoft.com/office/powerpoint/2010/main" val="4033924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9291EC-B3A5-4AE4-9D99-33D8188008CF}" type="datetimeFigureOut">
              <a:rPr lang="en-AU" smtClean="0"/>
              <a:t>17/08/2025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40B120F-273B-4319-8D20-9BF590407B90}" type="slidenum">
              <a:rPr lang="en-AU" smtClean="0"/>
              <a:t>‹#›</a:t>
            </a:fld>
            <a:endParaRPr lang="en-AU"/>
          </a:p>
        </p:txBody>
      </p:sp>
    </p:spTree>
    <p:extLst>
      <p:ext uri="{BB962C8B-B14F-4D97-AF65-F5344CB8AC3E}">
        <p14:creationId xmlns:p14="http://schemas.microsoft.com/office/powerpoint/2010/main" val="4285989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9291EC-B3A5-4AE4-9D99-33D8188008CF}" type="datetimeFigureOut">
              <a:rPr lang="en-AU" smtClean="0"/>
              <a:t>17/08/2025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40B120F-273B-4319-8D20-9BF590407B90}" type="slidenum">
              <a:rPr lang="en-AU" smtClean="0"/>
              <a:t>‹#›</a:t>
            </a:fld>
            <a:endParaRPr lang="en-AU"/>
          </a:p>
        </p:txBody>
      </p:sp>
    </p:spTree>
    <p:extLst>
      <p:ext uri="{BB962C8B-B14F-4D97-AF65-F5344CB8AC3E}">
        <p14:creationId xmlns:p14="http://schemas.microsoft.com/office/powerpoint/2010/main" val="3658554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9291EC-B3A5-4AE4-9D99-33D8188008CF}" type="datetimeFigureOut">
              <a:rPr lang="en-AU" smtClean="0"/>
              <a:t>17/08/2025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40B120F-273B-4319-8D20-9BF590407B90}" type="slidenum">
              <a:rPr lang="en-AU" smtClean="0"/>
              <a:t>‹#›</a:t>
            </a:fld>
            <a:endParaRPr lang="en-AU"/>
          </a:p>
        </p:txBody>
      </p:sp>
    </p:spTree>
    <p:extLst>
      <p:ext uri="{BB962C8B-B14F-4D97-AF65-F5344CB8AC3E}">
        <p14:creationId xmlns:p14="http://schemas.microsoft.com/office/powerpoint/2010/main" val="617554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49291EC-B3A5-4AE4-9D99-33D8188008CF}" type="datetimeFigureOut">
              <a:rPr lang="en-AU" smtClean="0"/>
              <a:t>17/08/2025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40B120F-273B-4319-8D20-9BF590407B90}" type="slidenum">
              <a:rPr lang="en-AU" smtClean="0"/>
              <a:t>‹#›</a:t>
            </a:fld>
            <a:endParaRPr lang="en-AU"/>
          </a:p>
        </p:txBody>
      </p:sp>
    </p:spTree>
    <p:extLst>
      <p:ext uri="{BB962C8B-B14F-4D97-AF65-F5344CB8AC3E}">
        <p14:creationId xmlns:p14="http://schemas.microsoft.com/office/powerpoint/2010/main" val="2800629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49291EC-B3A5-4AE4-9D99-33D8188008CF}" type="datetimeFigureOut">
              <a:rPr lang="en-AU" smtClean="0"/>
              <a:t>17/08/2025</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A40B120F-273B-4319-8D20-9BF590407B90}" type="slidenum">
              <a:rPr lang="en-AU" smtClean="0"/>
              <a:t>‹#›</a:t>
            </a:fld>
            <a:endParaRPr lang="en-AU"/>
          </a:p>
        </p:txBody>
      </p:sp>
    </p:spTree>
    <p:extLst>
      <p:ext uri="{BB962C8B-B14F-4D97-AF65-F5344CB8AC3E}">
        <p14:creationId xmlns:p14="http://schemas.microsoft.com/office/powerpoint/2010/main" val="2323112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49291EC-B3A5-4AE4-9D99-33D8188008CF}" type="datetimeFigureOut">
              <a:rPr lang="en-AU" smtClean="0"/>
              <a:t>17/08/2025</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A40B120F-273B-4319-8D20-9BF590407B90}" type="slidenum">
              <a:rPr lang="en-AU" smtClean="0"/>
              <a:t>‹#›</a:t>
            </a:fld>
            <a:endParaRPr lang="en-AU"/>
          </a:p>
        </p:txBody>
      </p:sp>
    </p:spTree>
    <p:extLst>
      <p:ext uri="{BB962C8B-B14F-4D97-AF65-F5344CB8AC3E}">
        <p14:creationId xmlns:p14="http://schemas.microsoft.com/office/powerpoint/2010/main" val="2220843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9291EC-B3A5-4AE4-9D99-33D8188008CF}" type="datetimeFigureOut">
              <a:rPr lang="en-AU" smtClean="0"/>
              <a:t>17/08/2025</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A40B120F-273B-4319-8D20-9BF590407B90}" type="slidenum">
              <a:rPr lang="en-AU" smtClean="0"/>
              <a:t>‹#›</a:t>
            </a:fld>
            <a:endParaRPr lang="en-AU"/>
          </a:p>
        </p:txBody>
      </p:sp>
    </p:spTree>
    <p:extLst>
      <p:ext uri="{BB962C8B-B14F-4D97-AF65-F5344CB8AC3E}">
        <p14:creationId xmlns:p14="http://schemas.microsoft.com/office/powerpoint/2010/main" val="3440023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9291EC-B3A5-4AE4-9D99-33D8188008CF}" type="datetimeFigureOut">
              <a:rPr lang="en-AU" smtClean="0"/>
              <a:t>17/08/2025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40B120F-273B-4319-8D20-9BF590407B90}" type="slidenum">
              <a:rPr lang="en-AU" smtClean="0"/>
              <a:t>‹#›</a:t>
            </a:fld>
            <a:endParaRPr lang="en-AU"/>
          </a:p>
        </p:txBody>
      </p:sp>
    </p:spTree>
    <p:extLst>
      <p:ext uri="{BB962C8B-B14F-4D97-AF65-F5344CB8AC3E}">
        <p14:creationId xmlns:p14="http://schemas.microsoft.com/office/powerpoint/2010/main" val="1403858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9291EC-B3A5-4AE4-9D99-33D8188008CF}" type="datetimeFigureOut">
              <a:rPr lang="en-AU" smtClean="0"/>
              <a:t>17/08/2025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40B120F-273B-4319-8D20-9BF590407B90}" type="slidenum">
              <a:rPr lang="en-AU" smtClean="0"/>
              <a:t>‹#›</a:t>
            </a:fld>
            <a:endParaRPr lang="en-AU"/>
          </a:p>
        </p:txBody>
      </p:sp>
    </p:spTree>
    <p:extLst>
      <p:ext uri="{BB962C8B-B14F-4D97-AF65-F5344CB8AC3E}">
        <p14:creationId xmlns:p14="http://schemas.microsoft.com/office/powerpoint/2010/main" val="398334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9291EC-B3A5-4AE4-9D99-33D8188008CF}" type="datetimeFigureOut">
              <a:rPr lang="en-AU" smtClean="0"/>
              <a:t>17/08/2025</a:t>
            </a:fld>
            <a:endParaRPr lang="en-A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0B120F-273B-4319-8D20-9BF590407B90}" type="slidenum">
              <a:rPr lang="en-AU" smtClean="0"/>
              <a:t>‹#›</a:t>
            </a:fld>
            <a:endParaRPr lang="en-AU"/>
          </a:p>
        </p:txBody>
      </p:sp>
    </p:spTree>
    <p:extLst>
      <p:ext uri="{BB962C8B-B14F-4D97-AF65-F5344CB8AC3E}">
        <p14:creationId xmlns:p14="http://schemas.microsoft.com/office/powerpoint/2010/main" val="36299600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155396A-B58D-4129-9F8A-2C4149095F9F}"/>
              </a:ext>
            </a:extLst>
          </p:cNvPr>
          <p:cNvSpPr txBox="1"/>
          <p:nvPr/>
        </p:nvSpPr>
        <p:spPr>
          <a:xfrm>
            <a:off x="88353" y="214812"/>
            <a:ext cx="8967293" cy="407804"/>
          </a:xfrm>
          <a:prstGeom prst="rect">
            <a:avLst/>
          </a:prstGeom>
          <a:noFill/>
        </p:spPr>
        <p:txBody>
          <a:bodyPr wrap="square" lIns="0" tIns="0" rIns="0" bIns="0" rtlCol="0" anchor="t">
            <a:spAutoFit/>
          </a:bodyPr>
          <a:lstStyle/>
          <a:p>
            <a:pPr algn="ctr">
              <a:lnSpc>
                <a:spcPts val="2100"/>
              </a:lnSpc>
            </a:pPr>
            <a:r>
              <a:rPr lang="en-AU" sz="1600" b="1" dirty="0">
                <a:solidFill>
                  <a:srgbClr val="008396"/>
                </a:solidFill>
                <a:latin typeface="Arial"/>
                <a:cs typeface="Arial"/>
              </a:rPr>
              <a:t>Amenity Management in Fitzroy, Acland and Carlisle Street Precincts for July 2025</a:t>
            </a:r>
          </a:p>
          <a:p>
            <a:pPr algn="r">
              <a:tabLst>
                <a:tab pos="8070258" algn="dec"/>
              </a:tabLst>
            </a:pPr>
            <a:r>
              <a:rPr lang="en-AU" sz="900" b="1" dirty="0">
                <a:solidFill>
                  <a:srgbClr val="008396"/>
                </a:solidFill>
                <a:latin typeface="Arial"/>
                <a:cs typeface="Arial"/>
              </a:rPr>
              <a:t>	</a:t>
            </a:r>
            <a:r>
              <a:rPr lang="en-AU" sz="900" dirty="0">
                <a:solidFill>
                  <a:srgbClr val="008396"/>
                </a:solidFill>
                <a:latin typeface="Arial"/>
                <a:cs typeface="Arial"/>
              </a:rPr>
              <a:t>(issued 18 August 2025)</a:t>
            </a:r>
            <a:endParaRPr lang="en-US" sz="900" dirty="0">
              <a:solidFill>
                <a:srgbClr val="008396"/>
              </a:solidFill>
              <a:ea typeface="Calibri"/>
              <a:cs typeface="Calibri" panose="020F0502020204030204"/>
            </a:endParaRPr>
          </a:p>
        </p:txBody>
      </p:sp>
      <p:sp>
        <p:nvSpPr>
          <p:cNvPr id="12" name="TextBox 11">
            <a:extLst>
              <a:ext uri="{FF2B5EF4-FFF2-40B4-BE49-F238E27FC236}">
                <a16:creationId xmlns:a16="http://schemas.microsoft.com/office/drawing/2014/main" id="{2BC40953-782A-453E-9BEA-3C12DB123C79}"/>
              </a:ext>
            </a:extLst>
          </p:cNvPr>
          <p:cNvSpPr txBox="1"/>
          <p:nvPr/>
        </p:nvSpPr>
        <p:spPr>
          <a:xfrm>
            <a:off x="6080851" y="1401275"/>
            <a:ext cx="2961290" cy="5601533"/>
          </a:xfrm>
          <a:prstGeom prst="rect">
            <a:avLst/>
          </a:prstGeom>
          <a:noFill/>
        </p:spPr>
        <p:txBody>
          <a:bodyPr wrap="square" lIns="0" tIns="0" rIns="0" bIns="0" rtlCol="0" anchor="t">
            <a:spAutoFit/>
          </a:bodyPr>
          <a:lstStyle/>
          <a:p>
            <a:r>
              <a:rPr lang="en-US" sz="1100" dirty="0">
                <a:solidFill>
                  <a:srgbClr val="000000"/>
                </a:solidFill>
                <a:ea typeface="Calibri"/>
                <a:cs typeface="Calibri"/>
              </a:rPr>
              <a:t>There are 78 people active on the Port Phillip By Name List (BNL).  Of the 78 people currently active on BNL, 46 were sleeping rough (including in squats and vehicles) ; 16 identified as Aboriginal and Torres Strait Islander people and 13 people were over 55.</a:t>
            </a:r>
            <a:endParaRPr lang="en-US" sz="1100" dirty="0">
              <a:highlight>
                <a:srgbClr val="FFFF00"/>
              </a:highlight>
              <a:ea typeface="Calibri"/>
              <a:cs typeface="Calibri"/>
            </a:endParaRPr>
          </a:p>
          <a:p>
            <a:endParaRPr lang="en-US" sz="1100"/>
          </a:p>
          <a:p>
            <a:r>
              <a:rPr lang="en-US" sz="1100" dirty="0">
                <a:solidFill>
                  <a:srgbClr val="000000"/>
                </a:solidFill>
                <a:ea typeface="Calibri"/>
                <a:cs typeface="Calibri"/>
              </a:rPr>
              <a:t>The Rough Sleepers Initiative (RSI ) has reported contact with 42 individual people experiencing rough sleeping homelessness in Port Phillip in July 2025. RSI assertive outreach workers delivered 134 episodes of contact with 81hours directly working with these people.</a:t>
            </a:r>
            <a:r>
              <a:rPr lang="en-US" sz="1100" dirty="0">
                <a:ea typeface="Calibri"/>
                <a:cs typeface="Calibri"/>
              </a:rPr>
              <a:t> </a:t>
            </a:r>
          </a:p>
          <a:p>
            <a:endParaRPr lang="en-US" sz="1100">
              <a:highlight>
                <a:srgbClr val="FFFF00"/>
              </a:highlight>
              <a:ea typeface="Calibri"/>
              <a:cs typeface="Calibri"/>
            </a:endParaRPr>
          </a:p>
          <a:p>
            <a:r>
              <a:rPr lang="en-US" sz="1100" dirty="0">
                <a:solidFill>
                  <a:srgbClr val="000000"/>
                </a:solidFill>
                <a:ea typeface="Calibri"/>
                <a:cs typeface="Calibri"/>
              </a:rPr>
              <a:t>Council continues to support a coordinated response to Rough Sleeping homelessness. This involves Council’s  Housing and Homelessness  services, City Amenity and Indigenous Policy and partnering with community </a:t>
            </a:r>
            <a:r>
              <a:rPr lang="en-US" sz="1100" dirty="0" err="1">
                <a:solidFill>
                  <a:srgbClr val="000000"/>
                </a:solidFill>
                <a:ea typeface="Calibri"/>
                <a:cs typeface="Calibri"/>
              </a:rPr>
              <a:t>organisations</a:t>
            </a:r>
            <a:r>
              <a:rPr lang="en-US" sz="1100" dirty="0">
                <a:solidFill>
                  <a:srgbClr val="000000"/>
                </a:solidFill>
                <a:ea typeface="Calibri"/>
                <a:cs typeface="Calibri"/>
              </a:rPr>
              <a:t> and Police. </a:t>
            </a:r>
          </a:p>
          <a:p>
            <a:endParaRPr lang="en-US"/>
          </a:p>
          <a:p>
            <a:endParaRPr lang="en-US">
              <a:ea typeface="Calibri" panose="020F0502020204030204"/>
              <a:cs typeface="Calibri"/>
            </a:endParaRPr>
          </a:p>
          <a:p>
            <a:pPr defTabSz="493713"/>
            <a:endParaRPr lang="en-US" sz="1100">
              <a:ea typeface="Calibri"/>
              <a:cs typeface="Calibri"/>
            </a:endParaRPr>
          </a:p>
          <a:p>
            <a:pPr defTabSz="493713"/>
            <a:endParaRPr lang="en-US" sz="1100">
              <a:ea typeface="Calibri"/>
              <a:cs typeface="Calibri"/>
            </a:endParaRPr>
          </a:p>
          <a:p>
            <a:pPr defTabSz="493713"/>
            <a:endParaRPr lang="en-US" sz="1100">
              <a:ea typeface="Calibri"/>
              <a:cs typeface="Calibri"/>
            </a:endParaRPr>
          </a:p>
          <a:p>
            <a:pPr defTabSz="493713"/>
            <a:endParaRPr lang="en-US" sz="1100">
              <a:ea typeface="Calibri"/>
              <a:cs typeface="Calibri"/>
            </a:endParaRPr>
          </a:p>
          <a:p>
            <a:pPr defTabSz="493713"/>
            <a:r>
              <a:rPr lang="en-US" sz="1100" dirty="0">
                <a:ea typeface="Calibri"/>
                <a:cs typeface="Calibri"/>
              </a:rPr>
              <a:t> </a:t>
            </a:r>
          </a:p>
          <a:p>
            <a:endParaRPr lang="en-US" sz="1100">
              <a:latin typeface="Calibri" panose="020F0502020204030204" pitchFamily="34" charset="0"/>
              <a:ea typeface="Calibri" panose="020F0502020204030204" pitchFamily="34" charset="0"/>
              <a:cs typeface="Calibri"/>
            </a:endParaRPr>
          </a:p>
          <a:p>
            <a:endParaRPr lang="en-US" sz="1100">
              <a:latin typeface="Calibri" panose="020F0502020204030204" pitchFamily="34" charset="0"/>
              <a:ea typeface="Calibri" panose="020F0502020204030204" pitchFamily="34" charset="0"/>
              <a:cs typeface="Calibri"/>
            </a:endParaRPr>
          </a:p>
          <a:p>
            <a:pPr marL="895350"/>
            <a:endParaRPr lang="en-AU" sz="1100">
              <a:latin typeface="Calibri" panose="020F0502020204030204" pitchFamily="34" charset="0"/>
              <a:ea typeface="Calibri" panose="020F0502020204030204" pitchFamily="34" charset="0"/>
              <a:cs typeface="Calibri" panose="020F0502020204030204" pitchFamily="34" charset="0"/>
            </a:endParaRPr>
          </a:p>
          <a:p>
            <a:endParaRPr lang="en-US" sz="1000">
              <a:latin typeface="Calibri" panose="020F0502020204030204" pitchFamily="34" charset="0"/>
              <a:ea typeface="Calibri" panose="020F0502020204030204" pitchFamily="34" charset="0"/>
              <a:cs typeface="Calibri" panose="020F0502020204030204" pitchFamily="34" charset="0"/>
            </a:endParaRPr>
          </a:p>
          <a:p>
            <a:pPr fontAlgn="base"/>
            <a:endParaRPr lang="en-AU" sz="1000">
              <a:latin typeface="Calibri" panose="020F0502020204030204" pitchFamily="34" charset="0"/>
              <a:ea typeface="Calibri" panose="020F0502020204030204" pitchFamily="34" charset="0"/>
              <a:cs typeface="Calibri" panose="020F0502020204030204" pitchFamily="34" charset="0"/>
            </a:endParaRPr>
          </a:p>
        </p:txBody>
      </p:sp>
      <p:sp>
        <p:nvSpPr>
          <p:cNvPr id="15" name="TextBox 14">
            <a:extLst>
              <a:ext uri="{FF2B5EF4-FFF2-40B4-BE49-F238E27FC236}">
                <a16:creationId xmlns:a16="http://schemas.microsoft.com/office/drawing/2014/main" id="{29EDC037-7316-F184-8F53-2C993E7B8C19}"/>
              </a:ext>
            </a:extLst>
          </p:cNvPr>
          <p:cNvSpPr txBox="1"/>
          <p:nvPr/>
        </p:nvSpPr>
        <p:spPr>
          <a:xfrm>
            <a:off x="204587" y="831137"/>
            <a:ext cx="5868090" cy="469361"/>
          </a:xfrm>
          <a:prstGeom prst="rect">
            <a:avLst/>
          </a:prstGeom>
          <a:noFill/>
        </p:spPr>
        <p:txBody>
          <a:bodyPr rot="0" spcFirstLastPara="0" vertOverflow="overflow" horzOverflow="overflow" vert="horz" wrap="square" lIns="68580" tIns="34291" rIns="68580" bIns="34291" numCol="1" spcCol="0" rtlCol="0" fromWordArt="0" anchor="t" anchorCtr="0" forceAA="0" compatLnSpc="1">
            <a:prstTxWarp prst="textNoShape">
              <a:avLst/>
            </a:prstTxWarp>
            <a:spAutoFit/>
          </a:bodyPr>
          <a:lstStyle/>
          <a:p>
            <a:pPr rtl="0"/>
            <a:r>
              <a:rPr lang="en-GB" sz="1300" b="1">
                <a:latin typeface="Arial"/>
                <a:ea typeface="Segoe UI"/>
                <a:cs typeface="Segoe UI"/>
              </a:rPr>
              <a:t>Monthly statistics from Council’s Rapid Response team and City Amenity team </a:t>
            </a:r>
            <a:endParaRPr lang="en-US" sz="1300"/>
          </a:p>
        </p:txBody>
      </p:sp>
      <p:sp>
        <p:nvSpPr>
          <p:cNvPr id="17" name="TextBox 16">
            <a:extLst>
              <a:ext uri="{FF2B5EF4-FFF2-40B4-BE49-F238E27FC236}">
                <a16:creationId xmlns:a16="http://schemas.microsoft.com/office/drawing/2014/main" id="{13121F04-ABF3-DE58-92AB-A76AC23FE38B}"/>
              </a:ext>
            </a:extLst>
          </p:cNvPr>
          <p:cNvSpPr txBox="1"/>
          <p:nvPr/>
        </p:nvSpPr>
        <p:spPr>
          <a:xfrm>
            <a:off x="6018996" y="850748"/>
            <a:ext cx="2818533" cy="269307"/>
          </a:xfrm>
          <a:prstGeom prst="rect">
            <a:avLst/>
          </a:prstGeom>
          <a:noFill/>
        </p:spPr>
        <p:txBody>
          <a:bodyPr rot="0" spcFirstLastPara="0" vertOverflow="overflow" horzOverflow="overflow" vert="horz" wrap="square" lIns="68580" tIns="34291" rIns="68580" bIns="34291" numCol="1" spcCol="0" rtlCol="0" fromWordArt="0" anchor="t" anchorCtr="0" forceAA="0" compatLnSpc="1">
            <a:prstTxWarp prst="textNoShape">
              <a:avLst/>
            </a:prstTxWarp>
            <a:spAutoFit/>
          </a:bodyPr>
          <a:lstStyle/>
          <a:p>
            <a:pPr algn="l"/>
            <a:r>
              <a:rPr lang="en-GB" sz="1300" b="1">
                <a:latin typeface="Arial"/>
              </a:rPr>
              <a:t>Additional information</a:t>
            </a:r>
            <a:endParaRPr lang="en-US" sz="1300"/>
          </a:p>
        </p:txBody>
      </p:sp>
      <p:graphicFrame>
        <p:nvGraphicFramePr>
          <p:cNvPr id="18" name="Table 3">
            <a:extLst>
              <a:ext uri="{FF2B5EF4-FFF2-40B4-BE49-F238E27FC236}">
                <a16:creationId xmlns:a16="http://schemas.microsoft.com/office/drawing/2014/main" id="{0AC2FFB7-CDE8-E4A8-000D-489570820D2C}"/>
              </a:ext>
            </a:extLst>
          </p:cNvPr>
          <p:cNvGraphicFramePr>
            <a:graphicFrameLocks noGrp="1"/>
          </p:cNvGraphicFramePr>
          <p:nvPr>
            <p:extLst>
              <p:ext uri="{D42A27DB-BD31-4B8C-83A1-F6EECF244321}">
                <p14:modId xmlns:p14="http://schemas.microsoft.com/office/powerpoint/2010/main" val="3770651519"/>
              </p:ext>
            </p:extLst>
          </p:nvPr>
        </p:nvGraphicFramePr>
        <p:xfrm>
          <a:off x="202791" y="1400105"/>
          <a:ext cx="6779403" cy="5349590"/>
        </p:xfrm>
        <a:graphic>
          <a:graphicData uri="http://schemas.openxmlformats.org/drawingml/2006/table">
            <a:tbl>
              <a:tblPr firstRow="1" bandRow="1">
                <a:tableStyleId>{5C22544A-7EE6-4342-B048-85BDC9FD1C3A}</a:tableStyleId>
              </a:tblPr>
              <a:tblGrid>
                <a:gridCol w="3193898">
                  <a:extLst>
                    <a:ext uri="{9D8B030D-6E8A-4147-A177-3AD203B41FA5}">
                      <a16:colId xmlns:a16="http://schemas.microsoft.com/office/drawing/2014/main" val="2848933376"/>
                    </a:ext>
                  </a:extLst>
                </a:gridCol>
                <a:gridCol w="963683">
                  <a:extLst>
                    <a:ext uri="{9D8B030D-6E8A-4147-A177-3AD203B41FA5}">
                      <a16:colId xmlns:a16="http://schemas.microsoft.com/office/drawing/2014/main" val="3169478919"/>
                    </a:ext>
                  </a:extLst>
                </a:gridCol>
                <a:gridCol w="795576">
                  <a:extLst>
                    <a:ext uri="{9D8B030D-6E8A-4147-A177-3AD203B41FA5}">
                      <a16:colId xmlns:a16="http://schemas.microsoft.com/office/drawing/2014/main" val="3589068121"/>
                    </a:ext>
                  </a:extLst>
                </a:gridCol>
                <a:gridCol w="859737">
                  <a:extLst>
                    <a:ext uri="{9D8B030D-6E8A-4147-A177-3AD203B41FA5}">
                      <a16:colId xmlns:a16="http://schemas.microsoft.com/office/drawing/2014/main" val="1842791345"/>
                    </a:ext>
                  </a:extLst>
                </a:gridCol>
                <a:gridCol w="966509">
                  <a:extLst>
                    <a:ext uri="{9D8B030D-6E8A-4147-A177-3AD203B41FA5}">
                      <a16:colId xmlns:a16="http://schemas.microsoft.com/office/drawing/2014/main" val="349964467"/>
                    </a:ext>
                  </a:extLst>
                </a:gridCol>
              </a:tblGrid>
              <a:tr h="376582">
                <a:tc>
                  <a:txBody>
                    <a:bodyPr/>
                    <a:lstStyle/>
                    <a:p>
                      <a:r>
                        <a:rPr lang="en-AU" sz="1200">
                          <a:latin typeface="Arial"/>
                          <a:cs typeface="Arial"/>
                        </a:rPr>
                        <a:t>Activity</a:t>
                      </a:r>
                    </a:p>
                  </a:txBody>
                  <a:tcPr marL="87417" marR="87417" marT="43710" marB="43710">
                    <a:solidFill>
                      <a:srgbClr val="008396"/>
                    </a:solidFill>
                  </a:tcPr>
                </a:tc>
                <a:tc>
                  <a:txBody>
                    <a:bodyPr/>
                    <a:lstStyle/>
                    <a:p>
                      <a:pPr algn="ctr"/>
                      <a:r>
                        <a:rPr lang="en-AU" sz="1200">
                          <a:latin typeface="Arial"/>
                          <a:cs typeface="Arial"/>
                        </a:rPr>
                        <a:t>Fitzroy</a:t>
                      </a:r>
                    </a:p>
                  </a:txBody>
                  <a:tcPr marL="87417" marR="87417" marT="43710" marB="43710">
                    <a:solidFill>
                      <a:srgbClr val="008396"/>
                    </a:solidFill>
                  </a:tcPr>
                </a:tc>
                <a:tc>
                  <a:txBody>
                    <a:bodyPr/>
                    <a:lstStyle/>
                    <a:p>
                      <a:pPr algn="ctr"/>
                      <a:r>
                        <a:rPr lang="en-AU" sz="1200">
                          <a:latin typeface="Arial"/>
                          <a:cs typeface="Arial"/>
                        </a:rPr>
                        <a:t>Acland</a:t>
                      </a:r>
                    </a:p>
                  </a:txBody>
                  <a:tcPr marL="87417" marR="87417" marT="43710" marB="43710">
                    <a:solidFill>
                      <a:srgbClr val="008396"/>
                    </a:solidFill>
                  </a:tcPr>
                </a:tc>
                <a:tc>
                  <a:txBody>
                    <a:bodyPr/>
                    <a:lstStyle/>
                    <a:p>
                      <a:pPr lvl="0" algn="ctr">
                        <a:buNone/>
                      </a:pPr>
                      <a:r>
                        <a:rPr lang="en-AU" sz="1200">
                          <a:latin typeface="Arial"/>
                          <a:cs typeface="Arial"/>
                        </a:rPr>
                        <a:t>Carlisle</a:t>
                      </a:r>
                    </a:p>
                  </a:txBody>
                  <a:tcPr marL="87417" marR="87417" marT="43710" marB="43710">
                    <a:solidFill>
                      <a:srgbClr val="008396"/>
                    </a:solidFill>
                  </a:tcPr>
                </a:tc>
                <a:tc rowSpan="11">
                  <a:txBody>
                    <a:bodyPr/>
                    <a:lstStyle/>
                    <a:p>
                      <a:pPr lvl="0" algn="ctr">
                        <a:buNone/>
                      </a:pPr>
                      <a:endParaRPr lang="en-AU" sz="1200">
                        <a:latin typeface="Arial"/>
                        <a:cs typeface="Arial"/>
                      </a:endParaRPr>
                    </a:p>
                  </a:txBody>
                  <a:tcPr marL="87417" marR="87417" marT="43710" marB="43710">
                    <a:lnR w="12700" cap="flat" cmpd="sng" algn="ctr">
                      <a:noFill/>
                      <a:prstDash val="solid"/>
                      <a:round/>
                      <a:headEnd type="none" w="med" len="med"/>
                      <a:tailEnd type="none" w="med" len="med"/>
                    </a:lnR>
                    <a:noFill/>
                  </a:tcPr>
                </a:tc>
                <a:extLst>
                  <a:ext uri="{0D108BD9-81ED-4DB2-BD59-A6C34878D82A}">
                    <a16:rowId xmlns:a16="http://schemas.microsoft.com/office/drawing/2014/main" val="1275506173"/>
                  </a:ext>
                </a:extLst>
              </a:tr>
              <a:tr h="482496">
                <a:tc>
                  <a:txBody>
                    <a:bodyPr/>
                    <a:lstStyle/>
                    <a:p>
                      <a:r>
                        <a:rPr lang="en-AU" sz="1000" kern="1200">
                          <a:solidFill>
                            <a:schemeClr val="dk1"/>
                          </a:solidFill>
                          <a:latin typeface="Arial"/>
                          <a:ea typeface="+mn-ea"/>
                          <a:cs typeface="Arial"/>
                        </a:rPr>
                        <a:t>Clean ups undertaken</a:t>
                      </a:r>
                      <a:r>
                        <a:rPr lang="en-US" sz="1200" kern="1200">
                          <a:solidFill>
                            <a:schemeClr val="dk1"/>
                          </a:solidFill>
                          <a:effectLst/>
                          <a:latin typeface="+mn-lt"/>
                          <a:ea typeface="+mn-ea"/>
                          <a:cs typeface="+mn-cs"/>
                        </a:rPr>
                        <a:t>​</a:t>
                      </a:r>
                      <a:endParaRPr lang="en-AU" sz="1200">
                        <a:latin typeface="Arial"/>
                        <a:cs typeface="Arial"/>
                      </a:endParaRPr>
                    </a:p>
                  </a:txBody>
                  <a:tcPr marL="87417" marR="87417" marT="43710" marB="43710" anchor="ctr">
                    <a:solidFill>
                      <a:srgbClr val="0090A3">
                        <a:alpha val="30196"/>
                      </a:srgbClr>
                    </a:solidFill>
                  </a:tcPr>
                </a:tc>
                <a:tc>
                  <a:txBody>
                    <a:bodyPr/>
                    <a:lstStyle/>
                    <a:p>
                      <a:pPr marL="0" marR="0" lvl="0" indent="0" algn="ctr" defTabSz="914400">
                        <a:lnSpc>
                          <a:spcPct val="100000"/>
                        </a:lnSpc>
                        <a:spcBef>
                          <a:spcPts val="0"/>
                        </a:spcBef>
                        <a:spcAft>
                          <a:spcPts val="0"/>
                        </a:spcAft>
                        <a:buNone/>
                        <a:tabLst/>
                        <a:defRPr/>
                      </a:pPr>
                      <a:r>
                        <a:rPr lang="en-US" sz="1000"/>
                        <a:t>40</a:t>
                      </a:r>
                      <a:endParaRPr kumimoji="0" lang="en-US" sz="1000"/>
                    </a:p>
                  </a:txBody>
                  <a:tcPr marL="87417" marR="87417" marT="43710" marB="43710" anchor="ctr">
                    <a:solidFill>
                      <a:srgbClr val="B2DDE3"/>
                    </a:solidFill>
                  </a:tcPr>
                </a:tc>
                <a:tc>
                  <a:txBody>
                    <a:bodyPr/>
                    <a:lstStyle/>
                    <a:p>
                      <a:pPr marL="0" marR="0" lvl="0" indent="0" algn="ctr" defTabSz="914400">
                        <a:lnSpc>
                          <a:spcPct val="100000"/>
                        </a:lnSpc>
                        <a:spcBef>
                          <a:spcPts val="0"/>
                        </a:spcBef>
                        <a:spcAft>
                          <a:spcPts val="0"/>
                        </a:spcAft>
                        <a:buNone/>
                        <a:tabLst/>
                        <a:defRPr/>
                      </a:pPr>
                      <a:r>
                        <a:rPr lang="en-US" sz="1000" kern="1200">
                          <a:solidFill>
                            <a:schemeClr val="dk1"/>
                          </a:solidFill>
                          <a:latin typeface="+mn-lt"/>
                          <a:ea typeface="+mn-ea"/>
                          <a:cs typeface="+mn-cs"/>
                        </a:rPr>
                        <a:t>30</a:t>
                      </a:r>
                      <a:endParaRPr kumimoji="0" lang="en-US" sz="1000" kern="1200">
                        <a:solidFill>
                          <a:schemeClr val="dk1"/>
                        </a:solidFill>
                        <a:latin typeface="+mn-lt"/>
                        <a:ea typeface="+mn-ea"/>
                        <a:cs typeface="+mn-cs"/>
                      </a:endParaRPr>
                    </a:p>
                  </a:txBody>
                  <a:tcPr marL="87417" marR="87417" marT="43710" marB="43710" anchor="ctr">
                    <a:solidFill>
                      <a:srgbClr val="BADEE3"/>
                    </a:solidFill>
                  </a:tcPr>
                </a:tc>
                <a:tc>
                  <a:txBody>
                    <a:bodyPr/>
                    <a:lstStyle/>
                    <a:p>
                      <a:pPr marL="0" marR="0" lvl="0" indent="0" algn="ctr" defTabSz="914400">
                        <a:lnSpc>
                          <a:spcPct val="100000"/>
                        </a:lnSpc>
                        <a:spcBef>
                          <a:spcPts val="0"/>
                        </a:spcBef>
                        <a:spcAft>
                          <a:spcPts val="0"/>
                        </a:spcAft>
                        <a:buNone/>
                        <a:tabLst/>
                        <a:defRPr/>
                      </a:pPr>
                      <a:r>
                        <a:rPr lang="en-US" sz="1000" kern="1200">
                          <a:solidFill>
                            <a:schemeClr val="dk1"/>
                          </a:solidFill>
                          <a:latin typeface="+mn-lt"/>
                          <a:ea typeface="+mn-ea"/>
                          <a:cs typeface="+mn-cs"/>
                        </a:rPr>
                        <a:t>30</a:t>
                      </a:r>
                      <a:endParaRPr kumimoji="0" lang="en-US" sz="1000" kern="1200">
                        <a:solidFill>
                          <a:schemeClr val="dk1"/>
                        </a:solidFill>
                        <a:latin typeface="+mn-lt"/>
                        <a:ea typeface="+mn-ea"/>
                        <a:cs typeface="+mn-cs"/>
                      </a:endParaRPr>
                    </a:p>
                  </a:txBody>
                  <a:tcPr marL="87417" marR="87417" marT="43710" marB="43710" anchor="ctr">
                    <a:solidFill>
                      <a:srgbClr val="BADEE3"/>
                    </a:solidFill>
                  </a:tcPr>
                </a:tc>
                <a:tc vMerge="1">
                  <a:txBody>
                    <a:bodyPr/>
                    <a:lstStyle/>
                    <a:p>
                      <a:pPr marL="0" marR="0" lvl="0" indent="0" algn="ctr" defTabSz="914400" rtl="0" eaLnBrk="1" latinLnBrk="0" hangingPunct="1">
                        <a:lnSpc>
                          <a:spcPct val="100000"/>
                        </a:lnSpc>
                        <a:spcBef>
                          <a:spcPts val="0"/>
                        </a:spcBef>
                        <a:spcAft>
                          <a:spcPts val="0"/>
                        </a:spcAft>
                        <a:buNone/>
                        <a:tabLst/>
                        <a:defRPr/>
                      </a:pPr>
                      <a:endParaRPr kumimoji="0" lang="en-US" sz="1000" kern="1200">
                        <a:solidFill>
                          <a:schemeClr val="dk1"/>
                        </a:solidFill>
                        <a:latin typeface="+mn-lt"/>
                        <a:ea typeface="+mn-ea"/>
                        <a:cs typeface="+mn-cs"/>
                      </a:endParaRPr>
                    </a:p>
                  </a:txBody>
                  <a:tcPr marL="87417" marR="87417" marT="43710" marB="43710" anchor="ctr">
                    <a:noFill/>
                  </a:tcPr>
                </a:tc>
                <a:extLst>
                  <a:ext uri="{0D108BD9-81ED-4DB2-BD59-A6C34878D82A}">
                    <a16:rowId xmlns:a16="http://schemas.microsoft.com/office/drawing/2014/main" val="3522824772"/>
                  </a:ext>
                </a:extLst>
              </a:tr>
              <a:tr h="400119">
                <a:tc>
                  <a:txBody>
                    <a:bodyPr/>
                    <a:lstStyle/>
                    <a:p>
                      <a:r>
                        <a:rPr lang="en-AU" sz="1000">
                          <a:latin typeface="Arial"/>
                          <a:cs typeface="Arial"/>
                        </a:rPr>
                        <a:t>Dog off lead actions</a:t>
                      </a:r>
                    </a:p>
                  </a:txBody>
                  <a:tcPr marL="87417" marR="87417" marT="43710" marB="43710" anchor="ctr">
                    <a:solidFill>
                      <a:srgbClr val="F1F8F9"/>
                    </a:solidFill>
                  </a:tcPr>
                </a:tc>
                <a:tc>
                  <a:txBody>
                    <a:bodyPr/>
                    <a:lstStyle/>
                    <a:p>
                      <a:pPr marL="0" marR="0" lvl="0" indent="0" algn="ctr" defTabSz="914400">
                        <a:lnSpc>
                          <a:spcPct val="100000"/>
                        </a:lnSpc>
                        <a:spcBef>
                          <a:spcPts val="0"/>
                        </a:spcBef>
                        <a:spcAft>
                          <a:spcPts val="0"/>
                        </a:spcAft>
                        <a:buNone/>
                        <a:tabLst/>
                        <a:defRPr/>
                      </a:pPr>
                      <a:r>
                        <a:rPr lang="en-US" sz="1000" b="0" i="0" u="none" strike="noStrike" kern="1200" cap="none" spc="0" normalizeH="0" baseline="0" noProof="0">
                          <a:ln>
                            <a:noFill/>
                          </a:ln>
                          <a:solidFill>
                            <a:prstClr val="black"/>
                          </a:solidFill>
                          <a:effectLst/>
                          <a:uLnTx/>
                          <a:uFillTx/>
                          <a:latin typeface="Arial"/>
                          <a:ea typeface="+mn-ea"/>
                          <a:cs typeface="Arial"/>
                        </a:rPr>
                        <a:t>0</a:t>
                      </a:r>
                      <a:endParaRPr kumimoji="0" lang="en-US" sz="1000" b="0" i="0" u="none" strike="noStrike" kern="1200" cap="none" spc="0" normalizeH="0" baseline="0" noProof="0">
                        <a:ln>
                          <a:noFill/>
                        </a:ln>
                        <a:solidFill>
                          <a:prstClr val="black"/>
                        </a:solidFill>
                        <a:effectLst/>
                        <a:uLnTx/>
                        <a:uFillTx/>
                        <a:latin typeface="Arial"/>
                        <a:ea typeface="+mn-ea"/>
                        <a:cs typeface="Arial"/>
                      </a:endParaRPr>
                    </a:p>
                  </a:txBody>
                  <a:tcPr marL="87417" marR="87417" marT="43710" marB="43710" anchor="ctr">
                    <a:solidFill>
                      <a:srgbClr val="F1F8F9"/>
                    </a:solidFill>
                  </a:tcPr>
                </a:tc>
                <a:tc>
                  <a:txBody>
                    <a:bodyPr/>
                    <a:lstStyle/>
                    <a:p>
                      <a:pPr marL="0" marR="0" lvl="0" indent="0" algn="ctr" defTabSz="914400">
                        <a:lnSpc>
                          <a:spcPct val="100000"/>
                        </a:lnSpc>
                        <a:spcBef>
                          <a:spcPts val="0"/>
                        </a:spcBef>
                        <a:spcAft>
                          <a:spcPts val="0"/>
                        </a:spcAft>
                        <a:buNone/>
                        <a:tabLst/>
                        <a:defRPr/>
                      </a:pPr>
                      <a:r>
                        <a:rPr lang="en-US" sz="1000" b="0" i="0" u="none" strike="noStrike" kern="1200" cap="none" spc="0" normalizeH="0" baseline="0" noProof="0">
                          <a:ln>
                            <a:noFill/>
                          </a:ln>
                          <a:solidFill>
                            <a:prstClr val="black"/>
                          </a:solidFill>
                          <a:effectLst/>
                          <a:uLnTx/>
                          <a:uFillTx/>
                          <a:latin typeface="Arial"/>
                          <a:ea typeface="+mn-ea"/>
                          <a:cs typeface="Arial"/>
                        </a:rPr>
                        <a:t>0</a:t>
                      </a:r>
                      <a:endParaRPr kumimoji="0" lang="en-US" sz="1000" b="0" i="0" u="none" strike="noStrike" kern="1200" cap="none" spc="0" normalizeH="0" baseline="0" noProof="0">
                        <a:ln>
                          <a:noFill/>
                        </a:ln>
                        <a:solidFill>
                          <a:prstClr val="black"/>
                        </a:solidFill>
                        <a:effectLst/>
                        <a:uLnTx/>
                        <a:uFillTx/>
                        <a:latin typeface="Arial"/>
                        <a:ea typeface="+mn-ea"/>
                        <a:cs typeface="Arial"/>
                      </a:endParaRPr>
                    </a:p>
                  </a:txBody>
                  <a:tcPr marL="87417" marR="87417" marT="43710" marB="43710" anchor="ctr">
                    <a:solidFill>
                      <a:srgbClr val="F1F8F9"/>
                    </a:solidFill>
                  </a:tcPr>
                </a:tc>
                <a:tc>
                  <a:txBody>
                    <a:bodyPr/>
                    <a:lstStyle/>
                    <a:p>
                      <a:pPr marL="0" marR="0" lvl="0" indent="0" algn="ctr" defTabSz="914400">
                        <a:lnSpc>
                          <a:spcPct val="100000"/>
                        </a:lnSpc>
                        <a:spcBef>
                          <a:spcPts val="0"/>
                        </a:spcBef>
                        <a:spcAft>
                          <a:spcPts val="0"/>
                        </a:spcAft>
                        <a:buNone/>
                        <a:tabLst/>
                        <a:defRPr/>
                      </a:pPr>
                      <a:r>
                        <a:rPr lang="en-US" sz="1000" b="0" i="0" u="none" strike="noStrike" kern="1200" cap="none" spc="0" normalizeH="0" baseline="0" noProof="0">
                          <a:ln>
                            <a:noFill/>
                          </a:ln>
                          <a:solidFill>
                            <a:prstClr val="black"/>
                          </a:solidFill>
                          <a:effectLst/>
                          <a:uLnTx/>
                          <a:uFillTx/>
                          <a:latin typeface="Arial"/>
                          <a:ea typeface="+mn-ea"/>
                          <a:cs typeface="Arial"/>
                        </a:rPr>
                        <a:t>0</a:t>
                      </a:r>
                      <a:endParaRPr kumimoji="0" lang="en-US" sz="1000" b="0" i="0" u="none" strike="noStrike" kern="1200" cap="none" spc="0" normalizeH="0" baseline="0" noProof="0">
                        <a:ln>
                          <a:noFill/>
                        </a:ln>
                        <a:solidFill>
                          <a:prstClr val="black"/>
                        </a:solidFill>
                        <a:effectLst/>
                        <a:uLnTx/>
                        <a:uFillTx/>
                        <a:latin typeface="Arial"/>
                        <a:ea typeface="+mn-ea"/>
                        <a:cs typeface="Arial"/>
                      </a:endParaRPr>
                    </a:p>
                  </a:txBody>
                  <a:tcPr marL="87417" marR="87417" marT="43710" marB="43710" anchor="ctr">
                    <a:solidFill>
                      <a:srgbClr val="F1F8F9"/>
                    </a:solidFill>
                  </a:tcPr>
                </a:tc>
                <a:tc vMerge="1">
                  <a:txBody>
                    <a:bodyPr/>
                    <a:lstStyle/>
                    <a:p>
                      <a:pPr marL="0" marR="0" lvl="0" indent="0" algn="ctr" defTabSz="914400">
                        <a:lnSpc>
                          <a:spcPct val="100000"/>
                        </a:lnSpc>
                        <a:spcBef>
                          <a:spcPts val="0"/>
                        </a:spcBef>
                        <a:spcAft>
                          <a:spcPts val="0"/>
                        </a:spcAft>
                        <a:buNone/>
                        <a:tabLst/>
                        <a:defRPr/>
                      </a:pPr>
                      <a:endParaRPr kumimoji="0" lang="en-US" sz="1000" b="0" i="0" u="none" strike="noStrike" kern="1200" cap="none" spc="0" normalizeH="0" baseline="0" noProof="0">
                        <a:ln>
                          <a:noFill/>
                        </a:ln>
                        <a:solidFill>
                          <a:prstClr val="black"/>
                        </a:solidFill>
                        <a:effectLst/>
                        <a:uLnTx/>
                        <a:uFillTx/>
                        <a:latin typeface="Arial"/>
                        <a:ea typeface="+mn-ea"/>
                        <a:cs typeface="Arial"/>
                      </a:endParaRPr>
                    </a:p>
                  </a:txBody>
                  <a:tcPr marL="87417" marR="87417" marT="43710" marB="43710" anchor="ctr">
                    <a:noFill/>
                  </a:tcPr>
                </a:tc>
                <a:extLst>
                  <a:ext uri="{0D108BD9-81ED-4DB2-BD59-A6C34878D82A}">
                    <a16:rowId xmlns:a16="http://schemas.microsoft.com/office/drawing/2014/main" val="2181565871"/>
                  </a:ext>
                </a:extLst>
              </a:tr>
              <a:tr h="247132">
                <a:tc>
                  <a:txBody>
                    <a:bodyPr/>
                    <a:lstStyle/>
                    <a:p>
                      <a:r>
                        <a:rPr lang="en-AU" sz="1000">
                          <a:latin typeface="Arial"/>
                          <a:cs typeface="Arial"/>
                        </a:rPr>
                        <a:t>Interactions with the public</a:t>
                      </a:r>
                    </a:p>
                  </a:txBody>
                  <a:tcPr marL="87417" marR="87417" marT="43710" marB="43710" anchor="ctr">
                    <a:solidFill>
                      <a:srgbClr val="B2DDE3"/>
                    </a:solidFill>
                  </a:tcPr>
                </a:tc>
                <a:tc>
                  <a:txBody>
                    <a:bodyPr/>
                    <a:lstStyle/>
                    <a:p>
                      <a:pPr marL="0" marR="0" lvl="0" indent="0" algn="ctr" defTabSz="914400">
                        <a:lnSpc>
                          <a:spcPct val="100000"/>
                        </a:lnSpc>
                        <a:spcBef>
                          <a:spcPts val="0"/>
                        </a:spcBef>
                        <a:spcAft>
                          <a:spcPts val="0"/>
                        </a:spcAft>
                        <a:buNone/>
                        <a:tabLst/>
                        <a:defRPr/>
                      </a:pPr>
                      <a:r>
                        <a:rPr lang="en-US" sz="1000" b="0" i="0" u="none" strike="noStrike" kern="1200" cap="none" spc="0" normalizeH="0" baseline="0" noProof="0">
                          <a:ln>
                            <a:noFill/>
                          </a:ln>
                          <a:solidFill>
                            <a:prstClr val="black"/>
                          </a:solidFill>
                          <a:effectLst/>
                          <a:uLnTx/>
                          <a:uFillTx/>
                          <a:latin typeface="Arial"/>
                          <a:ea typeface="+mn-ea"/>
                          <a:cs typeface="Arial"/>
                        </a:rPr>
                        <a:t>100</a:t>
                      </a:r>
                      <a:endParaRPr kumimoji="0" lang="en-US" sz="1000" b="0" i="0" u="none" strike="noStrike" kern="1200" cap="none" spc="0" normalizeH="0" baseline="0" noProof="0">
                        <a:ln>
                          <a:noFill/>
                        </a:ln>
                        <a:solidFill>
                          <a:prstClr val="black"/>
                        </a:solidFill>
                        <a:effectLst/>
                        <a:uLnTx/>
                        <a:uFillTx/>
                        <a:latin typeface="Arial"/>
                        <a:ea typeface="+mn-ea"/>
                        <a:cs typeface="Arial"/>
                      </a:endParaRPr>
                    </a:p>
                  </a:txBody>
                  <a:tcPr marL="87417" marR="87417" marT="43710" marB="43710" anchor="ctr">
                    <a:solidFill>
                      <a:srgbClr val="BADEE3"/>
                    </a:solidFill>
                  </a:tcPr>
                </a:tc>
                <a:tc>
                  <a:txBody>
                    <a:bodyPr/>
                    <a:lstStyle/>
                    <a:p>
                      <a:pPr marL="0" marR="0" lvl="0" indent="0" algn="ctr" defTabSz="914400">
                        <a:lnSpc>
                          <a:spcPct val="100000"/>
                        </a:lnSpc>
                        <a:spcBef>
                          <a:spcPts val="0"/>
                        </a:spcBef>
                        <a:spcAft>
                          <a:spcPts val="0"/>
                        </a:spcAft>
                        <a:buNone/>
                        <a:tabLst/>
                        <a:defRPr/>
                      </a:pPr>
                      <a:r>
                        <a:rPr lang="en-US" sz="1000" b="0" i="0" u="none" strike="noStrike" kern="1200" cap="none" spc="0" normalizeH="0" baseline="0" noProof="0">
                          <a:ln>
                            <a:noFill/>
                          </a:ln>
                          <a:solidFill>
                            <a:prstClr val="black"/>
                          </a:solidFill>
                          <a:effectLst/>
                          <a:uLnTx/>
                          <a:uFillTx/>
                          <a:latin typeface="Arial"/>
                          <a:ea typeface="+mn-ea"/>
                          <a:cs typeface="Arial"/>
                        </a:rPr>
                        <a:t>100</a:t>
                      </a:r>
                      <a:endParaRPr kumimoji="0" lang="en-US" sz="1000" b="0" i="0" u="none" strike="noStrike" kern="1200" cap="none" spc="0" normalizeH="0" baseline="0" noProof="0">
                        <a:ln>
                          <a:noFill/>
                        </a:ln>
                        <a:solidFill>
                          <a:prstClr val="black"/>
                        </a:solidFill>
                        <a:effectLst/>
                        <a:uLnTx/>
                        <a:uFillTx/>
                        <a:latin typeface="Arial"/>
                        <a:ea typeface="+mn-ea"/>
                        <a:cs typeface="Arial"/>
                      </a:endParaRPr>
                    </a:p>
                  </a:txBody>
                  <a:tcPr marL="87417" marR="87417" marT="43710" marB="43710" anchor="ctr">
                    <a:solidFill>
                      <a:srgbClr val="BADEE3"/>
                    </a:solidFill>
                  </a:tcPr>
                </a:tc>
                <a:tc>
                  <a:txBody>
                    <a:bodyPr/>
                    <a:lstStyle/>
                    <a:p>
                      <a:pPr marL="0" marR="0" lvl="0" indent="0" algn="ctr" defTabSz="914400">
                        <a:lnSpc>
                          <a:spcPct val="100000"/>
                        </a:lnSpc>
                        <a:spcBef>
                          <a:spcPts val="0"/>
                        </a:spcBef>
                        <a:spcAft>
                          <a:spcPts val="0"/>
                        </a:spcAft>
                        <a:buNone/>
                        <a:tabLst/>
                        <a:defRPr/>
                      </a:pPr>
                      <a:r>
                        <a:rPr lang="en-US" sz="1000" b="0" i="0" u="none" strike="noStrike" kern="1200" cap="none" spc="0" normalizeH="0" baseline="0" noProof="0">
                          <a:ln>
                            <a:noFill/>
                          </a:ln>
                          <a:solidFill>
                            <a:prstClr val="black"/>
                          </a:solidFill>
                          <a:effectLst/>
                          <a:uLnTx/>
                          <a:uFillTx/>
                          <a:latin typeface="Arial"/>
                          <a:ea typeface="+mn-ea"/>
                          <a:cs typeface="Arial"/>
                        </a:rPr>
                        <a:t>80</a:t>
                      </a:r>
                      <a:endParaRPr kumimoji="0" lang="en-US" sz="1000" b="0" i="0" u="none" strike="noStrike" kern="1200" cap="none" spc="0" normalizeH="0" baseline="0" noProof="0">
                        <a:ln>
                          <a:noFill/>
                        </a:ln>
                        <a:solidFill>
                          <a:prstClr val="black"/>
                        </a:solidFill>
                        <a:effectLst/>
                        <a:uLnTx/>
                        <a:uFillTx/>
                        <a:latin typeface="Arial"/>
                        <a:ea typeface="+mn-ea"/>
                        <a:cs typeface="Arial"/>
                      </a:endParaRPr>
                    </a:p>
                  </a:txBody>
                  <a:tcPr marL="87417" marR="87417" marT="43710" marB="43710" anchor="ctr">
                    <a:solidFill>
                      <a:srgbClr val="BADEE3"/>
                    </a:solidFill>
                  </a:tcPr>
                </a:tc>
                <a:tc vMerge="1">
                  <a:txBody>
                    <a:bodyPr/>
                    <a:lstStyle/>
                    <a:p>
                      <a:pPr marL="0" marR="0" lvl="0" indent="0" algn="ctr" defTabSz="914400">
                        <a:lnSpc>
                          <a:spcPct val="100000"/>
                        </a:lnSpc>
                        <a:spcBef>
                          <a:spcPts val="0"/>
                        </a:spcBef>
                        <a:spcAft>
                          <a:spcPts val="0"/>
                        </a:spcAft>
                        <a:buNone/>
                        <a:tabLst/>
                        <a:defRPr/>
                      </a:pPr>
                      <a:endParaRPr kumimoji="0" lang="en-US" sz="1000" b="0" i="0" u="none" strike="noStrike" kern="1200" cap="none" spc="0" normalizeH="0" baseline="0" noProof="0">
                        <a:ln>
                          <a:noFill/>
                        </a:ln>
                        <a:solidFill>
                          <a:prstClr val="black"/>
                        </a:solidFill>
                        <a:effectLst/>
                        <a:uLnTx/>
                        <a:uFillTx/>
                        <a:latin typeface="Arial"/>
                        <a:ea typeface="+mn-ea"/>
                        <a:cs typeface="Arial"/>
                      </a:endParaRPr>
                    </a:p>
                  </a:txBody>
                  <a:tcPr marL="87417" marR="87417" marT="43710" marB="43710" anchor="ctr">
                    <a:noFill/>
                  </a:tcPr>
                </a:tc>
                <a:extLst>
                  <a:ext uri="{0D108BD9-81ED-4DB2-BD59-A6C34878D82A}">
                    <a16:rowId xmlns:a16="http://schemas.microsoft.com/office/drawing/2014/main" val="313215215"/>
                  </a:ext>
                </a:extLst>
              </a:tr>
              <a:tr h="341278">
                <a:tc>
                  <a:txBody>
                    <a:bodyPr/>
                    <a:lstStyle/>
                    <a:p>
                      <a:r>
                        <a:rPr lang="en-AU" sz="1000">
                          <a:latin typeface="Arial"/>
                          <a:cs typeface="Arial"/>
                        </a:rPr>
                        <a:t>Shopping trolleys removed from the street</a:t>
                      </a:r>
                    </a:p>
                  </a:txBody>
                  <a:tcPr marL="87417" marR="87417" marT="43710" marB="43710" anchor="ctr">
                    <a:solidFill>
                      <a:srgbClr val="F1F8F9"/>
                    </a:solidFill>
                  </a:tcPr>
                </a:tc>
                <a:tc>
                  <a:txBody>
                    <a:bodyPr/>
                    <a:lstStyle/>
                    <a:p>
                      <a:pPr marL="0" marR="0" lvl="0" indent="0" algn="ctr" defTabSz="914400">
                        <a:lnSpc>
                          <a:spcPct val="100000"/>
                        </a:lnSpc>
                        <a:spcBef>
                          <a:spcPts val="0"/>
                        </a:spcBef>
                        <a:spcAft>
                          <a:spcPts val="0"/>
                        </a:spcAft>
                        <a:buNone/>
                        <a:tabLst/>
                        <a:defRPr/>
                      </a:pPr>
                      <a:r>
                        <a:rPr lang="en-US" sz="1000"/>
                        <a:t>23</a:t>
                      </a:r>
                      <a:endParaRPr kumimoji="0" lang="en-US" sz="1000"/>
                    </a:p>
                  </a:txBody>
                  <a:tcPr marL="87417" marR="87417" marT="43710" marB="43710" anchor="ctr">
                    <a:solidFill>
                      <a:srgbClr val="F1F8F9"/>
                    </a:solidFill>
                  </a:tcPr>
                </a:tc>
                <a:tc>
                  <a:txBody>
                    <a:bodyPr/>
                    <a:lstStyle/>
                    <a:p>
                      <a:pPr marL="0" marR="0" lvl="0" indent="0" algn="ctr" defTabSz="914400">
                        <a:lnSpc>
                          <a:spcPct val="100000"/>
                        </a:lnSpc>
                        <a:spcBef>
                          <a:spcPts val="0"/>
                        </a:spcBef>
                        <a:spcAft>
                          <a:spcPts val="0"/>
                        </a:spcAft>
                        <a:buNone/>
                        <a:tabLst/>
                        <a:defRPr/>
                      </a:pPr>
                      <a:r>
                        <a:rPr lang="en-US" sz="1000"/>
                        <a:t>7</a:t>
                      </a:r>
                      <a:endParaRPr kumimoji="0" lang="en-US" sz="1000"/>
                    </a:p>
                  </a:txBody>
                  <a:tcPr marL="87417" marR="87417" marT="43710" marB="43710" anchor="ctr">
                    <a:solidFill>
                      <a:srgbClr val="F1F8F9"/>
                    </a:solidFill>
                  </a:tcPr>
                </a:tc>
                <a:tc>
                  <a:txBody>
                    <a:bodyPr/>
                    <a:lstStyle/>
                    <a:p>
                      <a:pPr marL="0" marR="0" lvl="0" indent="0" algn="ctr" defTabSz="914400">
                        <a:lnSpc>
                          <a:spcPct val="100000"/>
                        </a:lnSpc>
                        <a:spcBef>
                          <a:spcPts val="0"/>
                        </a:spcBef>
                        <a:spcAft>
                          <a:spcPts val="0"/>
                        </a:spcAft>
                        <a:buNone/>
                        <a:tabLst/>
                        <a:defRPr/>
                      </a:pPr>
                      <a:r>
                        <a:rPr lang="en-US" sz="1000"/>
                        <a:t>1</a:t>
                      </a:r>
                      <a:endParaRPr kumimoji="0" lang="en-US" sz="1000"/>
                    </a:p>
                  </a:txBody>
                  <a:tcPr marL="87417" marR="87417" marT="43710" marB="43710" anchor="ctr">
                    <a:solidFill>
                      <a:srgbClr val="F1F8F9"/>
                    </a:solidFill>
                  </a:tcPr>
                </a:tc>
                <a:tc vMerge="1">
                  <a:txBody>
                    <a:bodyPr/>
                    <a:lstStyle/>
                    <a:p>
                      <a:pPr marL="0" marR="0" lvl="0" indent="0" algn="ctr" defTabSz="914400">
                        <a:lnSpc>
                          <a:spcPct val="100000"/>
                        </a:lnSpc>
                        <a:spcBef>
                          <a:spcPts val="0"/>
                        </a:spcBef>
                        <a:spcAft>
                          <a:spcPts val="0"/>
                        </a:spcAft>
                        <a:buNone/>
                        <a:tabLst/>
                        <a:defRPr/>
                      </a:pPr>
                      <a:endParaRPr kumimoji="0" lang="en-US" sz="1000"/>
                    </a:p>
                  </a:txBody>
                  <a:tcPr marL="87417" marR="87417" marT="43710" marB="43710" anchor="ctr">
                    <a:noFill/>
                  </a:tcPr>
                </a:tc>
                <a:extLst>
                  <a:ext uri="{0D108BD9-81ED-4DB2-BD59-A6C34878D82A}">
                    <a16:rowId xmlns:a16="http://schemas.microsoft.com/office/drawing/2014/main" val="1546700596"/>
                  </a:ext>
                </a:extLst>
              </a:tr>
              <a:tr h="317741">
                <a:tc>
                  <a:txBody>
                    <a:bodyPr/>
                    <a:lstStyle/>
                    <a:p>
                      <a:r>
                        <a:rPr lang="en-AU" sz="1000">
                          <a:latin typeface="Arial"/>
                          <a:cs typeface="Arial"/>
                        </a:rPr>
                        <a:t>Footpath trading breaches</a:t>
                      </a:r>
                    </a:p>
                  </a:txBody>
                  <a:tcPr marL="87417" marR="87417" marT="43710" marB="43710" anchor="ctr">
                    <a:solidFill>
                      <a:srgbClr val="0090A3">
                        <a:alpha val="30196"/>
                      </a:srgbClr>
                    </a:solidFill>
                  </a:tcPr>
                </a:tc>
                <a:tc>
                  <a:txBody>
                    <a:bodyPr/>
                    <a:lstStyle/>
                    <a:p>
                      <a:pPr marL="0" marR="0" lvl="0" indent="0" algn="ctr" defTabSz="914400">
                        <a:lnSpc>
                          <a:spcPct val="100000"/>
                        </a:lnSpc>
                        <a:spcBef>
                          <a:spcPts val="0"/>
                        </a:spcBef>
                        <a:spcAft>
                          <a:spcPts val="0"/>
                        </a:spcAft>
                        <a:buNone/>
                        <a:tabLst/>
                        <a:defRPr/>
                      </a:pPr>
                      <a:r>
                        <a:rPr lang="en-US" sz="1000" b="0" i="0" u="none" strike="noStrike" kern="1200" cap="none" spc="0" normalizeH="0" baseline="0" noProof="0">
                          <a:ln>
                            <a:noFill/>
                          </a:ln>
                          <a:solidFill>
                            <a:prstClr val="black"/>
                          </a:solidFill>
                          <a:effectLst/>
                          <a:uLnTx/>
                          <a:uFillTx/>
                          <a:latin typeface="Arial"/>
                          <a:ea typeface="+mn-ea"/>
                          <a:cs typeface="Arial"/>
                        </a:rPr>
                        <a:t>0</a:t>
                      </a:r>
                      <a:endParaRPr kumimoji="0" lang="en-US" sz="1000" b="0" i="0" u="none" strike="noStrike" kern="1200" cap="none" spc="0" normalizeH="0" baseline="0" noProof="0">
                        <a:ln>
                          <a:noFill/>
                        </a:ln>
                        <a:solidFill>
                          <a:prstClr val="black"/>
                        </a:solidFill>
                        <a:effectLst/>
                        <a:uLnTx/>
                        <a:uFillTx/>
                        <a:latin typeface="Arial"/>
                        <a:ea typeface="+mn-ea"/>
                        <a:cs typeface="Arial"/>
                      </a:endParaRPr>
                    </a:p>
                  </a:txBody>
                  <a:tcPr marL="87417" marR="87417" marT="43710" marB="43710" anchor="ctr">
                    <a:solidFill>
                      <a:srgbClr val="BADEE3"/>
                    </a:solidFill>
                  </a:tcPr>
                </a:tc>
                <a:tc>
                  <a:txBody>
                    <a:bodyPr/>
                    <a:lstStyle/>
                    <a:p>
                      <a:pPr marL="0" marR="0" lvl="0" indent="0" algn="ctr" defTabSz="914400">
                        <a:lnSpc>
                          <a:spcPct val="100000"/>
                        </a:lnSpc>
                        <a:spcBef>
                          <a:spcPts val="0"/>
                        </a:spcBef>
                        <a:spcAft>
                          <a:spcPts val="0"/>
                        </a:spcAft>
                        <a:buNone/>
                        <a:tabLst/>
                        <a:defRPr/>
                      </a:pPr>
                      <a:r>
                        <a:rPr lang="en-US" sz="1000" b="0" i="0" u="none" strike="noStrike" kern="1200" cap="none" spc="0" normalizeH="0" baseline="0" noProof="0">
                          <a:ln>
                            <a:noFill/>
                          </a:ln>
                          <a:solidFill>
                            <a:prstClr val="black"/>
                          </a:solidFill>
                          <a:effectLst/>
                          <a:uLnTx/>
                          <a:uFillTx/>
                          <a:latin typeface="Arial"/>
                          <a:ea typeface="+mn-ea"/>
                          <a:cs typeface="Arial"/>
                        </a:rPr>
                        <a:t>1</a:t>
                      </a:r>
                      <a:endParaRPr kumimoji="0" lang="en-US" sz="1000" b="0" i="0" u="none" strike="noStrike" kern="1200" cap="none" spc="0" normalizeH="0" baseline="0" noProof="0">
                        <a:ln>
                          <a:noFill/>
                        </a:ln>
                        <a:solidFill>
                          <a:prstClr val="black"/>
                        </a:solidFill>
                        <a:effectLst/>
                        <a:uLnTx/>
                        <a:uFillTx/>
                        <a:latin typeface="Arial"/>
                        <a:ea typeface="+mn-ea"/>
                        <a:cs typeface="Arial"/>
                      </a:endParaRPr>
                    </a:p>
                  </a:txBody>
                  <a:tcPr marL="87417" marR="87417" marT="43710" marB="43710" anchor="ctr">
                    <a:solidFill>
                      <a:srgbClr val="BADEE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u="none" strike="noStrike" kern="1200" cap="none" spc="0" normalizeH="0" baseline="0" noProof="0">
                          <a:ln>
                            <a:noFill/>
                          </a:ln>
                          <a:solidFill>
                            <a:prstClr val="black"/>
                          </a:solidFill>
                          <a:effectLst/>
                          <a:uLnTx/>
                          <a:uFillTx/>
                          <a:latin typeface="Arial"/>
                          <a:ea typeface="+mn-ea"/>
                          <a:cs typeface="Arial"/>
                        </a:rPr>
                        <a:t>0</a:t>
                      </a:r>
                      <a:endParaRPr kumimoji="0" lang="en-US" sz="1000" b="0" i="0" u="none" strike="noStrike" kern="1200" cap="none" spc="0" normalizeH="0" baseline="0" noProof="0">
                        <a:ln>
                          <a:noFill/>
                        </a:ln>
                        <a:solidFill>
                          <a:prstClr val="black"/>
                        </a:solidFill>
                        <a:effectLst/>
                        <a:uLnTx/>
                        <a:uFillTx/>
                        <a:latin typeface="Arial"/>
                        <a:ea typeface="+mn-ea"/>
                        <a:cs typeface="Arial"/>
                      </a:endParaRPr>
                    </a:p>
                  </a:txBody>
                  <a:tcPr marL="87417" marR="87417" marT="43710" marB="43710" anchor="ctr">
                    <a:solidFill>
                      <a:srgbClr val="BADEE3"/>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prstClr val="black"/>
                        </a:solidFill>
                        <a:effectLst/>
                        <a:uLnTx/>
                        <a:uFillTx/>
                        <a:latin typeface="Arial"/>
                        <a:ea typeface="+mn-ea"/>
                        <a:cs typeface="Arial"/>
                      </a:endParaRPr>
                    </a:p>
                  </a:txBody>
                  <a:tcPr marL="87417" marR="87417" marT="43710" marB="43710" anchor="ctr">
                    <a:noFill/>
                  </a:tcPr>
                </a:tc>
                <a:extLst>
                  <a:ext uri="{0D108BD9-81ED-4DB2-BD59-A6C34878D82A}">
                    <a16:rowId xmlns:a16="http://schemas.microsoft.com/office/drawing/2014/main" val="1373330577"/>
                  </a:ext>
                </a:extLst>
              </a:tr>
              <a:tr h="400119">
                <a:tc>
                  <a:txBody>
                    <a:bodyPr/>
                    <a:lstStyle/>
                    <a:p>
                      <a:r>
                        <a:rPr lang="en-AU" sz="1000">
                          <a:latin typeface="Arial"/>
                          <a:cs typeface="Arial"/>
                        </a:rPr>
                        <a:t>Abandoned belongings stored by Council</a:t>
                      </a:r>
                    </a:p>
                  </a:txBody>
                  <a:tcPr marL="87417" marR="87417" marT="43710" marB="43710" anchor="ctr">
                    <a:solidFill>
                      <a:srgbClr val="F1F8F9"/>
                    </a:solidFill>
                  </a:tcPr>
                </a:tc>
                <a:tc>
                  <a:txBody>
                    <a:bodyPr/>
                    <a:lstStyle/>
                    <a:p>
                      <a:pPr marL="0" marR="0" lvl="0" indent="0" algn="ctr" defTabSz="914400">
                        <a:lnSpc>
                          <a:spcPct val="100000"/>
                        </a:lnSpc>
                        <a:spcBef>
                          <a:spcPts val="0"/>
                        </a:spcBef>
                        <a:spcAft>
                          <a:spcPts val="0"/>
                        </a:spcAft>
                        <a:buNone/>
                        <a:tabLst/>
                        <a:defRPr/>
                      </a:pPr>
                      <a:r>
                        <a:rPr lang="en-US" sz="1000" b="0" i="0" u="none" strike="noStrike" kern="1200" cap="none" spc="0" normalizeH="0" baseline="0" noProof="0">
                          <a:ln>
                            <a:noFill/>
                          </a:ln>
                          <a:solidFill>
                            <a:prstClr val="black"/>
                          </a:solidFill>
                          <a:effectLst/>
                          <a:uLnTx/>
                          <a:uFillTx/>
                          <a:latin typeface="Arial"/>
                          <a:ea typeface="+mn-ea"/>
                          <a:cs typeface="Arial"/>
                        </a:rPr>
                        <a:t>0</a:t>
                      </a:r>
                      <a:endParaRPr kumimoji="0" lang="en-US" sz="1000" b="0" i="0" u="none" strike="noStrike" kern="1200" cap="none" spc="0" normalizeH="0" baseline="0" noProof="0">
                        <a:ln>
                          <a:noFill/>
                        </a:ln>
                        <a:solidFill>
                          <a:prstClr val="black"/>
                        </a:solidFill>
                        <a:effectLst/>
                        <a:uLnTx/>
                        <a:uFillTx/>
                        <a:latin typeface="Arial"/>
                        <a:ea typeface="+mn-ea"/>
                        <a:cs typeface="Arial"/>
                      </a:endParaRPr>
                    </a:p>
                  </a:txBody>
                  <a:tcPr marL="87417" marR="87417" marT="43710" marB="43710" anchor="ctr">
                    <a:solidFill>
                      <a:srgbClr val="F1F8F9"/>
                    </a:solidFill>
                  </a:tcPr>
                </a:tc>
                <a:tc>
                  <a:txBody>
                    <a:bodyPr/>
                    <a:lstStyle/>
                    <a:p>
                      <a:pPr marL="0" marR="0" lvl="0" indent="0" algn="ctr" defTabSz="914400">
                        <a:lnSpc>
                          <a:spcPct val="100000"/>
                        </a:lnSpc>
                        <a:spcBef>
                          <a:spcPts val="0"/>
                        </a:spcBef>
                        <a:spcAft>
                          <a:spcPts val="0"/>
                        </a:spcAft>
                        <a:buNone/>
                        <a:tabLst/>
                        <a:defRPr/>
                      </a:pPr>
                      <a:r>
                        <a:rPr lang="en-US" sz="1000" b="0" i="0" u="none" strike="noStrike" kern="1200" cap="none" spc="0" normalizeH="0" baseline="0" noProof="0">
                          <a:ln>
                            <a:noFill/>
                          </a:ln>
                          <a:solidFill>
                            <a:prstClr val="black"/>
                          </a:solidFill>
                          <a:effectLst/>
                          <a:uLnTx/>
                          <a:uFillTx/>
                          <a:latin typeface="Arial"/>
                          <a:ea typeface="+mn-ea"/>
                          <a:cs typeface="Arial"/>
                        </a:rPr>
                        <a:t>0</a:t>
                      </a:r>
                      <a:endParaRPr kumimoji="0" lang="en-US" sz="1000" b="0" i="0" u="none" strike="noStrike" kern="1200" cap="none" spc="0" normalizeH="0" baseline="0" noProof="0">
                        <a:ln>
                          <a:noFill/>
                        </a:ln>
                        <a:solidFill>
                          <a:prstClr val="black"/>
                        </a:solidFill>
                        <a:effectLst/>
                        <a:uLnTx/>
                        <a:uFillTx/>
                        <a:latin typeface="Arial"/>
                        <a:ea typeface="+mn-ea"/>
                        <a:cs typeface="Arial"/>
                      </a:endParaRPr>
                    </a:p>
                  </a:txBody>
                  <a:tcPr marL="87417" marR="87417" marT="43710" marB="43710" anchor="ctr">
                    <a:solidFill>
                      <a:srgbClr val="F1F8F9"/>
                    </a:solidFill>
                  </a:tcPr>
                </a:tc>
                <a:tc>
                  <a:txBody>
                    <a:bodyPr/>
                    <a:lstStyle/>
                    <a:p>
                      <a:pPr marL="0" marR="0" lvl="0" indent="0" algn="ctr" defTabSz="914400">
                        <a:lnSpc>
                          <a:spcPct val="100000"/>
                        </a:lnSpc>
                        <a:spcBef>
                          <a:spcPts val="0"/>
                        </a:spcBef>
                        <a:spcAft>
                          <a:spcPts val="0"/>
                        </a:spcAft>
                        <a:buNone/>
                        <a:tabLst/>
                        <a:defRPr/>
                      </a:pPr>
                      <a:r>
                        <a:rPr lang="en-US" sz="1000" b="0" i="0" u="none" strike="noStrike" kern="1200" cap="none" spc="0" normalizeH="0" baseline="0" noProof="0">
                          <a:ln>
                            <a:noFill/>
                          </a:ln>
                          <a:solidFill>
                            <a:prstClr val="black"/>
                          </a:solidFill>
                          <a:effectLst/>
                          <a:uLnTx/>
                          <a:uFillTx/>
                          <a:latin typeface="Arial"/>
                          <a:ea typeface="+mn-ea"/>
                          <a:cs typeface="Arial"/>
                        </a:rPr>
                        <a:t>0</a:t>
                      </a:r>
                      <a:endParaRPr kumimoji="0" lang="en-US" sz="1000" b="0" i="0" u="none" strike="noStrike" kern="1200" cap="none" spc="0" normalizeH="0" baseline="0" noProof="0">
                        <a:ln>
                          <a:noFill/>
                        </a:ln>
                        <a:solidFill>
                          <a:prstClr val="black"/>
                        </a:solidFill>
                        <a:effectLst/>
                        <a:uLnTx/>
                        <a:uFillTx/>
                        <a:latin typeface="Arial"/>
                        <a:ea typeface="+mn-ea"/>
                        <a:cs typeface="Arial"/>
                      </a:endParaRPr>
                    </a:p>
                  </a:txBody>
                  <a:tcPr marL="87417" marR="87417" marT="43710" marB="43710" anchor="ctr">
                    <a:solidFill>
                      <a:srgbClr val="F1F8F9"/>
                    </a:solidFill>
                  </a:tcPr>
                </a:tc>
                <a:tc vMerge="1">
                  <a:txBody>
                    <a:bodyPr/>
                    <a:lstStyle/>
                    <a:p>
                      <a:pPr marL="0" marR="0" lvl="0" indent="0" algn="ctr" defTabSz="914400">
                        <a:lnSpc>
                          <a:spcPct val="100000"/>
                        </a:lnSpc>
                        <a:spcBef>
                          <a:spcPts val="0"/>
                        </a:spcBef>
                        <a:spcAft>
                          <a:spcPts val="0"/>
                        </a:spcAft>
                        <a:buNone/>
                        <a:tabLst/>
                        <a:defRPr/>
                      </a:pPr>
                      <a:endParaRPr kumimoji="0" lang="en-US" sz="1000" b="0" i="0" u="none" strike="noStrike" kern="1200" cap="none" spc="0" normalizeH="0" baseline="0" noProof="0">
                        <a:ln>
                          <a:noFill/>
                        </a:ln>
                        <a:solidFill>
                          <a:prstClr val="black"/>
                        </a:solidFill>
                        <a:effectLst/>
                        <a:uLnTx/>
                        <a:uFillTx/>
                        <a:latin typeface="Arial"/>
                        <a:ea typeface="+mn-ea"/>
                        <a:cs typeface="Arial"/>
                      </a:endParaRPr>
                    </a:p>
                  </a:txBody>
                  <a:tcPr marL="87417" marR="87417" marT="43710" marB="43710" anchor="ctr">
                    <a:noFill/>
                  </a:tcPr>
                </a:tc>
                <a:extLst>
                  <a:ext uri="{0D108BD9-81ED-4DB2-BD59-A6C34878D82A}">
                    <a16:rowId xmlns:a16="http://schemas.microsoft.com/office/drawing/2014/main" val="3948810379"/>
                  </a:ext>
                </a:extLst>
              </a:tr>
              <a:tr h="600178">
                <a:tc>
                  <a:txBody>
                    <a:bodyPr/>
                    <a:lstStyle/>
                    <a:p>
                      <a:r>
                        <a:rPr lang="en-AU" sz="1000">
                          <a:latin typeface="Arial"/>
                          <a:cs typeface="Arial"/>
                        </a:rPr>
                        <a:t>Offers made to refer people sleeping rough to support services</a:t>
                      </a:r>
                    </a:p>
                  </a:txBody>
                  <a:tcPr marL="87417" marR="87417" marT="43710" marB="43710" anchor="ctr">
                    <a:solidFill>
                      <a:srgbClr val="008396">
                        <a:alpha val="30196"/>
                      </a:srgbClr>
                    </a:solidFill>
                  </a:tcPr>
                </a:tc>
                <a:tc>
                  <a:txBody>
                    <a:bodyPr/>
                    <a:lstStyle/>
                    <a:p>
                      <a:pPr marL="0" marR="0" lvl="0" indent="0" algn="ctr" defTabSz="914400">
                        <a:lnSpc>
                          <a:spcPct val="100000"/>
                        </a:lnSpc>
                        <a:spcBef>
                          <a:spcPts val="0"/>
                        </a:spcBef>
                        <a:spcAft>
                          <a:spcPts val="0"/>
                        </a:spcAft>
                        <a:buNone/>
                        <a:tabLst/>
                        <a:defRPr/>
                      </a:pPr>
                      <a:r>
                        <a:rPr lang="en-US" sz="1000"/>
                        <a:t>0</a:t>
                      </a:r>
                      <a:endParaRPr kumimoji="0" lang="en-US" sz="1000"/>
                    </a:p>
                  </a:txBody>
                  <a:tcPr marL="87417" marR="87417" marT="43710" marB="43710" anchor="ctr">
                    <a:solidFill>
                      <a:srgbClr val="BADEE3"/>
                    </a:solidFill>
                  </a:tcPr>
                </a:tc>
                <a:tc>
                  <a:txBody>
                    <a:bodyPr/>
                    <a:lstStyle/>
                    <a:p>
                      <a:pPr marL="0" marR="0" lvl="0" indent="0" algn="ctr" defTabSz="914400">
                        <a:lnSpc>
                          <a:spcPct val="100000"/>
                        </a:lnSpc>
                        <a:spcBef>
                          <a:spcPts val="0"/>
                        </a:spcBef>
                        <a:spcAft>
                          <a:spcPts val="0"/>
                        </a:spcAft>
                        <a:buNone/>
                        <a:tabLst/>
                        <a:defRPr/>
                      </a:pPr>
                      <a:r>
                        <a:rPr lang="en-US" sz="1000"/>
                        <a:t>0</a:t>
                      </a:r>
                      <a:endParaRPr kumimoji="0" lang="en-US" sz="1000"/>
                    </a:p>
                  </a:txBody>
                  <a:tcPr marL="87417" marR="87417" marT="43710" marB="43710" anchor="ctr">
                    <a:solidFill>
                      <a:srgbClr val="BADEE3"/>
                    </a:solidFill>
                  </a:tcPr>
                </a:tc>
                <a:tc>
                  <a:txBody>
                    <a:bodyPr/>
                    <a:lstStyle/>
                    <a:p>
                      <a:pPr marL="0" marR="0" lvl="0" indent="0" algn="ctr" defTabSz="914400">
                        <a:lnSpc>
                          <a:spcPct val="100000"/>
                        </a:lnSpc>
                        <a:spcBef>
                          <a:spcPts val="0"/>
                        </a:spcBef>
                        <a:spcAft>
                          <a:spcPts val="0"/>
                        </a:spcAft>
                        <a:buNone/>
                        <a:tabLst/>
                        <a:defRPr/>
                      </a:pPr>
                      <a:r>
                        <a:rPr lang="en-US" sz="1000"/>
                        <a:t>0</a:t>
                      </a:r>
                      <a:endParaRPr kumimoji="0" lang="en-US" sz="1000"/>
                    </a:p>
                  </a:txBody>
                  <a:tcPr marL="87417" marR="87417" marT="43710" marB="43710" anchor="ctr">
                    <a:solidFill>
                      <a:srgbClr val="BADEE3"/>
                    </a:solidFill>
                  </a:tcPr>
                </a:tc>
                <a:tc vMerge="1">
                  <a:txBody>
                    <a:bodyPr/>
                    <a:lstStyle/>
                    <a:p>
                      <a:pPr marL="0" marR="0" lvl="0" indent="0" algn="ctr" defTabSz="914400">
                        <a:lnSpc>
                          <a:spcPct val="100000"/>
                        </a:lnSpc>
                        <a:spcBef>
                          <a:spcPts val="0"/>
                        </a:spcBef>
                        <a:spcAft>
                          <a:spcPts val="0"/>
                        </a:spcAft>
                        <a:buNone/>
                        <a:tabLst/>
                        <a:defRPr/>
                      </a:pPr>
                      <a:endParaRPr kumimoji="0" lang="en-US" sz="1000"/>
                    </a:p>
                  </a:txBody>
                  <a:tcPr marL="87417" marR="87417" marT="43710" marB="43710" anchor="ctr">
                    <a:noFill/>
                  </a:tcPr>
                </a:tc>
                <a:extLst>
                  <a:ext uri="{0D108BD9-81ED-4DB2-BD59-A6C34878D82A}">
                    <a16:rowId xmlns:a16="http://schemas.microsoft.com/office/drawing/2014/main" val="14769563"/>
                  </a:ext>
                </a:extLst>
              </a:tr>
              <a:tr h="376582">
                <a:tc>
                  <a:txBody>
                    <a:bodyPr/>
                    <a:lstStyle/>
                    <a:p>
                      <a:r>
                        <a:rPr lang="en-AU" sz="1000">
                          <a:latin typeface="Arial"/>
                          <a:cs typeface="Arial"/>
                        </a:rPr>
                        <a:t>Offers accepted by people sleeping rough</a:t>
                      </a:r>
                    </a:p>
                  </a:txBody>
                  <a:tcPr marL="87417" marR="87417" marT="43710" marB="43710" anchor="ctr">
                    <a:solidFill>
                      <a:srgbClr val="F1F8F9"/>
                    </a:solidFill>
                  </a:tcPr>
                </a:tc>
                <a:tc>
                  <a:txBody>
                    <a:bodyPr/>
                    <a:lstStyle/>
                    <a:p>
                      <a:pPr marL="0" marR="0" lvl="0" indent="0" algn="ctr" defTabSz="914400">
                        <a:lnSpc>
                          <a:spcPct val="100000"/>
                        </a:lnSpc>
                        <a:spcBef>
                          <a:spcPts val="0"/>
                        </a:spcBef>
                        <a:spcAft>
                          <a:spcPts val="0"/>
                        </a:spcAft>
                        <a:buNone/>
                        <a:tabLst/>
                        <a:defRPr/>
                      </a:pPr>
                      <a:r>
                        <a:rPr lang="en-US" sz="1000" b="0" i="0" u="none" strike="noStrike" kern="1200" cap="none" spc="0" normalizeH="0" baseline="0" noProof="0">
                          <a:ln>
                            <a:noFill/>
                          </a:ln>
                          <a:solidFill>
                            <a:prstClr val="black"/>
                          </a:solidFill>
                          <a:effectLst/>
                          <a:uLnTx/>
                          <a:uFillTx/>
                          <a:latin typeface="Arial"/>
                          <a:ea typeface="+mn-ea"/>
                          <a:cs typeface="Arial"/>
                        </a:rPr>
                        <a:t>0</a:t>
                      </a:r>
                      <a:endParaRPr kumimoji="0" lang="en-US" sz="1000" b="0" i="0" u="none" strike="noStrike" kern="1200" cap="none" spc="0" normalizeH="0" baseline="0" noProof="0">
                        <a:ln>
                          <a:noFill/>
                        </a:ln>
                        <a:solidFill>
                          <a:prstClr val="black"/>
                        </a:solidFill>
                        <a:effectLst/>
                        <a:uLnTx/>
                        <a:uFillTx/>
                        <a:latin typeface="Arial"/>
                        <a:ea typeface="+mn-ea"/>
                        <a:cs typeface="Arial"/>
                      </a:endParaRPr>
                    </a:p>
                  </a:txBody>
                  <a:tcPr marL="87417" marR="87417" marT="43710" marB="43710" anchor="ctr">
                    <a:solidFill>
                      <a:srgbClr val="F1F8F9"/>
                    </a:solidFill>
                  </a:tcPr>
                </a:tc>
                <a:tc>
                  <a:txBody>
                    <a:bodyPr/>
                    <a:lstStyle/>
                    <a:p>
                      <a:pPr marL="0" marR="0" lvl="0" indent="0" algn="ctr" defTabSz="914400">
                        <a:lnSpc>
                          <a:spcPct val="100000"/>
                        </a:lnSpc>
                        <a:spcBef>
                          <a:spcPts val="0"/>
                        </a:spcBef>
                        <a:spcAft>
                          <a:spcPts val="0"/>
                        </a:spcAft>
                        <a:buNone/>
                        <a:tabLst/>
                        <a:defRPr/>
                      </a:pPr>
                      <a:r>
                        <a:rPr lang="en-US" sz="1000" b="0" i="0" u="none" strike="noStrike" kern="1200" cap="none" spc="0" normalizeH="0" baseline="0" noProof="0">
                          <a:ln>
                            <a:noFill/>
                          </a:ln>
                          <a:solidFill>
                            <a:prstClr val="black"/>
                          </a:solidFill>
                          <a:effectLst/>
                          <a:uLnTx/>
                          <a:uFillTx/>
                          <a:latin typeface="Arial"/>
                          <a:ea typeface="+mn-ea"/>
                          <a:cs typeface="Arial"/>
                        </a:rPr>
                        <a:t>0</a:t>
                      </a:r>
                      <a:endParaRPr kumimoji="0" lang="en-US" sz="1000" b="0" i="0" u="none" strike="noStrike" kern="1200" cap="none" spc="0" normalizeH="0" baseline="0" noProof="0">
                        <a:ln>
                          <a:noFill/>
                        </a:ln>
                        <a:solidFill>
                          <a:prstClr val="black"/>
                        </a:solidFill>
                        <a:effectLst/>
                        <a:uLnTx/>
                        <a:uFillTx/>
                        <a:latin typeface="Arial"/>
                        <a:ea typeface="+mn-ea"/>
                        <a:cs typeface="Arial"/>
                      </a:endParaRPr>
                    </a:p>
                  </a:txBody>
                  <a:tcPr marL="87417" marR="87417" marT="43710" marB="43710" anchor="ctr">
                    <a:solidFill>
                      <a:srgbClr val="F1F8F9"/>
                    </a:solidFill>
                  </a:tcPr>
                </a:tc>
                <a:tc>
                  <a:txBody>
                    <a:bodyPr/>
                    <a:lstStyle/>
                    <a:p>
                      <a:pPr marL="0" marR="0" lvl="0" indent="0" algn="ctr" defTabSz="914400">
                        <a:lnSpc>
                          <a:spcPct val="100000"/>
                        </a:lnSpc>
                        <a:spcBef>
                          <a:spcPts val="0"/>
                        </a:spcBef>
                        <a:spcAft>
                          <a:spcPts val="0"/>
                        </a:spcAft>
                        <a:buNone/>
                        <a:tabLst/>
                        <a:defRPr/>
                      </a:pPr>
                      <a:r>
                        <a:rPr lang="en-US" sz="1000" b="0" i="0" u="none" strike="noStrike" kern="1200" cap="none" spc="0" normalizeH="0" baseline="0" noProof="0">
                          <a:ln>
                            <a:noFill/>
                          </a:ln>
                          <a:solidFill>
                            <a:prstClr val="black"/>
                          </a:solidFill>
                          <a:effectLst/>
                          <a:uLnTx/>
                          <a:uFillTx/>
                          <a:latin typeface="Arial"/>
                          <a:ea typeface="+mn-ea"/>
                          <a:cs typeface="Arial"/>
                        </a:rPr>
                        <a:t>0</a:t>
                      </a:r>
                      <a:endParaRPr kumimoji="0" lang="en-US" sz="1000" b="0" i="0" u="none" strike="noStrike" kern="1200" cap="none" spc="0" normalizeH="0" baseline="0" noProof="0">
                        <a:ln>
                          <a:noFill/>
                        </a:ln>
                        <a:solidFill>
                          <a:prstClr val="black"/>
                        </a:solidFill>
                        <a:effectLst/>
                        <a:uLnTx/>
                        <a:uFillTx/>
                        <a:latin typeface="Arial"/>
                        <a:ea typeface="+mn-ea"/>
                        <a:cs typeface="Arial"/>
                      </a:endParaRPr>
                    </a:p>
                  </a:txBody>
                  <a:tcPr marL="87417" marR="87417" marT="43710" marB="43710" anchor="ctr">
                    <a:solidFill>
                      <a:srgbClr val="F1F8F9"/>
                    </a:solidFill>
                  </a:tcPr>
                </a:tc>
                <a:tc vMerge="1">
                  <a:txBody>
                    <a:bodyPr/>
                    <a:lstStyle/>
                    <a:p>
                      <a:pPr marL="0" marR="0" lvl="0" indent="0" algn="ctr" defTabSz="914400">
                        <a:lnSpc>
                          <a:spcPct val="100000"/>
                        </a:lnSpc>
                        <a:spcBef>
                          <a:spcPts val="0"/>
                        </a:spcBef>
                        <a:spcAft>
                          <a:spcPts val="0"/>
                        </a:spcAft>
                        <a:buNone/>
                        <a:tabLst/>
                        <a:defRPr/>
                      </a:pPr>
                      <a:endParaRPr kumimoji="0" lang="en-US" sz="1000" b="0" i="0" u="none" strike="noStrike" kern="1200" cap="none" spc="0" normalizeH="0" baseline="0" noProof="0">
                        <a:ln>
                          <a:noFill/>
                        </a:ln>
                        <a:solidFill>
                          <a:prstClr val="black"/>
                        </a:solidFill>
                        <a:effectLst/>
                        <a:uLnTx/>
                        <a:uFillTx/>
                        <a:latin typeface="Arial"/>
                        <a:ea typeface="+mn-ea"/>
                        <a:cs typeface="Arial"/>
                      </a:endParaRPr>
                    </a:p>
                  </a:txBody>
                  <a:tcPr marL="87417" marR="87417" marT="43710" marB="43710" anchor="ctr">
                    <a:noFill/>
                  </a:tcPr>
                </a:tc>
                <a:extLst>
                  <a:ext uri="{0D108BD9-81ED-4DB2-BD59-A6C34878D82A}">
                    <a16:rowId xmlns:a16="http://schemas.microsoft.com/office/drawing/2014/main" val="2874675090"/>
                  </a:ext>
                </a:extLst>
              </a:tr>
              <a:tr h="247132">
                <a:tc>
                  <a:txBody>
                    <a:bodyPr/>
                    <a:lstStyle/>
                    <a:p>
                      <a:r>
                        <a:rPr lang="en-AU" sz="1000">
                          <a:latin typeface="Arial"/>
                          <a:cs typeface="Arial"/>
                        </a:rPr>
                        <a:t>Joint patrols with outreach services</a:t>
                      </a:r>
                    </a:p>
                  </a:txBody>
                  <a:tcPr marL="87417" marR="87417" marT="43710" marB="43710" anchor="ctr">
                    <a:solidFill>
                      <a:srgbClr val="B2DADF"/>
                    </a:solidFill>
                  </a:tcPr>
                </a:tc>
                <a:tc>
                  <a:txBody>
                    <a:bodyPr/>
                    <a:lstStyle/>
                    <a:p>
                      <a:pPr marL="0" marR="0" lvl="0" indent="0" algn="ctr">
                        <a:lnSpc>
                          <a:spcPct val="100000"/>
                        </a:lnSpc>
                        <a:spcBef>
                          <a:spcPts val="0"/>
                        </a:spcBef>
                        <a:spcAft>
                          <a:spcPts val="0"/>
                        </a:spcAft>
                        <a:buNone/>
                      </a:pPr>
                      <a:r>
                        <a:rPr lang="en-US" sz="1000" b="0" i="0" u="none" strike="noStrike" kern="1200" cap="none" spc="0" normalizeH="0" baseline="0" noProof="0">
                          <a:ln>
                            <a:noFill/>
                          </a:ln>
                          <a:solidFill>
                            <a:prstClr val="black"/>
                          </a:solidFill>
                          <a:effectLst/>
                          <a:uLnTx/>
                          <a:uFillTx/>
                          <a:latin typeface="Arial"/>
                          <a:ea typeface="+mn-ea"/>
                          <a:cs typeface="Arial"/>
                        </a:rPr>
                        <a:t>0</a:t>
                      </a:r>
                      <a:endParaRPr kumimoji="0" lang="en-US" sz="1000" b="0" i="0" u="none" strike="noStrike" kern="1200" cap="none" spc="0" normalizeH="0" baseline="0" noProof="0">
                        <a:ln>
                          <a:noFill/>
                        </a:ln>
                        <a:solidFill>
                          <a:prstClr val="black"/>
                        </a:solidFill>
                        <a:effectLst/>
                        <a:uLnTx/>
                        <a:uFillTx/>
                        <a:latin typeface="Arial"/>
                        <a:ea typeface="+mn-ea"/>
                        <a:cs typeface="Arial"/>
                      </a:endParaRPr>
                    </a:p>
                  </a:txBody>
                  <a:tcPr marL="87417" marR="87417" marT="43710" marB="43710" anchor="ctr">
                    <a:solidFill>
                      <a:srgbClr val="BADEE3"/>
                    </a:solidFill>
                  </a:tcPr>
                </a:tc>
                <a:tc>
                  <a:txBody>
                    <a:bodyPr/>
                    <a:lstStyle/>
                    <a:p>
                      <a:pPr marL="0" marR="0" lvl="0" indent="0" algn="ctr">
                        <a:lnSpc>
                          <a:spcPct val="100000"/>
                        </a:lnSpc>
                        <a:spcBef>
                          <a:spcPts val="0"/>
                        </a:spcBef>
                        <a:spcAft>
                          <a:spcPts val="0"/>
                        </a:spcAft>
                        <a:buNone/>
                      </a:pPr>
                      <a:r>
                        <a:rPr lang="en-US" sz="1000" b="0" i="0" u="none" strike="noStrike" kern="1200" cap="none" spc="0" normalizeH="0" baseline="0" noProof="0">
                          <a:ln>
                            <a:noFill/>
                          </a:ln>
                          <a:solidFill>
                            <a:srgbClr val="000000"/>
                          </a:solidFill>
                          <a:effectLst/>
                          <a:uLnTx/>
                          <a:uFillTx/>
                          <a:latin typeface="Arial"/>
                        </a:rPr>
                        <a:t>0</a:t>
                      </a:r>
                      <a:endParaRPr kumimoji="0" lang="en-US" sz="1000" b="0" i="0" u="none" strike="noStrike" kern="1200" cap="none" spc="0" normalizeH="0" baseline="0" noProof="0">
                        <a:ln>
                          <a:noFill/>
                        </a:ln>
                        <a:solidFill>
                          <a:srgbClr val="000000"/>
                        </a:solidFill>
                        <a:effectLst/>
                        <a:uLnTx/>
                        <a:uFillTx/>
                        <a:latin typeface="Arial"/>
                      </a:endParaRPr>
                    </a:p>
                  </a:txBody>
                  <a:tcPr marL="87417" marR="87417" marT="43710" marB="43710" anchor="ctr">
                    <a:solidFill>
                      <a:srgbClr val="BADEE3"/>
                    </a:solidFill>
                  </a:tcPr>
                </a:tc>
                <a:tc>
                  <a:txBody>
                    <a:bodyPr/>
                    <a:lstStyle/>
                    <a:p>
                      <a:pPr marL="0" marR="0" lvl="0" indent="0" algn="ctr">
                        <a:lnSpc>
                          <a:spcPct val="100000"/>
                        </a:lnSpc>
                        <a:spcBef>
                          <a:spcPts val="0"/>
                        </a:spcBef>
                        <a:spcAft>
                          <a:spcPts val="0"/>
                        </a:spcAft>
                        <a:buNone/>
                      </a:pPr>
                      <a:r>
                        <a:rPr lang="en-US" sz="1000" b="0" i="0" u="none" strike="noStrike" noProof="0">
                          <a:solidFill>
                            <a:srgbClr val="000000"/>
                          </a:solidFill>
                          <a:latin typeface="Arial"/>
                        </a:rPr>
                        <a:t>0</a:t>
                      </a:r>
                      <a:endParaRPr kumimoji="0" lang="en-US" sz="1000" b="0" i="0" u="none" strike="noStrike" noProof="0">
                        <a:solidFill>
                          <a:srgbClr val="000000"/>
                        </a:solidFill>
                        <a:latin typeface="Arial"/>
                      </a:endParaRPr>
                    </a:p>
                  </a:txBody>
                  <a:tcPr marL="87417" marR="87417" marT="43710" marB="43710" anchor="ctr">
                    <a:solidFill>
                      <a:srgbClr val="BADEE3"/>
                    </a:solidFill>
                  </a:tcPr>
                </a:tc>
                <a:tc vMerge="1">
                  <a:txBody>
                    <a:bodyPr/>
                    <a:lstStyle/>
                    <a:p>
                      <a:pPr marL="0" marR="0" lvl="0" indent="0" algn="ctr">
                        <a:lnSpc>
                          <a:spcPct val="100000"/>
                        </a:lnSpc>
                        <a:spcBef>
                          <a:spcPts val="0"/>
                        </a:spcBef>
                        <a:spcAft>
                          <a:spcPts val="0"/>
                        </a:spcAft>
                        <a:buNone/>
                      </a:pPr>
                      <a:endParaRPr kumimoji="0" lang="en-US" sz="1800"/>
                    </a:p>
                  </a:txBody>
                  <a:tcPr marL="87417" marR="87417" marT="43710" marB="43710" anchor="ctr">
                    <a:noFill/>
                  </a:tcPr>
                </a:tc>
                <a:extLst>
                  <a:ext uri="{0D108BD9-81ED-4DB2-BD59-A6C34878D82A}">
                    <a16:rowId xmlns:a16="http://schemas.microsoft.com/office/drawing/2014/main" val="2672554172"/>
                  </a:ext>
                </a:extLst>
              </a:tr>
              <a:tr h="504103">
                <a:tc>
                  <a:txBody>
                    <a:bodyPr/>
                    <a:lstStyle/>
                    <a:p>
                      <a:r>
                        <a:rPr lang="en-AU" sz="1000">
                          <a:latin typeface="Arial"/>
                          <a:cs typeface="Arial"/>
                        </a:rPr>
                        <a:t>Abandoned clean ups during patrols due to safety concerns</a:t>
                      </a:r>
                    </a:p>
                  </a:txBody>
                  <a:tcPr marL="87417" marR="87417" marT="43710" marB="43710" anchor="ctr">
                    <a:solidFill>
                      <a:srgbClr val="F1F8F9"/>
                    </a:solidFill>
                  </a:tcPr>
                </a:tc>
                <a:tc>
                  <a:txBody>
                    <a:bodyPr/>
                    <a:lstStyle/>
                    <a:p>
                      <a:pPr marL="0" marR="0" lvl="0" indent="0" algn="ctr" defTabSz="914400">
                        <a:lnSpc>
                          <a:spcPct val="100000"/>
                        </a:lnSpc>
                        <a:spcBef>
                          <a:spcPts val="0"/>
                        </a:spcBef>
                        <a:spcAft>
                          <a:spcPts val="0"/>
                        </a:spcAft>
                        <a:buNone/>
                        <a:tabLst/>
                        <a:defRPr/>
                      </a:pPr>
                      <a:r>
                        <a:rPr lang="en-US" sz="1000"/>
                        <a:t>0</a:t>
                      </a:r>
                      <a:endParaRPr kumimoji="0" lang="en-US" sz="1000"/>
                    </a:p>
                  </a:txBody>
                  <a:tcPr marL="87417" marR="87417" marT="43710" marB="43710" anchor="ctr">
                    <a:solidFill>
                      <a:srgbClr val="F1F8F9"/>
                    </a:solidFill>
                  </a:tcPr>
                </a:tc>
                <a:tc>
                  <a:txBody>
                    <a:bodyPr/>
                    <a:lstStyle/>
                    <a:p>
                      <a:pPr marL="0" marR="0" lvl="0" indent="0" algn="ctr" defTabSz="914400">
                        <a:lnSpc>
                          <a:spcPct val="100000"/>
                        </a:lnSpc>
                        <a:spcBef>
                          <a:spcPts val="0"/>
                        </a:spcBef>
                        <a:spcAft>
                          <a:spcPts val="0"/>
                        </a:spcAft>
                        <a:buNone/>
                        <a:tabLst/>
                        <a:defRPr/>
                      </a:pPr>
                      <a:r>
                        <a:rPr lang="en-US" sz="1000" b="0" i="0" u="none" strike="noStrike" kern="1200" cap="none" spc="0" normalizeH="0" baseline="0" noProof="0">
                          <a:ln>
                            <a:noFill/>
                          </a:ln>
                          <a:solidFill>
                            <a:prstClr val="black"/>
                          </a:solidFill>
                          <a:effectLst/>
                          <a:uLnTx/>
                          <a:uFillTx/>
                          <a:latin typeface="Arial"/>
                          <a:ea typeface="+mn-ea"/>
                          <a:cs typeface="Arial"/>
                        </a:rPr>
                        <a:t>0</a:t>
                      </a:r>
                      <a:endParaRPr kumimoji="0" lang="en-US" sz="1000" b="0" i="0" u="none" strike="noStrike" kern="1200" cap="none" spc="0" normalizeH="0" baseline="0" noProof="0">
                        <a:ln>
                          <a:noFill/>
                        </a:ln>
                        <a:solidFill>
                          <a:prstClr val="black"/>
                        </a:solidFill>
                        <a:effectLst/>
                        <a:uLnTx/>
                        <a:uFillTx/>
                        <a:latin typeface="Arial"/>
                        <a:ea typeface="+mn-ea"/>
                        <a:cs typeface="Arial"/>
                      </a:endParaRPr>
                    </a:p>
                  </a:txBody>
                  <a:tcPr marL="87417" marR="87417" marT="43710" marB="43710" anchor="ctr">
                    <a:solidFill>
                      <a:srgbClr val="F1F8F9"/>
                    </a:solidFill>
                  </a:tcPr>
                </a:tc>
                <a:tc>
                  <a:txBody>
                    <a:bodyPr/>
                    <a:lstStyle/>
                    <a:p>
                      <a:pPr marL="0" marR="0" lvl="0" indent="0" algn="ctr" defTabSz="914400">
                        <a:lnSpc>
                          <a:spcPct val="100000"/>
                        </a:lnSpc>
                        <a:spcBef>
                          <a:spcPts val="0"/>
                        </a:spcBef>
                        <a:spcAft>
                          <a:spcPts val="0"/>
                        </a:spcAft>
                        <a:buNone/>
                        <a:tabLst/>
                        <a:defRPr/>
                      </a:pPr>
                      <a:r>
                        <a:rPr lang="en-US" sz="1000" b="0" i="0" u="none" strike="noStrike" kern="1200" cap="none" spc="0" normalizeH="0" baseline="0" noProof="0">
                          <a:ln>
                            <a:noFill/>
                          </a:ln>
                          <a:solidFill>
                            <a:prstClr val="black"/>
                          </a:solidFill>
                          <a:effectLst/>
                          <a:uLnTx/>
                          <a:uFillTx/>
                          <a:latin typeface="Arial"/>
                          <a:ea typeface="+mn-ea"/>
                          <a:cs typeface="Arial"/>
                        </a:rPr>
                        <a:t>0</a:t>
                      </a:r>
                      <a:endParaRPr kumimoji="0" lang="en-US" sz="1000" b="0" i="0" u="none" strike="noStrike" kern="1200" cap="none" spc="0" normalizeH="0" baseline="0" noProof="0">
                        <a:ln>
                          <a:noFill/>
                        </a:ln>
                        <a:solidFill>
                          <a:prstClr val="black"/>
                        </a:solidFill>
                        <a:effectLst/>
                        <a:uLnTx/>
                        <a:uFillTx/>
                        <a:latin typeface="Arial"/>
                        <a:ea typeface="+mn-ea"/>
                        <a:cs typeface="Arial"/>
                      </a:endParaRPr>
                    </a:p>
                  </a:txBody>
                  <a:tcPr marL="87417" marR="87417" marT="43710" marB="43710" anchor="ctr">
                    <a:solidFill>
                      <a:srgbClr val="F1F8F9"/>
                    </a:solidFill>
                  </a:tcPr>
                </a:tc>
                <a:tc vMerge="1">
                  <a:txBody>
                    <a:bodyPr/>
                    <a:lstStyle/>
                    <a:p>
                      <a:pPr marL="0" marR="0" lvl="0" indent="0" algn="ctr" defTabSz="914400">
                        <a:lnSpc>
                          <a:spcPct val="100000"/>
                        </a:lnSpc>
                        <a:spcBef>
                          <a:spcPts val="0"/>
                        </a:spcBef>
                        <a:spcAft>
                          <a:spcPts val="0"/>
                        </a:spcAft>
                        <a:buNone/>
                        <a:tabLst/>
                        <a:defRPr/>
                      </a:pPr>
                      <a:endParaRPr kumimoji="0" lang="en-US" sz="1000" b="0" i="0" u="none" strike="noStrike" kern="1200" cap="none" spc="0" normalizeH="0" baseline="0" noProof="0">
                        <a:ln>
                          <a:noFill/>
                        </a:ln>
                        <a:solidFill>
                          <a:prstClr val="black"/>
                        </a:solidFill>
                        <a:effectLst/>
                        <a:uLnTx/>
                        <a:uFillTx/>
                        <a:latin typeface="Arial"/>
                        <a:ea typeface="+mn-ea"/>
                        <a:cs typeface="Arial"/>
                      </a:endParaRPr>
                    </a:p>
                  </a:txBody>
                  <a:tcPr marL="87417" marR="87417" marT="43710" marB="43710" anchor="ctr">
                    <a:noFill/>
                  </a:tcPr>
                </a:tc>
                <a:extLst>
                  <a:ext uri="{0D108BD9-81ED-4DB2-BD59-A6C34878D82A}">
                    <a16:rowId xmlns:a16="http://schemas.microsoft.com/office/drawing/2014/main" val="4272779767"/>
                  </a:ext>
                </a:extLst>
              </a:tr>
              <a:tr h="568914">
                <a:tc>
                  <a:txBody>
                    <a:bodyPr/>
                    <a:lstStyle/>
                    <a:p>
                      <a:endParaRPr lang="en-AU" sz="1000">
                        <a:latin typeface="Arial"/>
                        <a:cs typeface="Arial"/>
                      </a:endParaRPr>
                    </a:p>
                  </a:txBody>
                  <a:tcPr marL="87417" marR="87417" marT="43710" marB="43710">
                    <a:noFill/>
                  </a:tcPr>
                </a:tc>
                <a:tc>
                  <a:txBody>
                    <a:bodyPr/>
                    <a:lstStyle/>
                    <a:p>
                      <a:pPr marL="0" marR="0" lvl="0" indent="0" algn="ctr" defTabSz="914400">
                        <a:lnSpc>
                          <a:spcPct val="100000"/>
                        </a:lnSpc>
                        <a:spcBef>
                          <a:spcPts val="0"/>
                        </a:spcBef>
                        <a:spcAft>
                          <a:spcPts val="0"/>
                        </a:spcAft>
                        <a:buNone/>
                        <a:tabLst/>
                        <a:defRPr/>
                      </a:pPr>
                      <a:endParaRPr kumimoji="0" lang="en-US" sz="1000"/>
                    </a:p>
                  </a:txBody>
                  <a:tcPr marL="87417" marR="87417" marT="43710" marB="43710" anchor="ctr">
                    <a:noFill/>
                  </a:tcPr>
                </a:tc>
                <a:tc>
                  <a:txBody>
                    <a:bodyPr/>
                    <a:lstStyle/>
                    <a:p>
                      <a:pPr marL="0" marR="0" lvl="0" indent="0" algn="ctr" defTabSz="914400">
                        <a:lnSpc>
                          <a:spcPct val="100000"/>
                        </a:lnSpc>
                        <a:spcBef>
                          <a:spcPts val="0"/>
                        </a:spcBef>
                        <a:spcAft>
                          <a:spcPts val="0"/>
                        </a:spcAft>
                        <a:buNone/>
                        <a:tabLst/>
                        <a:defRPr/>
                      </a:pPr>
                      <a:endParaRPr kumimoji="0" lang="en-US" sz="1800"/>
                    </a:p>
                  </a:txBody>
                  <a:tcPr marL="87417" marR="87417" marT="43710" marB="43710" anchor="ctr">
                    <a:noFill/>
                  </a:tcPr>
                </a:tc>
                <a:tc>
                  <a:txBody>
                    <a:bodyPr/>
                    <a:lstStyle/>
                    <a:p>
                      <a:pPr marL="0" marR="0" lvl="0" indent="0" algn="ctr" defTabSz="914400">
                        <a:lnSpc>
                          <a:spcPct val="100000"/>
                        </a:lnSpc>
                        <a:spcBef>
                          <a:spcPts val="0"/>
                        </a:spcBef>
                        <a:spcAft>
                          <a:spcPts val="0"/>
                        </a:spcAft>
                        <a:buNone/>
                        <a:tabLst/>
                        <a:defRPr/>
                      </a:pPr>
                      <a:endParaRPr kumimoji="0" lang="en-US" sz="1000" b="0" i="0" u="none" strike="noStrike" kern="1200" cap="none" spc="0" normalizeH="0" baseline="0" noProof="0">
                        <a:ln>
                          <a:noFill/>
                        </a:ln>
                        <a:solidFill>
                          <a:prstClr val="black"/>
                        </a:solidFill>
                        <a:effectLst/>
                        <a:uLnTx/>
                        <a:uFillTx/>
                        <a:latin typeface="Arial"/>
                        <a:ea typeface="+mn-ea"/>
                        <a:cs typeface="Arial"/>
                      </a:endParaRPr>
                    </a:p>
                  </a:txBody>
                  <a:tcPr marL="87417" marR="87417" marT="43710" marB="43710" anchor="ctr">
                    <a:noFill/>
                  </a:tcPr>
                </a:tc>
                <a:tc>
                  <a:txBody>
                    <a:bodyPr/>
                    <a:lstStyle/>
                    <a:p>
                      <a:pPr marL="0" marR="0" lvl="0" indent="0" algn="ctr" defTabSz="914400">
                        <a:lnSpc>
                          <a:spcPct val="100000"/>
                        </a:lnSpc>
                        <a:spcBef>
                          <a:spcPts val="0"/>
                        </a:spcBef>
                        <a:spcAft>
                          <a:spcPts val="0"/>
                        </a:spcAft>
                        <a:buNone/>
                        <a:tabLst/>
                        <a:defRPr/>
                      </a:pPr>
                      <a:r>
                        <a:rPr lang="en-US" sz="1200" b="1" kern="1200" noProof="0">
                          <a:solidFill>
                            <a:schemeClr val="lt1"/>
                          </a:solidFill>
                          <a:latin typeface="Arial"/>
                          <a:ea typeface="+mn-ea"/>
                          <a:cs typeface="Arial"/>
                        </a:rPr>
                        <a:t>Clarendon</a:t>
                      </a:r>
                    </a:p>
                  </a:txBody>
                  <a:tcPr marL="87417" marR="87417" marT="43710" marB="43710" anchor="ctr">
                    <a:solidFill>
                      <a:srgbClr val="008396"/>
                    </a:solidFill>
                  </a:tcPr>
                </a:tc>
                <a:extLst>
                  <a:ext uri="{0D108BD9-81ED-4DB2-BD59-A6C34878D82A}">
                    <a16:rowId xmlns:a16="http://schemas.microsoft.com/office/drawing/2014/main" val="2649139004"/>
                  </a:ext>
                </a:extLst>
              </a:tr>
              <a:tr h="2400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a:solidFill>
                            <a:schemeClr val="dk1"/>
                          </a:solidFill>
                          <a:latin typeface="Arial"/>
                          <a:ea typeface="+mn-ea"/>
                          <a:cs typeface="Arial"/>
                        </a:rPr>
                        <a:t>Joint patrols with Victoria Police</a:t>
                      </a:r>
                      <a:endParaRPr lang="en-AU" sz="1000" kern="1200">
                        <a:solidFill>
                          <a:schemeClr val="dk1"/>
                        </a:solidFill>
                        <a:latin typeface="Arial"/>
                        <a:ea typeface="+mn-ea"/>
                        <a:cs typeface="Arial"/>
                      </a:endParaRPr>
                    </a:p>
                  </a:txBody>
                  <a:tcPr marL="87417" marR="87417" marT="43710" marB="43710" anchor="ctr">
                    <a:solidFill>
                      <a:srgbClr val="B2DADF"/>
                    </a:solidFill>
                  </a:tcPr>
                </a:tc>
                <a:tc>
                  <a:txBody>
                    <a:bodyPr/>
                    <a:lstStyle/>
                    <a:p>
                      <a:pPr marL="0" marR="0" lvl="0" indent="0" algn="ctr" defTabSz="914400">
                        <a:lnSpc>
                          <a:spcPct val="100000"/>
                        </a:lnSpc>
                        <a:spcBef>
                          <a:spcPts val="0"/>
                        </a:spcBef>
                        <a:spcAft>
                          <a:spcPts val="0"/>
                        </a:spcAft>
                        <a:buNone/>
                        <a:tabLst/>
                        <a:defRPr/>
                      </a:pPr>
                      <a:r>
                        <a:rPr lang="en-US" sz="1000" kern="1200">
                          <a:solidFill>
                            <a:schemeClr val="dk1"/>
                          </a:solidFill>
                          <a:latin typeface="Arial"/>
                          <a:ea typeface="+mn-ea"/>
                          <a:cs typeface="Arial"/>
                        </a:rPr>
                        <a:t>1</a:t>
                      </a:r>
                    </a:p>
                  </a:txBody>
                  <a:tcPr marL="87417" marR="87417" marT="43710" marB="43710" anchor="ctr">
                    <a:solidFill>
                      <a:srgbClr val="BADEE3"/>
                    </a:solidFill>
                  </a:tcPr>
                </a:tc>
                <a:tc>
                  <a:txBody>
                    <a:bodyPr/>
                    <a:lstStyle/>
                    <a:p>
                      <a:pPr marL="0" marR="0" lvl="0" indent="0" algn="ctr" defTabSz="914400">
                        <a:lnSpc>
                          <a:spcPct val="100000"/>
                        </a:lnSpc>
                        <a:spcBef>
                          <a:spcPts val="0"/>
                        </a:spcBef>
                        <a:spcAft>
                          <a:spcPts val="0"/>
                        </a:spcAft>
                        <a:buNone/>
                        <a:tabLst/>
                        <a:defRPr/>
                      </a:pPr>
                      <a:r>
                        <a:rPr lang="en-US" sz="1000" kern="1200">
                          <a:solidFill>
                            <a:schemeClr val="dk1"/>
                          </a:solidFill>
                          <a:latin typeface="Arial"/>
                          <a:ea typeface="+mn-ea"/>
                          <a:cs typeface="Arial"/>
                        </a:rPr>
                        <a:t>0</a:t>
                      </a:r>
                    </a:p>
                  </a:txBody>
                  <a:tcPr marL="87417" marR="87417" marT="43710" marB="43710" anchor="ctr">
                    <a:solidFill>
                      <a:srgbClr val="BADEE3"/>
                    </a:solidFill>
                  </a:tcPr>
                </a:tc>
                <a:tc>
                  <a:txBody>
                    <a:bodyPr/>
                    <a:lstStyle/>
                    <a:p>
                      <a:pPr marL="0" marR="0" lvl="0" indent="0" algn="ctr" defTabSz="914400">
                        <a:lnSpc>
                          <a:spcPct val="100000"/>
                        </a:lnSpc>
                        <a:spcBef>
                          <a:spcPts val="0"/>
                        </a:spcBef>
                        <a:spcAft>
                          <a:spcPts val="0"/>
                        </a:spcAft>
                        <a:buNone/>
                        <a:tabLst/>
                        <a:defRPr/>
                      </a:pPr>
                      <a:r>
                        <a:rPr lang="en-US" sz="1000" kern="1200" noProof="0">
                          <a:solidFill>
                            <a:schemeClr val="dk1"/>
                          </a:solidFill>
                          <a:latin typeface="Arial"/>
                          <a:ea typeface="+mn-ea"/>
                          <a:cs typeface="Arial"/>
                        </a:rPr>
                        <a:t>1</a:t>
                      </a:r>
                    </a:p>
                  </a:txBody>
                  <a:tcPr marL="87417" marR="87417" marT="43710" marB="43710" anchor="ctr">
                    <a:solidFill>
                      <a:srgbClr val="BADEE3"/>
                    </a:solidFill>
                  </a:tcPr>
                </a:tc>
                <a:tc>
                  <a:txBody>
                    <a:bodyPr/>
                    <a:lstStyle/>
                    <a:p>
                      <a:pPr marL="0" marR="0" lvl="0" indent="0" algn="ctr" defTabSz="914400">
                        <a:lnSpc>
                          <a:spcPct val="100000"/>
                        </a:lnSpc>
                        <a:spcBef>
                          <a:spcPts val="0"/>
                        </a:spcBef>
                        <a:spcAft>
                          <a:spcPts val="0"/>
                        </a:spcAft>
                        <a:buNone/>
                        <a:tabLst/>
                        <a:defRPr/>
                      </a:pPr>
                      <a:r>
                        <a:rPr lang="en-US" sz="1000" kern="1200" noProof="0">
                          <a:solidFill>
                            <a:schemeClr val="dk1"/>
                          </a:solidFill>
                          <a:latin typeface="Arial"/>
                          <a:ea typeface="+mn-ea"/>
                          <a:cs typeface="Arial"/>
                        </a:rPr>
                        <a:t>0</a:t>
                      </a:r>
                    </a:p>
                  </a:txBody>
                  <a:tcPr marL="87417" marR="87417" marT="43710" marB="43710" anchor="ctr">
                    <a:solidFill>
                      <a:srgbClr val="BADEE3"/>
                    </a:solidFill>
                  </a:tcPr>
                </a:tc>
                <a:extLst>
                  <a:ext uri="{0D108BD9-81ED-4DB2-BD59-A6C34878D82A}">
                    <a16:rowId xmlns:a16="http://schemas.microsoft.com/office/drawing/2014/main" val="3044188331"/>
                  </a:ext>
                </a:extLst>
              </a:tr>
              <a:tr h="247132">
                <a:tc>
                  <a:txBody>
                    <a:bodyPr/>
                    <a:lstStyle/>
                    <a:p>
                      <a:pPr marL="0" algn="l" defTabSz="914400" rtl="0" eaLnBrk="1" latinLnBrk="0" hangingPunct="1"/>
                      <a:r>
                        <a:rPr lang="en-US" sz="1000" kern="1200">
                          <a:solidFill>
                            <a:schemeClr val="dk1"/>
                          </a:solidFill>
                          <a:latin typeface="Arial"/>
                          <a:ea typeface="+mn-ea"/>
                          <a:cs typeface="Arial"/>
                        </a:rPr>
                        <a:t>000 calls during patrols</a:t>
                      </a:r>
                      <a:endParaRPr lang="en-AU" sz="1000" kern="1200">
                        <a:solidFill>
                          <a:schemeClr val="dk1"/>
                        </a:solidFill>
                        <a:latin typeface="Arial"/>
                        <a:ea typeface="+mn-ea"/>
                        <a:cs typeface="Arial"/>
                      </a:endParaRPr>
                    </a:p>
                  </a:txBody>
                  <a:tcPr marL="87417" marR="87417" marT="43710" marB="43710" anchor="ctr">
                    <a:solidFill>
                      <a:srgbClr val="F1F8F9"/>
                    </a:solidFill>
                  </a:tcPr>
                </a:tc>
                <a:tc gridSpan="4">
                  <a:txBody>
                    <a:bodyPr/>
                    <a:lstStyle/>
                    <a:p>
                      <a:pPr marL="0" marR="0" lvl="0" indent="0" algn="ctr">
                        <a:lnSpc>
                          <a:spcPct val="100000"/>
                        </a:lnSpc>
                        <a:spcBef>
                          <a:spcPts val="0"/>
                        </a:spcBef>
                        <a:spcAft>
                          <a:spcPts val="0"/>
                        </a:spcAft>
                        <a:buNone/>
                      </a:pPr>
                      <a:r>
                        <a:rPr lang="en-US" sz="1000" kern="1200">
                          <a:solidFill>
                            <a:schemeClr val="dk1"/>
                          </a:solidFill>
                          <a:latin typeface="Arial"/>
                          <a:ea typeface="+mn-ea"/>
                          <a:cs typeface="Arial"/>
                        </a:rPr>
                        <a:t>3 calls attended 2</a:t>
                      </a:r>
                    </a:p>
                  </a:txBody>
                  <a:tcPr marL="89338" marR="89338" marT="44669" marB="44669" anchor="ctr">
                    <a:solidFill>
                      <a:srgbClr val="F1F8F9"/>
                    </a:solidFill>
                  </a:tcPr>
                </a:tc>
                <a:tc hMerge="1">
                  <a:txBody>
                    <a:bodyPr/>
                    <a:lstStyle/>
                    <a:p>
                      <a:pPr marL="0" marR="0" lvl="0" indent="0" algn="ctr" defTabSz="914400" rtl="0" eaLnBrk="1" latinLnBrk="0" hangingPunct="1">
                        <a:lnSpc>
                          <a:spcPct val="100000"/>
                        </a:lnSpc>
                        <a:spcBef>
                          <a:spcPts val="0"/>
                        </a:spcBef>
                        <a:spcAft>
                          <a:spcPts val="0"/>
                        </a:spcAft>
                        <a:buNone/>
                        <a:tabLst/>
                        <a:defRPr/>
                      </a:pPr>
                      <a:endParaRPr lang="en-US" sz="1050" kern="1200">
                        <a:solidFill>
                          <a:schemeClr val="dk1"/>
                        </a:solidFill>
                        <a:latin typeface="Arial"/>
                        <a:ea typeface="+mn-ea"/>
                        <a:cs typeface="Arial"/>
                      </a:endParaRPr>
                    </a:p>
                  </a:txBody>
                  <a:tcPr anchor="ctr">
                    <a:solidFill>
                      <a:srgbClr val="E5F4FB"/>
                    </a:solidFill>
                  </a:tcPr>
                </a:tc>
                <a:tc hMerge="1">
                  <a:txBody>
                    <a:bodyPr/>
                    <a:lstStyle/>
                    <a:p>
                      <a:pPr marL="0" marR="0" lvl="0" indent="0" algn="ctr" defTabSz="914400">
                        <a:lnSpc>
                          <a:spcPct val="100000"/>
                        </a:lnSpc>
                        <a:spcBef>
                          <a:spcPts val="0"/>
                        </a:spcBef>
                        <a:spcAft>
                          <a:spcPts val="0"/>
                        </a:spcAft>
                        <a:buNone/>
                        <a:tabLst/>
                        <a:defRPr/>
                      </a:pPr>
                      <a:endParaRPr lang="en-US" sz="1050" kern="1200" noProof="0">
                        <a:solidFill>
                          <a:schemeClr val="dk1"/>
                        </a:solidFill>
                        <a:latin typeface="Arial"/>
                        <a:ea typeface="+mn-ea"/>
                        <a:cs typeface="Arial"/>
                      </a:endParaRPr>
                    </a:p>
                  </a:txBody>
                  <a:tcPr anchor="ctr">
                    <a:solidFill>
                      <a:srgbClr val="E5F4FB"/>
                    </a:solidFill>
                  </a:tcPr>
                </a:tc>
                <a:tc hMerge="1">
                  <a:txBody>
                    <a:bodyPr/>
                    <a:lstStyle/>
                    <a:p>
                      <a:pPr marL="0" marR="0" lvl="0" indent="0" algn="ctr" defTabSz="914400">
                        <a:lnSpc>
                          <a:spcPct val="100000"/>
                        </a:lnSpc>
                        <a:spcBef>
                          <a:spcPts val="0"/>
                        </a:spcBef>
                        <a:spcAft>
                          <a:spcPts val="0"/>
                        </a:spcAft>
                        <a:buNone/>
                        <a:tabLst/>
                        <a:defRPr/>
                      </a:pPr>
                      <a:endParaRPr lang="en-US" sz="1050" kern="1200" noProof="0">
                        <a:solidFill>
                          <a:schemeClr val="dk1"/>
                        </a:solidFill>
                        <a:latin typeface="Arial"/>
                        <a:ea typeface="+mn-ea"/>
                        <a:cs typeface="Arial"/>
                      </a:endParaRPr>
                    </a:p>
                  </a:txBody>
                  <a:tcPr anchor="ctr">
                    <a:solidFill>
                      <a:srgbClr val="E5F4FB"/>
                    </a:solidFill>
                  </a:tcPr>
                </a:tc>
                <a:extLst>
                  <a:ext uri="{0D108BD9-81ED-4DB2-BD59-A6C34878D82A}">
                    <a16:rowId xmlns:a16="http://schemas.microsoft.com/office/drawing/2014/main" val="1004989543"/>
                  </a:ext>
                </a:extLst>
              </a:tr>
            </a:tbl>
          </a:graphicData>
        </a:graphic>
      </p:graphicFrame>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l="80302" r="4909" b="13636"/>
          <a:stretch/>
        </p:blipFill>
        <p:spPr>
          <a:xfrm>
            <a:off x="7907675" y="5856824"/>
            <a:ext cx="1225703" cy="891884"/>
          </a:xfrm>
          <a:prstGeom prst="rect">
            <a:avLst/>
          </a:prstGeom>
        </p:spPr>
      </p:pic>
    </p:spTree>
    <p:extLst>
      <p:ext uri="{BB962C8B-B14F-4D97-AF65-F5344CB8AC3E}">
        <p14:creationId xmlns:p14="http://schemas.microsoft.com/office/powerpoint/2010/main" val="142697945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312C3B9BF3CAB4FA5A7E529D4E17164" ma:contentTypeVersion="15" ma:contentTypeDescription="Create a new document." ma:contentTypeScope="" ma:versionID="f8b48536c91b799190ada53db90dc7d5">
  <xsd:schema xmlns:xsd="http://www.w3.org/2001/XMLSchema" xmlns:xs="http://www.w3.org/2001/XMLSchema" xmlns:p="http://schemas.microsoft.com/office/2006/metadata/properties" xmlns:ns2="b716cad0-bfe5-4a7b-b130-9deca9f85884" xmlns:ns3="8ac3bbc0-6cc9-4193-9181-1666b65bd644" targetNamespace="http://schemas.microsoft.com/office/2006/metadata/properties" ma:root="true" ma:fieldsID="65e0df40cf42b5ea4d4773e30f3cb015" ns2:_="" ns3:_="">
    <xsd:import namespace="b716cad0-bfe5-4a7b-b130-9deca9f85884"/>
    <xsd:import namespace="8ac3bbc0-6cc9-4193-9181-1666b65bd644"/>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16cad0-bfe5-4a7b-b130-9deca9f8588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16d49f6f-2e1b-47e3-8cce-9f11107aca1b"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ac3bbc0-6cc9-4193-9181-1666b65bd644"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15b38f27-3460-4dff-9e4e-009750a9610c}" ma:internalName="TaxCatchAll" ma:showField="CatchAllData" ma:web="8ac3bbc0-6cc9-4193-9181-1666b65bd644">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716cad0-bfe5-4a7b-b130-9deca9f85884">
      <Terms xmlns="http://schemas.microsoft.com/office/infopath/2007/PartnerControls"/>
    </lcf76f155ced4ddcb4097134ff3c332f>
    <TaxCatchAll xmlns="8ac3bbc0-6cc9-4193-9181-1666b65bd644" xsi:nil="true"/>
    <SharedWithUsers xmlns="8ac3bbc0-6cc9-4193-9181-1666b65bd644">
      <UserInfo>
        <DisplayName>Jenny McLeod</DisplayName>
        <AccountId>50</AccountId>
        <AccountType/>
      </UserInfo>
      <UserInfo>
        <DisplayName>Amanda Garside</DisplayName>
        <AccountId>58</AccountId>
        <AccountType/>
      </UserInfo>
      <UserInfo>
        <DisplayName>Nellie Montague</DisplayName>
        <AccountId>42</AccountId>
        <AccountType/>
      </UserInfo>
      <UserInfo>
        <DisplayName>Bradley Lougheed</DisplayName>
        <AccountId>70</AccountId>
        <AccountType/>
      </UserInfo>
      <UserInfo>
        <DisplayName>Richard Verdi</DisplayName>
        <AccountId>61</AccountId>
        <AccountType/>
      </UserInfo>
      <UserInfo>
        <DisplayName>Marc Jay</DisplayName>
        <AccountId>44</AccountId>
        <AccountType/>
      </UserInfo>
      <UserInfo>
        <DisplayName>Skye Peck</DisplayName>
        <AccountId>60</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4B3B499-5A3B-49EA-81EC-51F5AEDD5B72}">
  <ds:schemaRefs>
    <ds:schemaRef ds:uri="8ac3bbc0-6cc9-4193-9181-1666b65bd644"/>
    <ds:schemaRef ds:uri="b716cad0-bfe5-4a7b-b130-9deca9f8588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FA26C4C5-807E-43A5-8617-0583765F4AA6}">
  <ds:schemaRefs>
    <ds:schemaRef ds:uri="8ac3bbc0-6cc9-4193-9181-1666b65bd644"/>
    <ds:schemaRef ds:uri="b716cad0-bfe5-4a7b-b130-9deca9f8588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7754C2CD-20C3-4B33-9C97-E37C4FC55F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On-screen Show (4:3)</PresentationFormat>
  <Slides>1</Slides>
  <Notes>0</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Rosser</dc:creator>
  <cp:revision>15</cp:revision>
  <cp:lastPrinted>2024-06-27T02:15:25Z</cp:lastPrinted>
  <dcterms:created xsi:type="dcterms:W3CDTF">2017-07-12T02:27:45Z</dcterms:created>
  <dcterms:modified xsi:type="dcterms:W3CDTF">2025-08-18T05:51:35Z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0x0101000312C3B9BF3CAB4FA5A7E529D4E17164</vt:lpwstr>
  </property>
  <property fmtid="{D5CDD505-2E9C-101B-9397-08002B2CF9AE}" pid="3" name="MediaServiceImageTags">
    <vt:lpwstr/>
  </property>
</Properties>
</file>